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6858000" cx="12192000"/>
  <p:notesSz cx="6858000" cy="9144000"/>
  <p:embeddedFontLst>
    <p:embeddedFont>
      <p:font typeface="Poppins"/>
      <p:regular r:id="rId84"/>
      <p:bold r:id="rId85"/>
      <p:italic r:id="rId86"/>
      <p:boldItalic r:id="rId87"/>
    </p:embeddedFont>
    <p:embeddedFont>
      <p:font typeface="Century Gothic"/>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2" roundtripDataSignature="AMtx7mi0UrdEMwLj3VCoYTlLtesCOFUx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99C842-581B-45E1-8FDC-E7B8579054AC}">
  <a:tblStyle styleId="{1299C842-581B-45E1-8FDC-E7B8579054A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regular.fntdata"/><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Poppins-italic.fntdata"/><Relationship Id="rId41" Type="http://schemas.openxmlformats.org/officeDocument/2006/relationships/slide" Target="slides/slide36.xml"/><Relationship Id="rId85" Type="http://schemas.openxmlformats.org/officeDocument/2006/relationships/font" Target="fonts/Poppins-bold.fntdata"/><Relationship Id="rId44" Type="http://schemas.openxmlformats.org/officeDocument/2006/relationships/slide" Target="slides/slide39.xml"/><Relationship Id="rId88" Type="http://schemas.openxmlformats.org/officeDocument/2006/relationships/font" Target="fonts/CenturyGothic-regular.fntdata"/><Relationship Id="rId43" Type="http://schemas.openxmlformats.org/officeDocument/2006/relationships/slide" Target="slides/slide38.xml"/><Relationship Id="rId87" Type="http://schemas.openxmlformats.org/officeDocument/2006/relationships/font" Target="fonts/Poppins-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CenturyGothic-bold.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CenturyGothic-boldItalic.fntdata"/><Relationship Id="rId90" Type="http://schemas.openxmlformats.org/officeDocument/2006/relationships/font" Target="fonts/CenturyGothic-italic.fntdata"/><Relationship Id="rId92" Type="http://customschemas.google.com/relationships/presentationmetadata" Target="meta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Setting in a fiction story is where and when the story takes place. In realistic fiction, the setting is a real place or somewhere that seems real. The time the story takes place is also real or seems real. For example, the story could take place in the morning or on a Tuesday or in the winter. Realistic fiction is often illustrated with pictures. To check if a story is realistic fiction, ask yourself: </a:t>
            </a:r>
            <a:endParaRPr/>
          </a:p>
          <a:p>
            <a:pPr indent="-228600" lvl="1" marL="685800" rtl="0" algn="l">
              <a:lnSpc>
                <a:spcPct val="100000"/>
              </a:lnSpc>
              <a:spcBef>
                <a:spcPts val="0"/>
              </a:spcBef>
              <a:spcAft>
                <a:spcPts val="0"/>
              </a:spcAft>
              <a:buClr>
                <a:srgbClr val="000000"/>
              </a:buClr>
              <a:buSzPts val="1200"/>
              <a:buFont typeface="Calibri"/>
              <a:buChar char="•"/>
            </a:pPr>
            <a:r>
              <a:rPr lang="en-US"/>
              <a:t>Is the setting somewhere that is or seems real? </a:t>
            </a:r>
            <a:endParaRPr/>
          </a:p>
          <a:p>
            <a:pPr indent="-228600" lvl="1" marL="685800" rtl="0" algn="l">
              <a:lnSpc>
                <a:spcPct val="100000"/>
              </a:lnSpc>
              <a:spcBef>
                <a:spcPts val="0"/>
              </a:spcBef>
              <a:spcAft>
                <a:spcPts val="0"/>
              </a:spcAft>
              <a:buClr>
                <a:srgbClr val="000000"/>
              </a:buClr>
              <a:buSzPts val="1200"/>
              <a:buFont typeface="Calibri"/>
              <a:buChar char="•"/>
            </a:pPr>
            <a:r>
              <a:rPr lang="en-US"/>
              <a:t>Does the story take place in a time that is or seems real?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if a story is realistic with the Read Aloud on pp. T80–T81</a:t>
            </a:r>
            <a:r>
              <a:rPr i="1" lang="en-US"/>
              <a:t>. In the story, “A Neighborhood Walk,” Lila and Jacob are taking a walk. I ask myseIf, could this really happen? Yes, of course children walk in their neighborhood all the time. I think about the setting. The children see a park. Does that seem real? Yes, I go to the park all the time. So these things help me decide that “A Neighborhood Walk” is realistic fiction. The characters and setting are like real life.</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Then review the Anchor Chart about characters on p. 63 in the Student Interactive. </a:t>
            </a:r>
            <a:r>
              <a:rPr b="1" i="0" lang="en-US" u="none" strike="noStrike">
                <a:solidFill>
                  <a:srgbClr val="000000"/>
                </a:solidFill>
              </a:rPr>
              <a:t>Editable Anchor Chart Click Path: Table of Contents -&gt; Reading Anchor Charts -&gt; Unit 1 Week 2: Realistic Fiction Editable Reading Anchor Chart</a:t>
            </a:r>
            <a:endParaRPr i="0" u="none" strike="noStrike">
              <a:solidFill>
                <a:srgbClr val="000000"/>
              </a:solidFill>
            </a:endParaRPr>
          </a:p>
        </p:txBody>
      </p:sp>
      <p:sp>
        <p:nvSpPr>
          <p:cNvPr id="186" name="Google Shape;18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to identify realistic fiction.</a:t>
            </a:r>
            <a:endParaRPr/>
          </a:p>
          <a:p>
            <a:pPr indent="-215900" lvl="0" marL="228600" rtl="0" algn="l">
              <a:lnSpc>
                <a:spcPct val="100000"/>
              </a:lnSpc>
              <a:spcBef>
                <a:spcPts val="0"/>
              </a:spcBef>
              <a:spcAft>
                <a:spcPts val="0"/>
              </a:spcAft>
              <a:buSzPts val="1200"/>
              <a:buFont typeface="Calibri"/>
              <a:buAutoNum type="arabicPeriod"/>
            </a:pPr>
            <a:r>
              <a:rPr lang="en-US"/>
              <a:t>Prompt students to work with a partner to discuss the characteristics of setting in realistic fiction. Circulate to determine if students show understanding.</a:t>
            </a:r>
            <a:endParaRPr/>
          </a:p>
          <a:p>
            <a:pPr indent="-215900" lvl="0" marL="228600" rtl="0" algn="l">
              <a:lnSpc>
                <a:spcPct val="100000"/>
              </a:lnSpc>
              <a:spcBef>
                <a:spcPts val="0"/>
              </a:spcBef>
              <a:spcAft>
                <a:spcPts val="0"/>
              </a:spcAft>
              <a:buSzPts val="1200"/>
              <a:buFont typeface="Calibri"/>
              <a:buAutoNum type="arabicPeriod"/>
            </a:pPr>
            <a:r>
              <a:rPr lang="en-US"/>
              <a:t>Explain that fluent readers read with prosody, or expression. Have students work with a partner to complete the fluency activity on p. 62 of the Student Interactive.</a:t>
            </a:r>
            <a:endParaRPr/>
          </a:p>
        </p:txBody>
      </p:sp>
      <p:sp>
        <p:nvSpPr>
          <p:cNvPr id="199" name="Google Shape;19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Academic Vocabulary for the unit: type, various, settle, and group. Explain that synonyms are words that have similar meanings. </a:t>
            </a:r>
            <a:endParaRPr/>
          </a:p>
          <a:p>
            <a:pPr indent="-190500" lvl="1" marL="685800" rtl="0" algn="l">
              <a:lnSpc>
                <a:spcPct val="100000"/>
              </a:lnSpc>
              <a:spcBef>
                <a:spcPts val="0"/>
              </a:spcBef>
              <a:spcAft>
                <a:spcPts val="0"/>
              </a:spcAft>
              <a:buClr>
                <a:srgbClr val="000000"/>
              </a:buClr>
              <a:buSzPts val="1200"/>
              <a:buFont typeface="Calibri"/>
              <a:buChar char="•"/>
            </a:pPr>
            <a:r>
              <a:rPr lang="en-US"/>
              <a:t>Read the sentence that has the unfamiliar word.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synonyms for the unfamiliar word that might be in the sentence or in the sentences before or after. </a:t>
            </a:r>
            <a:endParaRPr/>
          </a:p>
          <a:p>
            <a:pPr indent="-190500" lvl="1" marL="685800" rtl="0" algn="l">
              <a:lnSpc>
                <a:spcPct val="100000"/>
              </a:lnSpc>
              <a:spcBef>
                <a:spcPts val="0"/>
              </a:spcBef>
              <a:spcAft>
                <a:spcPts val="0"/>
              </a:spcAft>
              <a:buClr>
                <a:srgbClr val="000000"/>
              </a:buClr>
              <a:buSzPts val="1200"/>
              <a:buFont typeface="Calibri"/>
              <a:buChar char="•"/>
            </a:pPr>
            <a:r>
              <a:rPr lang="en-US"/>
              <a:t>Read the sentence again, substituting the synonym for the unfamiliar word. See if the sentence makes sense.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 example: </a:t>
            </a:r>
            <a:r>
              <a:rPr i="1" lang="en-US"/>
              <a:t>I like to eat various fruits, such as apples, pears, and mangoes. I eat three different kinds of fruit. The word different seems like a synonym for various. I can substitute different in the first sentence to see if it makes sense. I like to eat different fruits, such as apples, pears, and mangoes. Yes, that makes sense. Different is a synonym of various.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89 in the Student Interactive.</a:t>
            </a:r>
            <a:endParaRPr i="1"/>
          </a:p>
        </p:txBody>
      </p:sp>
      <p:sp>
        <p:nvSpPr>
          <p:cNvPr id="212" name="Google Shape;21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there is a correct way to hold a pencil when writing that will help them write faster and make letters correctly.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using a proper pencil grip. </a:t>
            </a:r>
            <a:endParaRPr/>
          </a:p>
          <a:p>
            <a:pPr indent="-190500" lvl="1" marL="685800" rtl="0" algn="l">
              <a:lnSpc>
                <a:spcPct val="100000"/>
              </a:lnSpc>
              <a:spcBef>
                <a:spcPts val="0"/>
              </a:spcBef>
              <a:spcAft>
                <a:spcPts val="0"/>
              </a:spcAft>
              <a:buClr>
                <a:srgbClr val="000000"/>
              </a:buClr>
              <a:buSzPts val="1200"/>
              <a:buFont typeface="Calibri"/>
              <a:buChar char="•"/>
            </a:pPr>
            <a:r>
              <a:rPr lang="en-US"/>
              <a:t>Start by making a fist. </a:t>
            </a:r>
            <a:endParaRPr/>
          </a:p>
          <a:p>
            <a:pPr indent="-190500" lvl="1" marL="685800" rtl="0" algn="l">
              <a:lnSpc>
                <a:spcPct val="100000"/>
              </a:lnSpc>
              <a:spcBef>
                <a:spcPts val="0"/>
              </a:spcBef>
              <a:spcAft>
                <a:spcPts val="0"/>
              </a:spcAft>
              <a:buClr>
                <a:srgbClr val="000000"/>
              </a:buClr>
              <a:buSzPts val="1200"/>
              <a:buFont typeface="Calibri"/>
              <a:buChar char="•"/>
            </a:pPr>
            <a:r>
              <a:rPr lang="en-US"/>
              <a:t>Then release the first three fingers. </a:t>
            </a:r>
            <a:endParaRPr/>
          </a:p>
          <a:p>
            <a:pPr indent="-190500" lvl="1" marL="685800" rtl="0" algn="l">
              <a:lnSpc>
                <a:spcPct val="100000"/>
              </a:lnSpc>
              <a:spcBef>
                <a:spcPts val="0"/>
              </a:spcBef>
              <a:spcAft>
                <a:spcPts val="0"/>
              </a:spcAft>
              <a:buClr>
                <a:srgbClr val="000000"/>
              </a:buClr>
              <a:buSzPts val="1200"/>
              <a:buFont typeface="Calibri"/>
              <a:buChar char="•"/>
            </a:pPr>
            <a:r>
              <a:rPr lang="en-US"/>
              <a:t>Touch the three fingers into a tripod grip. </a:t>
            </a:r>
            <a:endParaRPr/>
          </a:p>
          <a:p>
            <a:pPr indent="-190500" lvl="1" marL="685800" rtl="0" algn="l">
              <a:lnSpc>
                <a:spcPct val="100000"/>
              </a:lnSpc>
              <a:spcBef>
                <a:spcPts val="0"/>
              </a:spcBef>
              <a:spcAft>
                <a:spcPts val="0"/>
              </a:spcAft>
              <a:buClr>
                <a:srgbClr val="000000"/>
              </a:buClr>
              <a:buSzPts val="1200"/>
              <a:buFont typeface="Calibri"/>
              <a:buChar char="•"/>
            </a:pPr>
            <a:r>
              <a:rPr lang="en-US"/>
              <a:t>Slip the pencil through the first two fingers. </a:t>
            </a:r>
            <a:endParaRPr/>
          </a:p>
          <a:p>
            <a:pPr indent="-190500" lvl="1" marL="685800" rtl="0" algn="l">
              <a:lnSpc>
                <a:spcPct val="100000"/>
              </a:lnSpc>
              <a:spcBef>
                <a:spcPts val="0"/>
              </a:spcBef>
              <a:spcAft>
                <a:spcPts val="0"/>
              </a:spcAft>
              <a:buClr>
                <a:srgbClr val="000000"/>
              </a:buClr>
              <a:buSzPts val="1200"/>
              <a:buFont typeface="Calibri"/>
              <a:buChar char="•"/>
            </a:pPr>
            <a:r>
              <a:rPr lang="en-US"/>
              <a:t>Make sure your fingers are close to the pointed end of the pencil.</a:t>
            </a:r>
            <a:endParaRPr i="0" u="none" strike="noStrike">
              <a:solidFill>
                <a:srgbClr val="000000"/>
              </a:solidFill>
            </a:endParaRPr>
          </a:p>
          <a:p>
            <a:pPr indent="-1905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Have students use Handwriting pg. 21 from the Resource Download Center to practice </a:t>
            </a:r>
            <a:r>
              <a:rPr lang="en-US"/>
              <a:t>practice the proper pencil grip. </a:t>
            </a:r>
            <a:r>
              <a:rPr b="1" i="0" lang="en-US" u="none" strike="noStrike">
                <a:solidFill>
                  <a:srgbClr val="000000"/>
                </a:solidFill>
              </a:rPr>
              <a:t>Click path: Realize -&gt; Table of Contents -&gt; Resource Download Center -&gt; Handwriting Practice -&gt; U1W2L1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25" name="Google Shape;22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get their ideas for writing in many different ways. Sometimes they get ideas from </a:t>
            </a:r>
            <a:endParaRPr/>
          </a:p>
          <a:p>
            <a:pPr indent="-195072" lvl="1" marL="649224" rtl="0" algn="l">
              <a:lnSpc>
                <a:spcPct val="100000"/>
              </a:lnSpc>
              <a:spcBef>
                <a:spcPts val="0"/>
              </a:spcBef>
              <a:spcAft>
                <a:spcPts val="0"/>
              </a:spcAft>
              <a:buClr>
                <a:srgbClr val="000000"/>
              </a:buClr>
              <a:buSzPts val="1200"/>
              <a:buFont typeface="Calibri"/>
              <a:buChar char="•"/>
            </a:pPr>
            <a:r>
              <a:rPr lang="en-US"/>
              <a:t>people and places they know. </a:t>
            </a:r>
            <a:endParaRPr/>
          </a:p>
          <a:p>
            <a:pPr indent="-195072" lvl="1" marL="649224" rtl="0" algn="l">
              <a:lnSpc>
                <a:spcPct val="100000"/>
              </a:lnSpc>
              <a:spcBef>
                <a:spcPts val="0"/>
              </a:spcBef>
              <a:spcAft>
                <a:spcPts val="0"/>
              </a:spcAft>
              <a:buClr>
                <a:srgbClr val="000000"/>
              </a:buClr>
              <a:buSzPts val="1200"/>
              <a:buFont typeface="Calibri"/>
              <a:buChar char="•"/>
            </a:pPr>
            <a:r>
              <a:rPr lang="en-US"/>
              <a:t>experiences they’ve had. </a:t>
            </a:r>
            <a:endParaRPr/>
          </a:p>
          <a:p>
            <a:pPr indent="-195072" lvl="1" marL="649224" rtl="0" algn="l">
              <a:lnSpc>
                <a:spcPct val="100000"/>
              </a:lnSpc>
              <a:spcBef>
                <a:spcPts val="0"/>
              </a:spcBef>
              <a:spcAft>
                <a:spcPts val="0"/>
              </a:spcAft>
              <a:buClr>
                <a:srgbClr val="000000"/>
              </a:buClr>
              <a:buSzPts val="1200"/>
              <a:buFont typeface="Calibri"/>
              <a:buChar char="•"/>
            </a:pPr>
            <a:r>
              <a:rPr lang="en-US"/>
              <a:t>their imagination.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the authors of all of the books we will read had ideas about what they would write before they began writing. Have students brainstorm a list of where authors might get ideas. Discuss the difference between real-life experiences and imagination. Then hold up a book from the stack. Read the title. Ask: </a:t>
            </a:r>
            <a:endParaRPr/>
          </a:p>
          <a:p>
            <a:pPr indent="-195072" lvl="1" marL="649224" rtl="0" algn="l">
              <a:lnSpc>
                <a:spcPct val="100000"/>
              </a:lnSpc>
              <a:spcBef>
                <a:spcPts val="0"/>
              </a:spcBef>
              <a:spcAft>
                <a:spcPts val="0"/>
              </a:spcAft>
              <a:buClr>
                <a:srgbClr val="000000"/>
              </a:buClr>
              <a:buSzPts val="1200"/>
              <a:buFont typeface="Calibri"/>
              <a:buChar char="•"/>
            </a:pPr>
            <a:r>
              <a:rPr lang="en-US"/>
              <a:t>What will this book be about? </a:t>
            </a:r>
            <a:endParaRPr/>
          </a:p>
          <a:p>
            <a:pPr indent="-195072" lvl="1" marL="649224" rtl="0" algn="l">
              <a:lnSpc>
                <a:spcPct val="100000"/>
              </a:lnSpc>
              <a:spcBef>
                <a:spcPts val="0"/>
              </a:spcBef>
              <a:spcAft>
                <a:spcPts val="0"/>
              </a:spcAft>
              <a:buClr>
                <a:srgbClr val="000000"/>
              </a:buClr>
              <a:buSzPts val="1200"/>
              <a:buFont typeface="Calibri"/>
              <a:buChar char="•"/>
            </a:pPr>
            <a:r>
              <a:rPr lang="en-US"/>
              <a:t>Where do you think the author got ideas for this book? </a:t>
            </a:r>
            <a:endParaRPr/>
          </a:p>
          <a:p>
            <a:pPr indent="-195072" lvl="1" marL="649224" rtl="0" algn="l">
              <a:lnSpc>
                <a:spcPct val="100000"/>
              </a:lnSpc>
              <a:spcBef>
                <a:spcPts val="0"/>
              </a:spcBef>
              <a:spcAft>
                <a:spcPts val="0"/>
              </a:spcAft>
              <a:buClr>
                <a:srgbClr val="000000"/>
              </a:buClr>
              <a:buSzPts val="1200"/>
              <a:buFont typeface="Calibri"/>
              <a:buChar char="•"/>
            </a:pPr>
            <a:r>
              <a:rPr lang="en-US"/>
              <a:t>Do you think the ideas came from real experiences or the author’s imagination or both? Why?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one or two more books from the stack and repeat the procedure.</a:t>
            </a:r>
            <a:endParaRPr i="0" u="none" strike="noStrike">
              <a:solidFill>
                <a:srgbClr val="000000"/>
              </a:solidFill>
            </a:endParaRPr>
          </a:p>
        </p:txBody>
      </p:sp>
      <p:sp>
        <p:nvSpPr>
          <p:cNvPr id="237" name="Google Shape;23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write independently about anything they like.</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text and read an excerpt. Do a Think Aloud to model how an author may have gotten an idea for a specific excerpt.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text and select an excerpt to read together. Prompt students to talk about where the author may have gotten the ideas in that excerpt.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texts to provide explicit instruction on whether an author used a real life experience or imagination for a specific excerpt.</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-&gt;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with whom you conferred to share what they are writing about and explain where they got the idea..</a:t>
            </a:r>
            <a:endParaRPr i="0" u="none" strike="noStrike">
              <a:solidFill>
                <a:srgbClr val="000000"/>
              </a:solidFill>
            </a:endParaRPr>
          </a:p>
        </p:txBody>
      </p:sp>
      <p:sp>
        <p:nvSpPr>
          <p:cNvPr id="248" name="Google Shape;24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Where did </a:t>
            </a:r>
            <a:r>
              <a:rPr b="1" lang="en-US"/>
              <a:t>it</a:t>
            </a:r>
            <a:r>
              <a:rPr lang="en-US"/>
              <a:t> go?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Tom likes to </a:t>
            </a:r>
            <a:r>
              <a:rPr b="1" lang="en-US"/>
              <a:t>sit</a:t>
            </a:r>
            <a:r>
              <a:rPr lang="en-US"/>
              <a:t> on the floor.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He catches the ball in the </a:t>
            </a:r>
            <a:r>
              <a:rPr b="1" lang="en-US"/>
              <a:t>mitt</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a:t>miss</a:t>
            </a:r>
            <a:r>
              <a:rPr lang="en-US"/>
              <a:t> my friends when they go away.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have </a:t>
            </a:r>
            <a:r>
              <a:rPr b="1" lang="en-US"/>
              <a:t>one</a:t>
            </a:r>
            <a:r>
              <a:rPr lang="en-US"/>
              <a:t> sister named Jill.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like </a:t>
            </a:r>
            <a:r>
              <a:rPr b="1" lang="en-US"/>
              <a:t>the</a:t>
            </a:r>
            <a:r>
              <a:rPr lang="en-US"/>
              <a:t> color blue.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60" name="Google Shape;26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a noun names a person, an animal, or a thing. Ask students for examples of nouns in the three categories and write them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these sentences on the board: The boy plays with a toy. My dog likes to run. Read each sentence aloud. Ask volunteers to name the nouns in each sentence. Underline the nouns and discuss their categories (person, animal, or thing).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fold a sheet of paper in thirds and label each section: People, Animals, and Things. Remind students that these are noun groups. Then tell students to write a few nouns for each section. Have partners share the words they wrote.</a:t>
            </a:r>
            <a:endParaRPr i="0" sz="1800" u="none" strike="noStrike">
              <a:solidFill>
                <a:srgbClr val="000000"/>
              </a:solidFill>
            </a:endParaRPr>
          </a:p>
        </p:txBody>
      </p:sp>
      <p:sp>
        <p:nvSpPr>
          <p:cNvPr id="277" name="Google Shape;27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that the short i sound is spelled i. Say the short i sound as you write the letter i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T, t, s, m, and i on their own note cards. Display the s, i, t note cards in a row. Say: </a:t>
            </a:r>
            <a:r>
              <a:rPr i="1" lang="en-US"/>
              <a:t>We can use what we know about letters and sounds to read this word</a:t>
            </a:r>
            <a:r>
              <a:rPr lang="en-US"/>
              <a:t>. Point to each letter and say: </a:t>
            </a:r>
            <a:r>
              <a:rPr i="1" lang="en-US"/>
              <a:t>What is this letter? What sound does this letter spell?</a:t>
            </a:r>
            <a:r>
              <a:rPr lang="en-US"/>
              <a:t> Blend the sounds with students to say the word sit. Say: </a:t>
            </a:r>
            <a:r>
              <a:rPr i="1" lang="en-US"/>
              <a:t>We just read this word. </a:t>
            </a:r>
            <a:r>
              <a:rPr lang="en-US"/>
              <a:t>Continue the routine with the words Tim and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read the sentences at the top of p. 53 in the Student Interactive. Before students read the sentences, point out the word can and help students read it. Monitor students to make sure they are reading the word can correctly.</a:t>
            </a:r>
            <a:endParaRPr/>
          </a:p>
        </p:txBody>
      </p:sp>
      <p:sp>
        <p:nvSpPr>
          <p:cNvPr id="299" name="Google Shape;29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p. 53 and p. 54 in the Student Interactive.</a:t>
            </a:r>
            <a:endParaRPr/>
          </a:p>
        </p:txBody>
      </p:sp>
      <p:sp>
        <p:nvSpPr>
          <p:cNvPr id="313" name="Google Shape;3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do, like, one, the, we. Have students </a:t>
            </a:r>
            <a:endParaRPr/>
          </a:p>
          <a:p>
            <a:pPr indent="-190500" lvl="1" marL="685800" rtl="0" algn="l">
              <a:lnSpc>
                <a:spcPct val="100000"/>
              </a:lnSpc>
              <a:spcBef>
                <a:spcPts val="0"/>
              </a:spcBef>
              <a:spcAft>
                <a:spcPts val="0"/>
              </a:spcAft>
              <a:buClr>
                <a:srgbClr val="000000"/>
              </a:buClr>
              <a:buSzPts val="1200"/>
              <a:buFont typeface="Calibri"/>
              <a:buChar char="•"/>
            </a:pPr>
            <a:r>
              <a:rPr lang="en-US"/>
              <a:t>spell each word. </a:t>
            </a:r>
            <a:endParaRPr/>
          </a:p>
          <a:p>
            <a:pPr indent="-190500" lvl="1" marL="685800" rtl="0" algn="l">
              <a:lnSpc>
                <a:spcPct val="100000"/>
              </a:lnSpc>
              <a:spcBef>
                <a:spcPts val="0"/>
              </a:spcBef>
              <a:spcAft>
                <a:spcPts val="0"/>
              </a:spcAft>
              <a:buClr>
                <a:srgbClr val="000000"/>
              </a:buClr>
              <a:buSzPts val="1200"/>
              <a:buFont typeface="Calibri"/>
              <a:buChar char="•"/>
            </a:pPr>
            <a:r>
              <a:rPr lang="en-US"/>
              <a:t>clap as they say each letter. </a:t>
            </a:r>
            <a:endParaRPr/>
          </a:p>
          <a:p>
            <a:pPr indent="-190500" lvl="1" marL="685800" rtl="0" algn="l">
              <a:lnSpc>
                <a:spcPct val="100000"/>
              </a:lnSpc>
              <a:spcBef>
                <a:spcPts val="0"/>
              </a:spcBef>
              <a:spcAft>
                <a:spcPts val="0"/>
              </a:spcAft>
              <a:buClr>
                <a:srgbClr val="000000"/>
              </a:buClr>
              <a:buSzPts val="1200"/>
              <a:buFont typeface="Calibri"/>
              <a:buChar char="•"/>
            </a:pPr>
            <a:r>
              <a:rPr lang="en-US"/>
              <a:t>repeat for all words.</a:t>
            </a:r>
            <a:endParaRPr i="0" sz="1800" u="none" strike="noStrike">
              <a:solidFill>
                <a:srgbClr val="000000"/>
              </a:solidFill>
            </a:endParaRPr>
          </a:p>
        </p:txBody>
      </p:sp>
      <p:sp>
        <p:nvSpPr>
          <p:cNvPr id="327" name="Google Shape;32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sand, block, street, and corner from p. 64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share what they already know about the words. Ask questions such as: </a:t>
            </a:r>
            <a:r>
              <a:rPr i="1" lang="en-US"/>
              <a:t>Where can you find sand? What is the name of the street where you live? Do you know another name for street? </a:t>
            </a:r>
            <a:r>
              <a:rPr i="0" lang="en-US"/>
              <a:t>(block) </a:t>
            </a:r>
            <a:r>
              <a:rPr i="1" lang="en-US"/>
              <a:t>What is the word for the place where two streets meet? </a:t>
            </a:r>
            <a:r>
              <a:rPr i="0" lang="en-US"/>
              <a:t>(corner)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demonstrate what they know about the words. They can use their hands to demonstrate how to play in the sand. Ask students to predict what the story will be about based on these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definitions of the vocabulary words as needed. Definitions appear on the selection pages that follow. Say: </a:t>
            </a:r>
            <a:r>
              <a:rPr i="1" lang="en-US"/>
              <a:t>These words will help you understand and describe the setting in the text Henry on Wheels.</a:t>
            </a:r>
            <a:endParaRPr i="1"/>
          </a:p>
        </p:txBody>
      </p:sp>
      <p:sp>
        <p:nvSpPr>
          <p:cNvPr id="342" name="Google Shape;34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readers monitor their comprehension as they read a text. Readers can make adjustments by rereading when their understanding breaks down. Talk about the First Read Strategies with students. Have them read for understanding and enjoyment during this first read.</a:t>
            </a:r>
            <a:endParaRPr/>
          </a:p>
          <a:p>
            <a:pPr indent="-204216" lvl="1" marL="658368" rtl="0" algn="l">
              <a:lnSpc>
                <a:spcPct val="100000"/>
              </a:lnSpc>
              <a:spcBef>
                <a:spcPts val="0"/>
              </a:spcBef>
              <a:spcAft>
                <a:spcPts val="0"/>
              </a:spcAft>
              <a:buClr>
                <a:srgbClr val="000000"/>
              </a:buClr>
              <a:buSzPts val="1200"/>
              <a:buFont typeface="Calibri"/>
              <a:buChar char="•"/>
            </a:pPr>
            <a:r>
              <a:rPr lang="en-US"/>
              <a:t>READ Have students monitor their comprehension as they read. If students’ understanding of the text breaks down, prompt them to make adjustments by rereading. </a:t>
            </a:r>
            <a:endParaRPr/>
          </a:p>
          <a:p>
            <a:pPr indent="-204216" lvl="1" marL="658368" rtl="0" algn="l">
              <a:lnSpc>
                <a:spcPct val="100000"/>
              </a:lnSpc>
              <a:spcBef>
                <a:spcPts val="0"/>
              </a:spcBef>
              <a:spcAft>
                <a:spcPts val="0"/>
              </a:spcAft>
              <a:buClr>
                <a:srgbClr val="000000"/>
              </a:buClr>
              <a:buSzPts val="1200"/>
              <a:buFont typeface="Calibri"/>
              <a:buChar char="•"/>
            </a:pPr>
            <a:r>
              <a:rPr lang="en-US"/>
              <a:t>LOOK Remind students to look at the pictures to help them understand the text. </a:t>
            </a:r>
            <a:endParaRPr/>
          </a:p>
          <a:p>
            <a:pPr indent="-204216" lvl="1" marL="658368" rtl="0" algn="l">
              <a:lnSpc>
                <a:spcPct val="100000"/>
              </a:lnSpc>
              <a:spcBef>
                <a:spcPts val="0"/>
              </a:spcBef>
              <a:spcAft>
                <a:spcPts val="0"/>
              </a:spcAft>
              <a:buClr>
                <a:srgbClr val="000000"/>
              </a:buClr>
              <a:buSzPts val="1200"/>
              <a:buFont typeface="Calibri"/>
              <a:buChar char="•"/>
            </a:pPr>
            <a:r>
              <a:rPr lang="en-US"/>
              <a:t>ASK Have students generate, or ask, questions about the setting of the story to deepen their understanding. </a:t>
            </a:r>
            <a:endParaRPr/>
          </a:p>
          <a:p>
            <a:pPr indent="-204216" lvl="1" marL="658368" rtl="0" algn="l">
              <a:lnSpc>
                <a:spcPct val="100000"/>
              </a:lnSpc>
              <a:spcBef>
                <a:spcPts val="0"/>
              </a:spcBef>
              <a:spcAft>
                <a:spcPts val="0"/>
              </a:spcAft>
              <a:buClr>
                <a:srgbClr val="000000"/>
              </a:buClr>
              <a:buSzPts val="1200"/>
              <a:buFont typeface="Calibri"/>
              <a:buChar char="•"/>
            </a:pPr>
            <a:r>
              <a:rPr lang="en-US"/>
              <a:t>TALK Guide students to talk to a partner about the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a:p>
          <a:p>
            <a:pPr indent="-152400" lvl="0" marL="228600"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p:txBody>
      </p:sp>
      <p:sp>
        <p:nvSpPr>
          <p:cNvPr id="357" name="Google Shape;35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ask questions as I read. I can find out about the setting by asking, When does the story take place? I see the picture on the title page. Maybe it can help me answer my question. Let’s take a closer look at the picture. The sky is blue. Kids are riding bikes. It looks like it is daytime. Now I know when the story takes place—daytime.</a:t>
            </a:r>
            <a:endParaRPr i="1" u="none" strike="noStrike">
              <a:solidFill>
                <a:srgbClr val="000000"/>
              </a:solidFill>
            </a:endParaRPr>
          </a:p>
        </p:txBody>
      </p:sp>
      <p:sp>
        <p:nvSpPr>
          <p:cNvPr id="368" name="Google Shape;36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381" name="Google Shape;381;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should look at the pictures. The pictures can help me understand what is happening. I see Henry with his mom on page 68. He is on a bike and has a helmet on. Then page 69 shows Henry waving. I think he is waving goodbye to his mom. He must be leaving to go on a bike ride.</a:t>
            </a:r>
            <a:endParaRPr i="1" u="none" strike="noStrike">
              <a:solidFill>
                <a:srgbClr val="000000"/>
              </a:solidFill>
            </a:endParaRPr>
          </a:p>
        </p:txBody>
      </p:sp>
      <p:sp>
        <p:nvSpPr>
          <p:cNvPr id="393" name="Google Shape;393;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06" name="Google Shape;406;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could talk with a partner about page 72. I like that Henry stops to look. He wants to know what the people are doing. I would stop to look too. I talked about the story. Now I want to know what my partner thinks. So, I could ask, “Would you stop or keep riding? Why?”</a:t>
            </a:r>
            <a:endParaRPr i="1" u="none" strike="noStrike">
              <a:solidFill>
                <a:srgbClr val="000000"/>
              </a:solidFill>
            </a:endParaRPr>
          </a:p>
        </p:txBody>
      </p:sp>
      <p:sp>
        <p:nvSpPr>
          <p:cNvPr id="418" name="Google Shape;418;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31" name="Google Shape;431;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can find out about the setting by asking where Henry is on page 77. I look at the picture on page 77. I see a sign that says, “SLOW” and “Children Playing.” The text says that “Henry sees kids swinging.” I can see one kid swinging in the picture too. I know that playgrounds have swings. So, I think Henry is by a playground.</a:t>
            </a:r>
            <a:endParaRPr i="1" u="none" strike="noStrike">
              <a:solidFill>
                <a:srgbClr val="000000"/>
              </a:solidFill>
            </a:endParaRPr>
          </a:p>
        </p:txBody>
      </p:sp>
      <p:sp>
        <p:nvSpPr>
          <p:cNvPr id="443" name="Google Shape;443;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56" name="Google Shape;456;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do not understand why Henry stops riding his bike again. I can reread the text to help me understand. I reread parts of the text. I found out that Henry likes machines. He stops riding when he sees machines. Now I understand the text better.</a:t>
            </a:r>
            <a:endParaRPr i="1" u="none" strike="noStrike">
              <a:solidFill>
                <a:srgbClr val="000000"/>
              </a:solidFill>
            </a:endParaRPr>
          </a:p>
        </p:txBody>
      </p:sp>
      <p:sp>
        <p:nvSpPr>
          <p:cNvPr id="468" name="Google Shape;468;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81" name="Google Shape;481;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these suggestions to prompt students’ initial responses to reading Henry on Wheels. </a:t>
            </a:r>
            <a:endParaRPr/>
          </a:p>
          <a:p>
            <a:pPr indent="-215900" lvl="1" marL="685800" rtl="0" algn="l">
              <a:lnSpc>
                <a:spcPct val="100000"/>
              </a:lnSpc>
              <a:spcBef>
                <a:spcPts val="0"/>
              </a:spcBef>
              <a:spcAft>
                <a:spcPts val="0"/>
              </a:spcAft>
              <a:buSzPts val="1200"/>
              <a:buFont typeface="Calibri"/>
              <a:buChar char="•"/>
            </a:pPr>
            <a:r>
              <a:rPr lang="en-US"/>
              <a:t>Retell Tell a partner about the part of the story that is most like an experience you have had. How are they the same? </a:t>
            </a:r>
            <a:endParaRPr/>
          </a:p>
          <a:p>
            <a:pPr indent="-215900" lvl="1" marL="685800" rtl="0" algn="l">
              <a:lnSpc>
                <a:spcPct val="100000"/>
              </a:lnSpc>
              <a:spcBef>
                <a:spcPts val="0"/>
              </a:spcBef>
              <a:spcAft>
                <a:spcPts val="0"/>
              </a:spcAft>
              <a:buSzPts val="1200"/>
              <a:buFont typeface="Calibri"/>
              <a:buChar char="•"/>
            </a:pPr>
            <a:r>
              <a:rPr lang="en-US"/>
              <a:t>Make Connections Share with a partner how you feel about Henry. Is he someone like you? Do you like to do the same types of things? Does he seem like a real person to you?</a:t>
            </a:r>
            <a:endParaRPr/>
          </a:p>
        </p:txBody>
      </p:sp>
      <p:sp>
        <p:nvSpPr>
          <p:cNvPr id="493" name="Google Shape;49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they learned some new words as they read Henry on Wheels: sand, block, street, and corner. These words all tell where Henry rode his bike and what he saw. </a:t>
            </a:r>
            <a:endParaRPr/>
          </a:p>
          <a:p>
            <a:pPr indent="-190500" lvl="1" marL="685800" rtl="0" algn="l">
              <a:lnSpc>
                <a:spcPct val="100000"/>
              </a:lnSpc>
              <a:spcBef>
                <a:spcPts val="0"/>
              </a:spcBef>
              <a:spcAft>
                <a:spcPts val="0"/>
              </a:spcAft>
              <a:buClr>
                <a:srgbClr val="000000"/>
              </a:buClr>
              <a:buSzPts val="1200"/>
              <a:buFont typeface="Calibri"/>
              <a:buChar char="•"/>
            </a:pPr>
            <a:r>
              <a:rPr lang="en-US"/>
              <a:t>Remind yourself about what each word means.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pictures that help you understand the words. </a:t>
            </a:r>
            <a:endParaRPr/>
          </a:p>
          <a:p>
            <a:pPr indent="-190500" lvl="1" marL="685800" rtl="0" algn="l">
              <a:lnSpc>
                <a:spcPct val="100000"/>
              </a:lnSpc>
              <a:spcBef>
                <a:spcPts val="0"/>
              </a:spcBef>
              <a:spcAft>
                <a:spcPts val="0"/>
              </a:spcAft>
              <a:buClr>
                <a:srgbClr val="000000"/>
              </a:buClr>
              <a:buSzPts val="1200"/>
              <a:buFont typeface="Calibri"/>
              <a:buChar char="•"/>
            </a:pPr>
            <a:r>
              <a:rPr lang="en-US"/>
              <a:t>Think about why the author used these words. How are they related to each other? What is the author describing?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84 in the Student Interactive. Model how to complete the activity with the word block. Read the directions aloud and ask students to look at the words in the boxes. </a:t>
            </a:r>
            <a:r>
              <a:rPr i="1" lang="en-US"/>
              <a:t>Which word finishes the first sentence about Henry?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developing vocabulary by completing p. 84 in the Student Interactive.</a:t>
            </a:r>
            <a:endParaRPr i="1" u="none" strike="noStrike">
              <a:solidFill>
                <a:srgbClr val="000000"/>
              </a:solidFill>
            </a:endParaRPr>
          </a:p>
        </p:txBody>
      </p:sp>
      <p:sp>
        <p:nvSpPr>
          <p:cNvPr id="505" name="Google Shape;50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85 in the Student Interactive.</a:t>
            </a:r>
            <a:endParaRPr/>
          </a:p>
        </p:txBody>
      </p:sp>
      <p:sp>
        <p:nvSpPr>
          <p:cNvPr id="518" name="Google Shape;518;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You can do what good writers do to get ideas for your writing. Using a variety of resources can make the writing process easier and fun. </a:t>
            </a:r>
            <a:endParaRPr/>
          </a:p>
          <a:p>
            <a:pPr indent="-204215" lvl="1" marL="704088" rtl="0" algn="l">
              <a:lnSpc>
                <a:spcPct val="100000"/>
              </a:lnSpc>
              <a:spcBef>
                <a:spcPts val="0"/>
              </a:spcBef>
              <a:spcAft>
                <a:spcPts val="0"/>
              </a:spcAft>
              <a:buClr>
                <a:srgbClr val="000000"/>
              </a:buClr>
              <a:buSzPts val="1200"/>
              <a:buFont typeface="Calibri"/>
              <a:buChar char="•"/>
            </a:pPr>
            <a:r>
              <a:rPr lang="en-US"/>
              <a:t>You get ideas from your real-life experiences. </a:t>
            </a:r>
            <a:endParaRPr/>
          </a:p>
          <a:p>
            <a:pPr indent="-204215" lvl="1" marL="704088" rtl="0" algn="l">
              <a:lnSpc>
                <a:spcPct val="100000"/>
              </a:lnSpc>
              <a:spcBef>
                <a:spcPts val="0"/>
              </a:spcBef>
              <a:spcAft>
                <a:spcPts val="0"/>
              </a:spcAft>
              <a:buClr>
                <a:srgbClr val="000000"/>
              </a:buClr>
              <a:buSzPts val="1200"/>
              <a:buFont typeface="Calibri"/>
              <a:buChar char="•"/>
            </a:pPr>
            <a:r>
              <a:rPr lang="en-US"/>
              <a:t>You get ideas from your imagination. </a:t>
            </a:r>
            <a:endParaRPr/>
          </a:p>
          <a:p>
            <a:pPr indent="-204215" lvl="1" marL="704088" rtl="0" algn="l">
              <a:lnSpc>
                <a:spcPct val="100000"/>
              </a:lnSpc>
              <a:spcBef>
                <a:spcPts val="0"/>
              </a:spcBef>
              <a:spcAft>
                <a:spcPts val="0"/>
              </a:spcAft>
              <a:buClr>
                <a:srgbClr val="000000"/>
              </a:buClr>
              <a:buSzPts val="1200"/>
              <a:buFont typeface="Calibri"/>
              <a:buChar char="•"/>
            </a:pPr>
            <a:r>
              <a:rPr lang="en-US"/>
              <a:t>You list ideas to help you decide what to write about.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Hold up a book from the stack. Read the story. Stop at specific events or information. Work with students to brainstorm where they would get ideas to write about this event or information. Encourage them to be as specific as possible. Repeat with one or two more books from the stack.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93 in the Student Interactive. Read the introductory paragraph and directions together with students. Emphasize that the Ideas column is to show ideas for topics they would like to write about. Remind them that they can get ideas from real-life people, places, and experiences. After students complete their charts, ask: </a:t>
            </a:r>
            <a:r>
              <a:rPr i="1" lang="en-US"/>
              <a:t>Which is your favorite idea? Where did you get that idea from? Was this a real-life experience or from your imagination?</a:t>
            </a:r>
            <a:endParaRPr i="1" u="none" strike="noStrike">
              <a:solidFill>
                <a:srgbClr val="000000"/>
              </a:solidFill>
            </a:endParaRPr>
          </a:p>
        </p:txBody>
      </p:sp>
      <p:sp>
        <p:nvSpPr>
          <p:cNvPr id="530" name="Google Shape;53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transition into independent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additional opportunities to develop their understanding of where to get ideas, they should look back at their charts before writing.</a:t>
            </a:r>
            <a:endParaRPr/>
          </a:p>
          <a:p>
            <a:pPr indent="-204216" lvl="1" marL="658368" rtl="0" algn="l">
              <a:lnSpc>
                <a:spcPct val="100000"/>
              </a:lnSpc>
              <a:spcBef>
                <a:spcPts val="0"/>
              </a:spcBef>
              <a:spcAft>
                <a:spcPts val="0"/>
              </a:spcAft>
              <a:buClr>
                <a:srgbClr val="000000"/>
              </a:buClr>
              <a:buSzPts val="1200"/>
              <a:buFont typeface="Calibri"/>
              <a:buChar char="•"/>
            </a:pPr>
            <a:r>
              <a:rPr lang="en-US"/>
              <a:t>Modeled Do a Think Aloud to model how you would fill in the chart on p. 93 in the Student Interactive. </a:t>
            </a:r>
            <a:endParaRPr/>
          </a:p>
          <a:p>
            <a:pPr indent="-204216" lvl="1" marL="658368" rtl="0" algn="l">
              <a:lnSpc>
                <a:spcPct val="100000"/>
              </a:lnSpc>
              <a:spcBef>
                <a:spcPts val="0"/>
              </a:spcBef>
              <a:spcAft>
                <a:spcPts val="0"/>
              </a:spcAft>
              <a:buClr>
                <a:srgbClr val="000000"/>
              </a:buClr>
              <a:buSzPts val="1200"/>
              <a:buFont typeface="Calibri"/>
              <a:buChar char="•"/>
            </a:pPr>
            <a:r>
              <a:rPr lang="en-US"/>
              <a:t>Shared Have partners share and discuss their ideas recorded in the chart on p. 93 in the Student Interactive. </a:t>
            </a:r>
            <a:endParaRPr/>
          </a:p>
          <a:p>
            <a:pPr indent="-204216" lvl="1" marL="658368" rtl="0" algn="l">
              <a:lnSpc>
                <a:spcPct val="100000"/>
              </a:lnSpc>
              <a:spcBef>
                <a:spcPts val="0"/>
              </a:spcBef>
              <a:spcAft>
                <a:spcPts val="0"/>
              </a:spcAft>
              <a:buClr>
                <a:srgbClr val="000000"/>
              </a:buClr>
              <a:buSzPts val="1200"/>
              <a:buFont typeface="Calibri"/>
              <a:buChar char="•"/>
            </a:pPr>
            <a:r>
              <a:rPr lang="en-US"/>
              <a:t>Guided Use the stack texts to provide explicit instruction on how to complete the chart.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they should transition to drawing and writing their books.</a:t>
            </a:r>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Invite several students to share the stories they have drawn and written down. Have them then tell where their ideas came from.</a:t>
            </a:r>
            <a:endParaRPr/>
          </a:p>
        </p:txBody>
      </p:sp>
      <p:sp>
        <p:nvSpPr>
          <p:cNvPr id="543" name="Google Shape;54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Sound-spelling patterns can help students spell words. Explain that the sound short i is often spelled i, as in pin.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or display these words: dig, fix, lid. Say each word aloud and point out that the middle letter in each word is an i. Tell students that in the consonant-vowel-consonant pattern, the vowel sound is short.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sound-spelling patterns to complete the activity on p. 91 in the Student Interactive.</a:t>
            </a:r>
            <a:endParaRPr i="0" u="none" strike="noStrike">
              <a:solidFill>
                <a:srgbClr val="000000"/>
              </a:solidFill>
            </a:endParaRPr>
          </a:p>
        </p:txBody>
      </p:sp>
      <p:sp>
        <p:nvSpPr>
          <p:cNvPr id="555" name="Google Shape;55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pin on p. 52 in the Student Interactive. Tell students to listen to each sound as you say the word pin. Repeat the sounds in the word pin several times: /p/ /i/ /n/. Ask: </a:t>
            </a:r>
            <a:r>
              <a:rPr i="1" lang="en-US"/>
              <a:t>What sound do you hear in the middle of pin?</a:t>
            </a:r>
            <a:r>
              <a:rPr lang="en-US"/>
              <a:t> Then have students repeat the activity with the pictures for six and pig. Ask students to say each picture name again and identify the middle sound in each picture name.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Listen carefully as I say the sounds in the word hit: /h/ /i/ /t/. </a:t>
            </a:r>
            <a:r>
              <a:rPr lang="en-US"/>
              <a:t>Extend your pronunciation of the medial sound /i/. </a:t>
            </a:r>
            <a:r>
              <a:rPr i="1" lang="en-US"/>
              <a:t>Now repeat the sounds in hit with me: /h/ /i/ /t/. What sound do you hear in the middle of the word hit? Correct! It is the sound /i/</a:t>
            </a:r>
            <a:r>
              <a:rPr lang="en-US"/>
              <a:t>. Keep practicing the sound medial i with the following words: lip, pit, wig, zip. Say the sounds and have students repeat.</a:t>
            </a:r>
            <a:endParaRPr i="1"/>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a verb tells about action. A present tense verb describes action that is happening right now. Demonstrate for students examples of present tense verbs as you say: I walk (as you walk around the room); I sit (as you sit in your chair); I write (as you write the words walk, sit, and write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sentence: Henry rides his bike. Ask: </a:t>
            </a:r>
            <a:r>
              <a:rPr i="1" lang="en-US"/>
              <a:t>What does Henry do? </a:t>
            </a:r>
            <a:r>
              <a:rPr lang="en-US"/>
              <a:t>(rides) </a:t>
            </a:r>
            <a:r>
              <a:rPr i="1" lang="en-US"/>
              <a:t>When does Henry ride? </a:t>
            </a:r>
            <a:r>
              <a:rPr lang="en-US"/>
              <a:t>(now) </a:t>
            </a:r>
            <a:r>
              <a:rPr i="1" lang="en-US"/>
              <a:t>Yes, Henry rides now, so the word rides is a present tense verb.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 partners work together to create oral sentences with present tense verbs. Have partners share their sentences with the class, telling which word is the verb.</a:t>
            </a:r>
            <a:endParaRPr i="0" sz="1800" u="none" strike="noStrike">
              <a:solidFill>
                <a:srgbClr val="000000"/>
              </a:solidFill>
            </a:endParaRPr>
          </a:p>
        </p:txBody>
      </p:sp>
      <p:sp>
        <p:nvSpPr>
          <p:cNvPr id="569" name="Google Shape;56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sometimes a group of words begins with the same sound. Point to the picture of the nest on p. 55 in the Student Interactive. Say: </a:t>
            </a:r>
            <a:r>
              <a:rPr i="1" lang="en-US"/>
              <a:t>What sound does nest begin with? Listen as I say the sound: /n/ (pause) /n/ (pause) /n/ (pause) nest. Nest begins with the sound /n/. Say the sound with me: /n/. </a:t>
            </a:r>
            <a:r>
              <a:rPr lang="en-US"/>
              <a:t>Repeat with the words nine and net. Then say: </a:t>
            </a:r>
            <a:r>
              <a:rPr i="1" lang="en-US"/>
              <a:t>What sound do nest, nine, and net begin with? Yes, they all begin with the sound /n/.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a:t>
            </a:r>
            <a:r>
              <a:rPr i="1" lang="en-US"/>
              <a:t>: Nana needs nine nuts now. </a:t>
            </a:r>
            <a:r>
              <a:rPr lang="en-US"/>
              <a:t>Have students repeat the words. Ask: </a:t>
            </a:r>
            <a:r>
              <a:rPr i="1" lang="en-US"/>
              <a:t>What is the initial, or beginning, sound in these words? Elicit responses. Yes, they start with the sound /n/. Then ask:. Are the beginning sounds of these words the same? </a:t>
            </a:r>
            <a:r>
              <a:rPr lang="en-US"/>
              <a:t>Elicit responses</a:t>
            </a:r>
            <a:r>
              <a:rPr i="1" lang="en-US"/>
              <a:t>. Right! All the beginning sounds are the same.</a:t>
            </a:r>
            <a:r>
              <a:rPr lang="en-US"/>
              <a:t> For additional practice with alliteration, use some of the c and p Picture Cards. </a:t>
            </a:r>
            <a:endParaRPr i="0"/>
          </a:p>
        </p:txBody>
      </p:sp>
      <p:sp>
        <p:nvSpPr>
          <p:cNvPr id="590" name="Google Shape;59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Sound-Spelling Cards 3, 16, and 18 to introduce the sound /k/ spelled c, sound /p/ spelled p, and sound /n/ spelled n. Display each card. Name the picture, isolate the initial sound, and name the letter that spells the sound. Ask students to name the sound that each letter can spell. Explain to students that they can decode, or read, words by using common letter sound correspondences. </a:t>
            </a:r>
            <a:endParaRPr/>
          </a:p>
          <a:p>
            <a:pPr indent="-215900" lvl="0" marL="228600" rtl="0" algn="l">
              <a:lnSpc>
                <a:spcPct val="100000"/>
              </a:lnSpc>
              <a:spcBef>
                <a:spcPts val="0"/>
              </a:spcBef>
              <a:spcAft>
                <a:spcPts val="0"/>
              </a:spcAft>
              <a:buSzPts val="1200"/>
              <a:buFont typeface="Arial"/>
              <a:buAutoNum type="arabicPeriod"/>
            </a:pPr>
            <a:r>
              <a:rPr lang="en-US"/>
              <a:t>Write the word pan on the board. </a:t>
            </a:r>
            <a:r>
              <a:rPr i="1" lang="en-US"/>
              <a:t>We can read this word. Let’s name the letters</a:t>
            </a:r>
            <a:r>
              <a:rPr lang="en-US"/>
              <a:t>. Then say the sounds slowly: /p/ /a/ /n/. Ask: </a:t>
            </a:r>
            <a:r>
              <a:rPr i="1" lang="en-US"/>
              <a:t>What is the first sound? (/p/) What letter spells that sound? Yes, the sound /p/ is spelled p. </a:t>
            </a:r>
            <a:r>
              <a:rPr lang="en-US"/>
              <a:t>Continue with the sound /a/ spelled a and the sound /n/ spelled n. Then have students read the word. Repeat the routine with can, pin, nap, cat, and tin.</a:t>
            </a:r>
            <a:r>
              <a:rPr b="1" i="0" lang="en-US" u="none" strike="noStrike">
                <a:solidFill>
                  <a:srgbClr val="000000"/>
                </a:solidFill>
              </a:rPr>
              <a:t> Click path -&gt; Table of Contents -&gt; Unit 1 Week 2 Realistic Fiction -&gt; Lesson 3</a:t>
            </a:r>
            <a:endParaRPr/>
          </a:p>
        </p:txBody>
      </p:sp>
      <p:sp>
        <p:nvSpPr>
          <p:cNvPr id="602" name="Google Shape;60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aloud the text at the bottom of p. 55 in the Student Interactive. Students first segment and say the phonemes in each word (short arrows), then blend the phonemes together to read it (long arrow).</a:t>
            </a:r>
            <a:br>
              <a:rPr i="0" lang="en-US"/>
            </a:br>
            <a:endParaRPr i="0"/>
          </a:p>
        </p:txBody>
      </p:sp>
      <p:sp>
        <p:nvSpPr>
          <p:cNvPr id="615" name="Google Shape;615;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Reread the high-frequency words for the week: do, like, one, the, we. Tell students that learning these words will make it easier to read more quickly.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one on the board. Tell students that this is a word that they must remember. Say the word one, then spell the word. Have students do the same. Repeat with the rest of the high-frequency words. Then have student pairs complete this sentence starter: We like to ____. Tell students to pick something that they both like. Invite students to share their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56 in the Student Interactive and have them identify, read, and write the high-frequency words. </a:t>
            </a:r>
            <a:endParaRPr/>
          </a:p>
        </p:txBody>
      </p:sp>
      <p:sp>
        <p:nvSpPr>
          <p:cNvPr id="628" name="Google Shape;62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the setting is where and when the story takes place. In realistic fiction, the story happens in a time and place that seem real. • Look at the pictures in the story to see where the story takes place. • See how the characters look and act for clues about when the story happens. • Find words in the story that tell about the setting. </a:t>
            </a:r>
            <a:endParaRPr/>
          </a:p>
          <a:p>
            <a:pPr indent="-215900" lvl="0" marL="228600" rtl="0" algn="l">
              <a:lnSpc>
                <a:spcPct val="100000"/>
              </a:lnSpc>
              <a:spcBef>
                <a:spcPts val="0"/>
              </a:spcBef>
              <a:spcAft>
                <a:spcPts val="0"/>
              </a:spcAft>
              <a:buSzPts val="1200"/>
              <a:buFont typeface="Calibri"/>
              <a:buAutoNum type="arabicPeriod"/>
            </a:pPr>
            <a:r>
              <a:rPr lang="en-US"/>
              <a:t>Use the Read Aloud on pp. T80–T81. </a:t>
            </a:r>
            <a:r>
              <a:rPr i="1" lang="en-US"/>
              <a:t>To describe the setting of a story, I need to read to find out where the story happens. I can pay attention to where the characters go in the story to help me understand where the story takes place. </a:t>
            </a:r>
            <a:r>
              <a:rPr lang="en-US"/>
              <a:t>Read aloud the text to the students. Then ask: </a:t>
            </a:r>
            <a:r>
              <a:rPr i="1" lang="en-US"/>
              <a:t>Where does this story take place? </a:t>
            </a:r>
            <a:r>
              <a:rPr lang="en-US"/>
              <a:t>Guide students to describe the setting of the story. (Lila and Jacob’s neighborhood) Then have them go back to the Close Read notes on pp. 69 and 77 and underline details about the setting of Henry on Wheels.</a:t>
            </a:r>
            <a:br>
              <a:rPr i="0" lang="en-US"/>
            </a:br>
            <a:endParaRPr i="0"/>
          </a:p>
        </p:txBody>
      </p:sp>
      <p:sp>
        <p:nvSpPr>
          <p:cNvPr id="641" name="Google Shape;641;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describe the setting by underlining the words on p. 69 that tell where Henry will ride. Then ask: What is one place Henry sees on his block? (Possible response: a street) DOK 1</a:t>
            </a:r>
            <a:endParaRPr i="0" u="none" strike="noStrike">
              <a:solidFill>
                <a:schemeClr val="dk1"/>
              </a:solidFill>
            </a:endParaRPr>
          </a:p>
        </p:txBody>
      </p:sp>
      <p:sp>
        <p:nvSpPr>
          <p:cNvPr id="653" name="Google Shape;653;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describe the setting by underlining the words on p. 77 that tell where Henry rides his bike. DOK 1</a:t>
            </a:r>
            <a:endParaRPr i="0" u="none" strike="noStrike">
              <a:solidFill>
                <a:schemeClr val="dk1"/>
              </a:solidFill>
            </a:endParaRPr>
          </a:p>
        </p:txBody>
      </p:sp>
      <p:sp>
        <p:nvSpPr>
          <p:cNvPr id="666" name="Google Shape;666;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describing the setting. </a:t>
            </a:r>
            <a:endParaRPr/>
          </a:p>
          <a:p>
            <a:pPr indent="-215900" lvl="0" marL="228600" rtl="0" algn="l">
              <a:lnSpc>
                <a:spcPct val="100000"/>
              </a:lnSpc>
              <a:spcBef>
                <a:spcPts val="0"/>
              </a:spcBef>
              <a:spcAft>
                <a:spcPts val="0"/>
              </a:spcAft>
              <a:buSzPts val="1200"/>
              <a:buFont typeface="Calibri"/>
              <a:buAutoNum type="arabicPeriod"/>
            </a:pPr>
            <a:r>
              <a:rPr lang="en-US"/>
              <a:t>Have students complete p. 86 in the Student Interactive. </a:t>
            </a:r>
            <a:endParaRPr/>
          </a:p>
        </p:txBody>
      </p:sp>
      <p:sp>
        <p:nvSpPr>
          <p:cNvPr id="679" name="Google Shape;67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Sound-Spelling Card 11 (insects) to introduce how to spell the short i sound.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a:t>
            </a:r>
            <a:r>
              <a:rPr i="1" lang="en-US"/>
              <a:t>This is a picture of insects. Insects begins with the sound /i/. Listen: /i/ (pause) /i/ (pause) /i/ (pause) insects. Say the sound with me. </a:t>
            </a:r>
            <a:r>
              <a:rPr lang="en-US"/>
              <a:t>Have students say the sound several times. Then ask: </a:t>
            </a:r>
            <a:r>
              <a:rPr i="1" lang="en-US"/>
              <a:t>What sound does insects begin with? </a:t>
            </a:r>
            <a:r>
              <a:rPr lang="en-US"/>
              <a:t>Elicit responses. </a:t>
            </a:r>
            <a:r>
              <a:rPr i="1" lang="en-US"/>
              <a:t>Great work! </a:t>
            </a:r>
            <a:r>
              <a:rPr lang="en-US"/>
              <a:t>Point to the Ii at the top of the card. </a:t>
            </a:r>
            <a:r>
              <a:rPr i="1" lang="en-US"/>
              <a:t>The sound /i/ is called short i and is spelled with the letter i. What letter spells the short i sound? That’s right, the letter i. </a:t>
            </a:r>
            <a:r>
              <a:rPr b="1" i="0" lang="en-US" u="none" strike="noStrike">
                <a:solidFill>
                  <a:srgbClr val="000000"/>
                </a:solidFill>
              </a:rPr>
              <a:t>Click path -&gt; Table of Contents -&gt; Unit 1 Week 1 Realistic Fiction -&gt; Lesson 1</a:t>
            </a:r>
            <a:endParaRPr/>
          </a:p>
        </p:txBody>
      </p:sp>
      <p:sp>
        <p:nvSpPr>
          <p:cNvPr id="123" name="Google Shape;12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choose words carefully to help readers understand how characters feel about what they see. </a:t>
            </a:r>
            <a:endParaRPr/>
          </a:p>
          <a:p>
            <a:pPr indent="-190500" lvl="1" marL="685800" rtl="0" algn="l">
              <a:lnSpc>
                <a:spcPct val="100000"/>
              </a:lnSpc>
              <a:spcBef>
                <a:spcPts val="0"/>
              </a:spcBef>
              <a:spcAft>
                <a:spcPts val="0"/>
              </a:spcAft>
              <a:buClr>
                <a:srgbClr val="000000"/>
              </a:buClr>
              <a:buSzPts val="1200"/>
              <a:buFont typeface="Calibri"/>
              <a:buChar char="•"/>
            </a:pPr>
            <a:r>
              <a:rPr lang="en-US"/>
              <a:t>Read words closely. </a:t>
            </a:r>
            <a:endParaRPr/>
          </a:p>
          <a:p>
            <a:pPr indent="-190500" lvl="1" marL="685800" rtl="0" algn="l">
              <a:lnSpc>
                <a:spcPct val="100000"/>
              </a:lnSpc>
              <a:spcBef>
                <a:spcPts val="0"/>
              </a:spcBef>
              <a:spcAft>
                <a:spcPts val="0"/>
              </a:spcAft>
              <a:buClr>
                <a:srgbClr val="000000"/>
              </a:buClr>
              <a:buSzPts val="1200"/>
              <a:buFont typeface="Calibri"/>
              <a:buChar char="•"/>
            </a:pPr>
            <a:r>
              <a:rPr lang="en-US"/>
              <a:t>Think about what the words tell you about how a character feels.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using the example on p. 90 in the Student Interactive to show students how writers use word choice. Say: </a:t>
            </a:r>
            <a:r>
              <a:rPr i="1" lang="en-US"/>
              <a:t>In Henry on Wheels, Henry sees a lot of interesting things as he rides his bike in his neighborhood. At one point, he says, “Wow!” The author chose this word to show that Henry is excited by what he sees.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 bottom of p. 90 to write some words or phrases that show how they would express their feelings about seeing something new.</a:t>
            </a:r>
            <a:endParaRPr i="1"/>
          </a:p>
        </p:txBody>
      </p:sp>
      <p:sp>
        <p:nvSpPr>
          <p:cNvPr id="692" name="Google Shape;692;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vertical lines starting from the top to the bottom.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vertical lines on the board. Draw typical handwriting lines on the board (solid line, dotted line, solid line).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Tell students to always start at the top line. Say as you write the vertical line: The top line is the sky, the middle (dotted) line is the fence, and the bottom line is the ground. Come down from the sky, through the fence, and to the ground.</a:t>
            </a:r>
            <a:r>
              <a:rPr b="1" i="0" lang="en-US" u="none" strike="noStrike">
                <a:solidFill>
                  <a:srgbClr val="000000"/>
                </a:solidFill>
              </a:rPr>
              <a:t> Click path: Table of Contents -&gt; Resource Download Center -&gt; Handwriting Practice -&gt; U1W2L3 Handwriting Practice </a:t>
            </a:r>
            <a:endParaRPr b="1"/>
          </a:p>
          <a:p>
            <a:pPr indent="0" lvl="0" marL="0" rtl="0" algn="l">
              <a:lnSpc>
                <a:spcPct val="100000"/>
              </a:lnSpc>
              <a:spcBef>
                <a:spcPts val="0"/>
              </a:spcBef>
              <a:spcAft>
                <a:spcPts val="0"/>
              </a:spcAft>
              <a:buSzPts val="1400"/>
              <a:buNone/>
            </a:pPr>
            <a:r>
              <a:t/>
            </a:r>
            <a:endParaRPr/>
          </a:p>
        </p:txBody>
      </p:sp>
      <p:sp>
        <p:nvSpPr>
          <p:cNvPr id="705" name="Google Shape;70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There are many kinds of digital tools writers can use. Some digital tools help writers produce and improve their writing. These tools include </a:t>
            </a:r>
            <a:endParaRPr/>
          </a:p>
          <a:p>
            <a:pPr indent="-228600" lvl="1" marL="685800" rtl="0" algn="l">
              <a:lnSpc>
                <a:spcPct val="100000"/>
              </a:lnSpc>
              <a:spcBef>
                <a:spcPts val="0"/>
              </a:spcBef>
              <a:spcAft>
                <a:spcPts val="0"/>
              </a:spcAft>
              <a:buClr>
                <a:srgbClr val="000000"/>
              </a:buClr>
              <a:buSzPts val="1200"/>
              <a:buFont typeface="Calibri"/>
              <a:buChar char="•"/>
            </a:pPr>
            <a:r>
              <a:rPr lang="en-US"/>
              <a:t>computers, tablets, and laptops. </a:t>
            </a:r>
            <a:endParaRPr/>
          </a:p>
          <a:p>
            <a:pPr indent="-228600" lvl="1" marL="685800" rtl="0" algn="l">
              <a:lnSpc>
                <a:spcPct val="100000"/>
              </a:lnSpc>
              <a:spcBef>
                <a:spcPts val="0"/>
              </a:spcBef>
              <a:spcAft>
                <a:spcPts val="0"/>
              </a:spcAft>
              <a:buClr>
                <a:srgbClr val="000000"/>
              </a:buClr>
              <a:buSzPts val="1200"/>
              <a:buFont typeface="Calibri"/>
              <a:buChar char="•"/>
            </a:pPr>
            <a:r>
              <a:rPr lang="en-US"/>
              <a:t>various software programs (word processing, art tools). </a:t>
            </a:r>
            <a:endParaRPr/>
          </a:p>
          <a:p>
            <a:pPr indent="-228600" lvl="1" marL="685800" rtl="0" algn="l">
              <a:lnSpc>
                <a:spcPct val="100000"/>
              </a:lnSpc>
              <a:spcBef>
                <a:spcPts val="0"/>
              </a:spcBef>
              <a:spcAft>
                <a:spcPts val="0"/>
              </a:spcAft>
              <a:buClr>
                <a:srgbClr val="000000"/>
              </a:buClr>
              <a:buSzPts val="1200"/>
              <a:buFont typeface="Calibri"/>
              <a:buChar char="•"/>
            </a:pPr>
            <a:r>
              <a:rPr lang="en-US"/>
              <a:t>video tools.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how you use digital tools, such as computers and grading software, to help you do your job as a teacher. Have students share experiences they have had using computers and tablets. Ask: </a:t>
            </a:r>
            <a:endParaRPr/>
          </a:p>
          <a:p>
            <a:pPr indent="-228600" lvl="1" marL="685800" rtl="0" algn="l">
              <a:lnSpc>
                <a:spcPct val="100000"/>
              </a:lnSpc>
              <a:spcBef>
                <a:spcPts val="0"/>
              </a:spcBef>
              <a:spcAft>
                <a:spcPts val="0"/>
              </a:spcAft>
              <a:buClr>
                <a:srgbClr val="000000"/>
              </a:buClr>
              <a:buSzPts val="1200"/>
              <a:buFont typeface="Calibri"/>
              <a:buChar char="•"/>
            </a:pPr>
            <a:r>
              <a:rPr i="1" lang="en-US"/>
              <a:t>What do you like to do on a computer? </a:t>
            </a:r>
            <a:endParaRPr/>
          </a:p>
          <a:p>
            <a:pPr indent="-228600" lvl="1" marL="685800" rtl="0" algn="l">
              <a:lnSpc>
                <a:spcPct val="100000"/>
              </a:lnSpc>
              <a:spcBef>
                <a:spcPts val="0"/>
              </a:spcBef>
              <a:spcAft>
                <a:spcPts val="0"/>
              </a:spcAft>
              <a:buClr>
                <a:srgbClr val="000000"/>
              </a:buClr>
              <a:buSzPts val="1200"/>
              <a:buFont typeface="Calibri"/>
              <a:buChar char="•"/>
            </a:pPr>
            <a:r>
              <a:rPr i="1" lang="en-US"/>
              <a:t>Have you ever written anything on a computer? Was it easy or hard? </a:t>
            </a:r>
            <a:endParaRPr/>
          </a:p>
          <a:p>
            <a:pPr indent="-228600" lvl="1" marL="685800" rtl="0" algn="l">
              <a:lnSpc>
                <a:spcPct val="100000"/>
              </a:lnSpc>
              <a:spcBef>
                <a:spcPts val="0"/>
              </a:spcBef>
              <a:spcAft>
                <a:spcPts val="0"/>
              </a:spcAft>
              <a:buClr>
                <a:srgbClr val="000000"/>
              </a:buClr>
              <a:buSzPts val="1200"/>
              <a:buFont typeface="Calibri"/>
              <a:buChar char="•"/>
            </a:pPr>
            <a:r>
              <a:rPr i="1" lang="en-US"/>
              <a:t>How can a computer help you write? </a:t>
            </a:r>
            <a:endParaRPr/>
          </a:p>
          <a:p>
            <a:pPr indent="-228600" lvl="1" marL="685800" rtl="0" algn="l">
              <a:lnSpc>
                <a:spcPct val="100000"/>
              </a:lnSpc>
              <a:spcBef>
                <a:spcPts val="0"/>
              </a:spcBef>
              <a:spcAft>
                <a:spcPts val="0"/>
              </a:spcAft>
              <a:buClr>
                <a:srgbClr val="000000"/>
              </a:buClr>
              <a:buSzPts val="1200"/>
              <a:buFont typeface="Calibri"/>
              <a:buChar char="•"/>
            </a:pPr>
            <a:r>
              <a:rPr i="1" lang="en-US"/>
              <a:t>How can you fix a mistake when you write using a pencil? A computer?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a book from the stack. Open to a part of the story and hold up the book for students to view. Ask: </a:t>
            </a:r>
            <a:r>
              <a:rPr i="1" lang="en-US"/>
              <a:t>What digital tools do you think were used to write and illustrate this page? </a:t>
            </a:r>
            <a:r>
              <a:rPr lang="en-US"/>
              <a:t>Repeat with other pages and books.</a:t>
            </a:r>
            <a:endParaRPr/>
          </a:p>
        </p:txBody>
      </p:sp>
      <p:sp>
        <p:nvSpPr>
          <p:cNvPr id="719" name="Google Shape;71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write about whatever they like and be presented with the opportunity to use digital tools if resources allow.</a:t>
            </a:r>
            <a:endParaRPr/>
          </a:p>
          <a:p>
            <a:pPr indent="-228600" lvl="1" marL="685800" rtl="0" algn="l">
              <a:lnSpc>
                <a:spcPct val="100000"/>
              </a:lnSpc>
              <a:spcBef>
                <a:spcPts val="0"/>
              </a:spcBef>
              <a:spcAft>
                <a:spcPts val="0"/>
              </a:spcAft>
              <a:buClr>
                <a:srgbClr val="000000"/>
              </a:buClr>
              <a:buSzPts val="1200"/>
              <a:buFont typeface="Calibri"/>
              <a:buChar char="•"/>
            </a:pPr>
            <a:r>
              <a:rPr lang="en-US"/>
              <a:t>Modeled Do a Think Aloud to model identifying digital tools that help produce writing. </a:t>
            </a:r>
            <a:endParaRPr/>
          </a:p>
          <a:p>
            <a:pPr indent="-228600" lvl="1" marL="685800" rtl="0" algn="l">
              <a:lnSpc>
                <a:spcPct val="100000"/>
              </a:lnSpc>
              <a:spcBef>
                <a:spcPts val="0"/>
              </a:spcBef>
              <a:spcAft>
                <a:spcPts val="0"/>
              </a:spcAft>
              <a:buClr>
                <a:srgbClr val="000000"/>
              </a:buClr>
              <a:buSzPts val="1200"/>
              <a:buFont typeface="Calibri"/>
              <a:buChar char="•"/>
            </a:pPr>
            <a:r>
              <a:rPr lang="en-US"/>
              <a:t>Shared Prompt students to name as many digital tools as they can that they have seen or used.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Provide explicit instruction on which digital tools are used to produce writing and specifically what they do.</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their pictures and stories and talk about how they think a digital tool can help improve their writing.</a:t>
            </a:r>
            <a:endParaRPr/>
          </a:p>
        </p:txBody>
      </p:sp>
      <p:sp>
        <p:nvSpPr>
          <p:cNvPr id="730" name="Google Shape;73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words with the sound short i are often spelled with the letter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spell the following words, as you isolate each phoneme: big, /b/ /i/ /g/; did, /d/ /i/ /d/; win, /w/ /i/ /n/; fit, /f/ /i/ /t/.</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Spelling p. 30 from the Resource Download Center. </a:t>
            </a:r>
            <a:r>
              <a:rPr b="1" i="0" lang="en-US" u="none" strike="noStrike">
                <a:solidFill>
                  <a:srgbClr val="000000"/>
                </a:solidFill>
              </a:rPr>
              <a:t>Click path: Table of Contents -&gt; Resource Download Center -&gt; Spelling -&gt; U3W4</a:t>
            </a:r>
            <a:endParaRPr b="1"/>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742" name="Google Shape;742;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present tense verbs can be action words that tell what is happening now. A present tense verb ends in -s if one person is doing the action. It does not end in -s if there are two or more people doing the action.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name things you do in the classroom and write the verbs on the board (write, read, walk, talk, draw). Explain that these words are all present tense verbs and label the list of words: Verbs.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and read aloud this sentence: The cat plays in the yard.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Which word is a verb? (plays) </a:t>
            </a:r>
            <a:r>
              <a:rPr lang="en-US"/>
              <a:t>Have a student underline the word on the board. Ask: </a:t>
            </a:r>
            <a:r>
              <a:rPr i="1" lang="en-US"/>
              <a:t>When does the cat play? (now) Yes, the cat does something now. She plays. The word plays is a present tense verb. It ends in -s because one cat is doing the action.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sentence frames for students to edit for present tense verbs. Ask them to add the correct present tense verbs to complete the sentences.</a:t>
            </a:r>
            <a:endParaRPr i="0" sz="1800" u="none" strike="noStrike">
              <a:solidFill>
                <a:srgbClr val="000000"/>
              </a:solidFill>
            </a:endParaRPr>
          </a:p>
        </p:txBody>
      </p:sp>
      <p:sp>
        <p:nvSpPr>
          <p:cNvPr id="753" name="Google Shape;753;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4" name="Google Shape;764;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sound /k/ spelled c, the sound /p/ spelled p, and the sound /n/ spelled 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t>
            </a:r>
            <a:r>
              <a:rPr i="1" lang="en-US"/>
              <a:t>in</a:t>
            </a:r>
            <a:r>
              <a:rPr lang="en-US"/>
              <a:t>. Say: </a:t>
            </a:r>
            <a:r>
              <a:rPr i="1" lang="en-US"/>
              <a:t>Listen as I say the word in slowly: /i/ (pause) /n/. </a:t>
            </a:r>
            <a:r>
              <a:rPr lang="en-US"/>
              <a:t>Say each sound slowly so students can hear the individual sounds. Stretch the short i sound. Say the sounds in in again and have students repeat. Draw two empty boxes. Model how to write the letter for each sound. Say: </a:t>
            </a:r>
            <a:r>
              <a:rPr i="1" lang="en-US"/>
              <a:t>What letter spells the sound /i/?</a:t>
            </a:r>
            <a:r>
              <a:rPr lang="en-US"/>
              <a:t> Write i in the first box. </a:t>
            </a:r>
            <a:r>
              <a:rPr i="1" lang="en-US"/>
              <a:t>What letter spells the sound /n/? </a:t>
            </a:r>
            <a:r>
              <a:rPr lang="en-US"/>
              <a:t>Write n in the second box. Slide your finger under the boxes and read the word. Have students practice reading the word with you. Repeat with the words can, pit, tin, nap, and pin.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decode the words at the top of p. 57 in the Student Interactive.</a:t>
            </a:r>
            <a:endParaRPr/>
          </a:p>
        </p:txBody>
      </p:sp>
      <p:sp>
        <p:nvSpPr>
          <p:cNvPr id="775" name="Google Shape;77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a:t>Have students complete the rest of p. 57 and p. 58 in the Student Interactive by printing the letters c, p,and n. Be sure they read the words in context by reading their completed sentences.</a:t>
            </a:r>
            <a:endParaRPr/>
          </a:p>
        </p:txBody>
      </p:sp>
      <p:sp>
        <p:nvSpPr>
          <p:cNvPr id="790" name="Google Shape;790;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59 in the Student Interactive. </a:t>
            </a:r>
            <a:r>
              <a:rPr i="1" lang="en-US"/>
              <a:t>We are going to read a story today about Tip. Point to the title of the story. The title of the story is Tip the Cat. I hear the short i sound in the word Tip.</a:t>
            </a:r>
            <a:r>
              <a:rPr lang="en-US"/>
              <a:t> What letter in Tip spells the sound /i/? Wait for responses. </a:t>
            </a:r>
            <a:r>
              <a:rPr i="1" lang="en-US"/>
              <a:t>Right! The i spells the sound /i/. </a:t>
            </a:r>
            <a:r>
              <a:rPr lang="en-US"/>
              <a:t>Point to the i in Tip. </a:t>
            </a:r>
            <a:r>
              <a:rPr i="1" lang="en-US"/>
              <a:t>We will read other words with the short i sound spelled i and words with the letters c, p, and n in our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Before reading, review this week’s high-frequency words: do, like, one, the, we. Tell students that they will practice reading these words in the story Tip the Cat. Display the words. Have students read them with you. Say: </a:t>
            </a:r>
            <a:r>
              <a:rPr i="1" lang="en-US"/>
              <a:t>When you see these words in today’s story, you will know how to read them.</a:t>
            </a:r>
            <a:endParaRPr i="1"/>
          </a:p>
        </p:txBody>
      </p:sp>
      <p:sp>
        <p:nvSpPr>
          <p:cNvPr id="804" name="Google Shape;80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the bottom of p. 52 in the Student Interactive. Read aloud the text. Students first segment and say the phonemes in each word (short arrows), then blend the phonemes together to read it (long arrow)</a:t>
            </a:r>
            <a:endParaRPr/>
          </a:p>
        </p:txBody>
      </p:sp>
      <p:sp>
        <p:nvSpPr>
          <p:cNvPr id="134" name="Google Shape;134;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Pair students for reading and listen carefully as they use letter-sound relationships to decode. One student begins. Students read the entire story, switching readers after each page. Partners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students’ attention to the title on p. 59. </a:t>
            </a:r>
            <a:r>
              <a:rPr i="1" lang="en-US"/>
              <a:t>I see the letter c in the word Cat</a:t>
            </a:r>
            <a:r>
              <a:rPr lang="en-US"/>
              <a:t>. </a:t>
            </a:r>
            <a:r>
              <a:rPr i="1" lang="en-US"/>
              <a:t>What sound do you hear at the beginning of the word cat? </a:t>
            </a:r>
            <a:r>
              <a:rPr lang="en-US"/>
              <a:t>(/k/) Have students decode the word Cat. Then have them identify words with the sound /k/ spelled c on p. 59 and highlight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60. </a:t>
            </a:r>
            <a:r>
              <a:rPr i="1" lang="en-US"/>
              <a:t>Which words have the sound /i/? </a:t>
            </a:r>
            <a:r>
              <a:rPr lang="en-US"/>
              <a:t>Students should supply the words Tip, sit, and in. </a:t>
            </a:r>
            <a:r>
              <a:rPr i="1" lang="en-US"/>
              <a:t>Which letter spells the sound /i/ in Tip, sit, and in? </a:t>
            </a:r>
            <a:r>
              <a:rPr lang="en-US"/>
              <a:t>Students should say the sound /i/ is spelled with the letter i. Have them underline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61</a:t>
            </a:r>
            <a:r>
              <a:rPr i="1" lang="en-US"/>
              <a:t>. Which words have the sound /n/? </a:t>
            </a:r>
            <a:r>
              <a:rPr lang="en-US"/>
              <a:t>Students should supply the words can, nap, in, and pan. </a:t>
            </a:r>
            <a:r>
              <a:rPr i="1" lang="en-US"/>
              <a:t>Which letter spells the sound /n/ in can, nap, in, and pan? </a:t>
            </a:r>
            <a:r>
              <a:rPr lang="en-US"/>
              <a:t>Students should say the sound /n/ is spelled with the letter n. Have them highlight the words.</a:t>
            </a:r>
            <a:endParaRPr i="0"/>
          </a:p>
        </p:txBody>
      </p:sp>
      <p:sp>
        <p:nvSpPr>
          <p:cNvPr id="817" name="Google Shape;817;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Sometimes you may not be sure where a story is happening or why a character does something. If you ask questions about where a character goes in the story or what the character sees, it can help you understand where the story takes place. As you read the story, asking questions about the setting and finding answers will help you have a better understanding of the text. </a:t>
            </a:r>
            <a:endParaRPr/>
          </a:p>
          <a:p>
            <a:pPr indent="-215900" lvl="0" marL="228600" rtl="0" algn="l">
              <a:lnSpc>
                <a:spcPct val="100000"/>
              </a:lnSpc>
              <a:spcBef>
                <a:spcPts val="0"/>
              </a:spcBef>
              <a:spcAft>
                <a:spcPts val="0"/>
              </a:spcAft>
              <a:buSzPts val="1200"/>
              <a:buFont typeface="Calibri"/>
              <a:buAutoNum type="arabicPeriod"/>
            </a:pPr>
            <a:r>
              <a:rPr lang="en-US"/>
              <a:t>Do you know where the character is in the story? </a:t>
            </a:r>
            <a:endParaRPr/>
          </a:p>
          <a:p>
            <a:pPr indent="-215900" lvl="0" marL="228600" rtl="0" algn="l">
              <a:lnSpc>
                <a:spcPct val="100000"/>
              </a:lnSpc>
              <a:spcBef>
                <a:spcPts val="0"/>
              </a:spcBef>
              <a:spcAft>
                <a:spcPts val="0"/>
              </a:spcAft>
              <a:buSzPts val="1200"/>
              <a:buFont typeface="Calibri"/>
              <a:buAutoNum type="arabicPeriod"/>
            </a:pPr>
            <a:r>
              <a:rPr lang="en-US"/>
              <a:t>What sorts of things are happening in the story? Where are they happening? </a:t>
            </a:r>
            <a:endParaRPr/>
          </a:p>
          <a:p>
            <a:pPr indent="-215900" lvl="0" marL="228600" rtl="0" algn="l">
              <a:lnSpc>
                <a:spcPct val="100000"/>
              </a:lnSpc>
              <a:spcBef>
                <a:spcPts val="0"/>
              </a:spcBef>
              <a:spcAft>
                <a:spcPts val="0"/>
              </a:spcAft>
              <a:buSzPts val="1200"/>
              <a:buFont typeface="Calibri"/>
              <a:buAutoNum type="arabicPeriod"/>
            </a:pPr>
            <a:r>
              <a:rPr lang="en-US"/>
              <a:t>Ask yourself other questions about the story’s pictures to get information about the setting. What sorts of places do the pictures show?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In Henry on Wheels, Henry rides around his block on his bicycle and sees many things. That is the setting of the story. I remember that Henry sees a line of people and says, “Wow!” As I was reading, I asked the question: Why does Henry say, “Wow!”? To answer the question, I looked at the pictures on the page. I saw that the people were waiting for free hot dogs! No wonder they were standing in a line. </a:t>
            </a:r>
            <a:r>
              <a:rPr lang="en-US"/>
              <a:t>Have students go back to the Close Read notes on pp. 73 and 79 in the Student Interactive and highlight the answers.</a:t>
            </a:r>
            <a:br>
              <a:rPr i="0" lang="en-US"/>
            </a:br>
            <a:endParaRPr i="0"/>
          </a:p>
        </p:txBody>
      </p:sp>
      <p:sp>
        <p:nvSpPr>
          <p:cNvPr id="829" name="Google Shape;829;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Prompt them to look at the large picture on p. 72. Assist students with deepening their understanding by having them generate a question about the people standing in line. (Possible response: Why are the people standing in line?) Ask: Does the small picture give clues about the answer? DOK 3</a:t>
            </a:r>
            <a:br>
              <a:rPr lang="en-US"/>
            </a:br>
            <a:br>
              <a:rPr lang="en-US"/>
            </a:br>
            <a:br>
              <a:rPr lang="en-US"/>
            </a:br>
            <a:endParaRPr/>
          </a:p>
        </p:txBody>
      </p:sp>
      <p:sp>
        <p:nvSpPr>
          <p:cNvPr id="842" name="Google Shape;842;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read the prompt on p. 79. Ask: What is your question? (possible response: What makes the noise?) DOK 3</a:t>
            </a:r>
            <a:br>
              <a:rPr lang="en-US"/>
            </a:br>
            <a:br>
              <a:rPr lang="en-US"/>
            </a:br>
            <a:br>
              <a:rPr lang="en-US"/>
            </a:br>
            <a:endParaRPr/>
          </a:p>
        </p:txBody>
      </p:sp>
      <p:sp>
        <p:nvSpPr>
          <p:cNvPr id="855" name="Google Shape;855;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asking and answering questions on the setting.</a:t>
            </a:r>
            <a:endParaRPr/>
          </a:p>
          <a:p>
            <a:pPr indent="-215900" lvl="0" marL="228600" rtl="0" algn="l">
              <a:lnSpc>
                <a:spcPct val="100000"/>
              </a:lnSpc>
              <a:spcBef>
                <a:spcPts val="0"/>
              </a:spcBef>
              <a:spcAft>
                <a:spcPts val="0"/>
              </a:spcAft>
              <a:buSzPts val="1200"/>
              <a:buFont typeface="Calibri"/>
              <a:buAutoNum type="arabicPeriod"/>
            </a:pPr>
            <a:r>
              <a:rPr lang="en-US"/>
              <a:t>Have students complete p. 87 in the Student Interactive.</a:t>
            </a:r>
            <a:br>
              <a:rPr lang="en-US"/>
            </a:br>
            <a:endParaRPr/>
          </a:p>
        </p:txBody>
      </p:sp>
      <p:sp>
        <p:nvSpPr>
          <p:cNvPr id="868" name="Google Shape;86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using digital tools to produce writing, writers can also use digital tools to publish what they wrote. Some tools writers use to publish writing are: </a:t>
            </a:r>
            <a:endParaRPr/>
          </a:p>
          <a:p>
            <a:pPr indent="-204216" lvl="0" marL="658368" rtl="0" algn="l">
              <a:lnSpc>
                <a:spcPct val="100000"/>
              </a:lnSpc>
              <a:spcBef>
                <a:spcPts val="0"/>
              </a:spcBef>
              <a:spcAft>
                <a:spcPts val="0"/>
              </a:spcAft>
              <a:buSzPts val="1200"/>
              <a:buFont typeface="Calibri"/>
              <a:buChar char="●"/>
            </a:pPr>
            <a:r>
              <a:rPr lang="en-US"/>
              <a:t>printers </a:t>
            </a:r>
            <a:endParaRPr/>
          </a:p>
          <a:p>
            <a:pPr indent="-204216" lvl="0" marL="658368" rtl="0" algn="l">
              <a:lnSpc>
                <a:spcPct val="100000"/>
              </a:lnSpc>
              <a:spcBef>
                <a:spcPts val="0"/>
              </a:spcBef>
              <a:spcAft>
                <a:spcPts val="0"/>
              </a:spcAft>
              <a:buSzPts val="1200"/>
              <a:buFont typeface="Calibri"/>
              <a:buChar char="●"/>
            </a:pPr>
            <a:r>
              <a:rPr lang="en-US"/>
              <a:t>e-mail </a:t>
            </a:r>
            <a:endParaRPr/>
          </a:p>
          <a:p>
            <a:pPr indent="-204216" lvl="0" marL="658368" rtl="0" algn="l">
              <a:lnSpc>
                <a:spcPct val="100000"/>
              </a:lnSpc>
              <a:spcBef>
                <a:spcPts val="0"/>
              </a:spcBef>
              <a:spcAft>
                <a:spcPts val="0"/>
              </a:spcAft>
              <a:buSzPts val="1200"/>
              <a:buFont typeface="Calibri"/>
              <a:buChar char="●"/>
            </a:pPr>
            <a:r>
              <a:rPr lang="en-US"/>
              <a:t>publishing software </a:t>
            </a:r>
            <a:endParaRPr/>
          </a:p>
          <a:p>
            <a:pPr indent="-204216" lvl="0" marL="658368" rtl="0" algn="l">
              <a:lnSpc>
                <a:spcPct val="100000"/>
              </a:lnSpc>
              <a:spcBef>
                <a:spcPts val="0"/>
              </a:spcBef>
              <a:spcAft>
                <a:spcPts val="0"/>
              </a:spcAft>
              <a:buSzPts val="1200"/>
              <a:buFont typeface="Calibri"/>
              <a:buChar char="●"/>
            </a:pPr>
            <a:r>
              <a:rPr lang="en-US"/>
              <a:t>Web sites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authors use digital tools to publish their writing. Some digital tools include printers and Web sites. Hold up several books from the stack. Ask: </a:t>
            </a:r>
            <a:r>
              <a:rPr i="1" lang="en-US"/>
              <a:t>How would these books look if the writers had no digital tools to publish them? How do digital tools help to publish books? </a:t>
            </a:r>
            <a:r>
              <a:rPr lang="en-US"/>
              <a:t>Include a handwritten book in your stack as a comparison.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94 in the Student Interactive. Read the introduction and directions together with students. Point out that the writer used a computer to write and publish the sentences. After students highlight the differences, say: </a:t>
            </a:r>
            <a:r>
              <a:rPr i="1" lang="en-US"/>
              <a:t>The author of these sentences used a computer. The author went back to the word big and changed it to capital letters. Then the author added a picture of a cat. When we use a digital tool like a computer, we can make changes to the words we have written to make them more interesting to read.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For Turn and Talk, encourage partners to also talk about other digital tools, such as printers, publishing software programs, and e-mail that can be used to publish writing.</a:t>
            </a:r>
            <a:endParaRPr i="1"/>
          </a:p>
        </p:txBody>
      </p:sp>
      <p:sp>
        <p:nvSpPr>
          <p:cNvPr id="881" name="Google Shape;881;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possible, allow students with adult help to use a computer to compose their books. They can then e-mail that file or a scanned version of their handwritten book to you.</a:t>
            </a:r>
            <a:endParaRPr/>
          </a:p>
          <a:p>
            <a:pPr indent="-228600" lvl="1" marL="685800" rtl="0" algn="l">
              <a:lnSpc>
                <a:spcPct val="100000"/>
              </a:lnSpc>
              <a:spcBef>
                <a:spcPts val="0"/>
              </a:spcBef>
              <a:spcAft>
                <a:spcPts val="0"/>
              </a:spcAft>
              <a:buClr>
                <a:srgbClr val="000000"/>
              </a:buClr>
              <a:buSzPts val="1200"/>
              <a:buFont typeface="Calibri"/>
              <a:buChar char="•"/>
            </a:pPr>
            <a:r>
              <a:rPr lang="en-US"/>
              <a:t>Modeled Do a Think Aloud to model how digital tools can be used to publish writing. </a:t>
            </a:r>
            <a:endParaRPr/>
          </a:p>
          <a:p>
            <a:pPr indent="-228600" lvl="1" marL="685800" rtl="0" algn="l">
              <a:lnSpc>
                <a:spcPct val="100000"/>
              </a:lnSpc>
              <a:spcBef>
                <a:spcPts val="0"/>
              </a:spcBef>
              <a:spcAft>
                <a:spcPts val="0"/>
              </a:spcAft>
              <a:buClr>
                <a:srgbClr val="000000"/>
              </a:buClr>
              <a:buSzPts val="1200"/>
              <a:buFont typeface="Calibri"/>
              <a:buChar char="•"/>
            </a:pPr>
            <a:r>
              <a:rPr lang="en-US"/>
              <a:t>Shared Prompt students to talk about what tools they have used to publish their writing.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Provide explicit instruction on understanding how specific tools are used to publish writing</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talk about how using e-mail can help them share their writing.</a:t>
            </a:r>
            <a:endParaRPr/>
          </a:p>
        </p:txBody>
      </p:sp>
      <p:sp>
        <p:nvSpPr>
          <p:cNvPr id="894" name="Google Shape;89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recall the previous spelling rules for spelling words with the sound short a and for m/m/, s/s/, and t/t/.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following words and have students spell them: man, Sam, tap, sad, tan, map.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work together to sort the words according to their spelling rules. (m/m/: man, map; s/s/: Sam, sad; t/t/: tap, tan).</a:t>
            </a:r>
            <a:endParaRPr/>
          </a:p>
        </p:txBody>
      </p:sp>
      <p:sp>
        <p:nvSpPr>
          <p:cNvPr id="906" name="Google Shape;90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the sentences to complete the activity on p. 92 in the Student Interactive. </a:t>
            </a:r>
            <a:endParaRPr/>
          </a:p>
        </p:txBody>
      </p:sp>
      <p:sp>
        <p:nvSpPr>
          <p:cNvPr id="917" name="Google Shape;917;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9" name="Google Shape;92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do, like, one, the, we. Tell students that there are some words we learn by remembering the letters instead of by saying the sounds. </a:t>
            </a:r>
            <a:endParaRPr/>
          </a:p>
          <a:p>
            <a:pPr indent="-190500" lvl="1" marL="685800" rtl="0" algn="l">
              <a:lnSpc>
                <a:spcPct val="100000"/>
              </a:lnSpc>
              <a:spcBef>
                <a:spcPts val="0"/>
              </a:spcBef>
              <a:spcAft>
                <a:spcPts val="0"/>
              </a:spcAft>
              <a:buClr>
                <a:srgbClr val="000000"/>
              </a:buClr>
              <a:buSzPts val="1200"/>
              <a:buFont typeface="Calibri"/>
              <a:buChar char="•"/>
            </a:pPr>
            <a:r>
              <a:rPr lang="en-US"/>
              <a:t>Point to each word as you read it. </a:t>
            </a:r>
            <a:endParaRPr/>
          </a:p>
          <a:p>
            <a:pPr indent="-190500" lvl="1" marL="685800" rtl="0" algn="l">
              <a:lnSpc>
                <a:spcPct val="100000"/>
              </a:lnSpc>
              <a:spcBef>
                <a:spcPts val="0"/>
              </a:spcBef>
              <a:spcAft>
                <a:spcPts val="0"/>
              </a:spcAft>
              <a:buClr>
                <a:srgbClr val="000000"/>
              </a:buClr>
              <a:buSzPts val="1200"/>
              <a:buFont typeface="Calibri"/>
              <a:buChar char="•"/>
            </a:pPr>
            <a:r>
              <a:rPr lang="en-US"/>
              <a:t>Then spell the word and read it again.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spell and say the words with you.</a:t>
            </a:r>
            <a:endParaRPr/>
          </a:p>
        </p:txBody>
      </p:sp>
      <p:sp>
        <p:nvSpPr>
          <p:cNvPr id="147" name="Google Shape;14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Segmenting and blending spoken phonemes is an important beginning reading skill. Model how to segment and blend phonemes.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Listen as I say each sound in the word pit: /p/ (pause) /i/ (pause) /t/. </a:t>
            </a:r>
            <a:r>
              <a:rPr lang="en-US"/>
              <a:t>Remember to stretch the sound /i/. Say the individual sounds in pit again and have students repeat the sounds after you. </a:t>
            </a:r>
            <a:r>
              <a:rPr i="1" lang="en-US"/>
              <a:t>Let’s say the sounds a little faster now. </a:t>
            </a:r>
            <a:r>
              <a:rPr lang="en-US"/>
              <a:t>(pause) </a:t>
            </a:r>
            <a:r>
              <a:rPr i="1" lang="en-US"/>
              <a:t>Now let’s say the sounds even faster</a:t>
            </a:r>
            <a:r>
              <a:rPr lang="en-US"/>
              <a:t>. Monitor students’ pronunciation to ensure they are saying the sounds correctly.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segmenting and blending other short i words, such as six, pig, and hit. They can also practice words with initial and final sounds of c, p, and n, such as cat, pan, and nap.</a:t>
            </a:r>
            <a:endParaRPr i="0"/>
          </a:p>
        </p:txBody>
      </p:sp>
      <p:sp>
        <p:nvSpPr>
          <p:cNvPr id="940" name="Google Shape;940;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Aa, Mm, Ss, and Tt. Point to one letter at a time and ask students to name it. Review the sound for each letter. Ask students to take turns pointing to a letter and naming the sound it spells.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listed below. Point to a word and have students segment the sounds and then blend the sounds to read the word. Point to two words, such as pan and man, and ask students to tell how the words are different. (One begins with p and one begins with m.) Continue with other word pairs. </a:t>
            </a:r>
            <a:endParaRPr i="0"/>
          </a:p>
        </p:txBody>
      </p:sp>
      <p:sp>
        <p:nvSpPr>
          <p:cNvPr id="954" name="Google Shape;954;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 the words in a box. Then write the sentences with the blanks. Say: </a:t>
            </a:r>
            <a:r>
              <a:rPr i="1" lang="en-US"/>
              <a:t>With your partner, complete the sentences with the My Words to Know from the box. Then circle two words you already know. You can look in your notebooks to find the words. (I and see) Take turns reading the complete sentences.</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u="sng"/>
              <a:t>like</a:t>
            </a:r>
            <a:r>
              <a:rPr lang="en-US"/>
              <a:t> the cat.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 </a:t>
            </a:r>
            <a:r>
              <a:rPr b="1" lang="en-US" u="sng"/>
              <a:t>Do</a:t>
            </a:r>
            <a:r>
              <a:rPr lang="en-US"/>
              <a:t> you, Tip?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see </a:t>
            </a:r>
            <a:r>
              <a:rPr b="1" lang="en-US" u="sng"/>
              <a:t>one</a:t>
            </a:r>
            <a:r>
              <a:rPr lang="en-US"/>
              <a:t> mat.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 </a:t>
            </a:r>
            <a:r>
              <a:rPr b="1" lang="en-US" u="sng"/>
              <a:t>We</a:t>
            </a:r>
            <a:r>
              <a:rPr lang="en-US"/>
              <a:t> like </a:t>
            </a:r>
            <a:r>
              <a:rPr b="1" lang="en-US" u="sng"/>
              <a:t>the</a:t>
            </a:r>
            <a:r>
              <a:rPr b="1" lang="en-US" u="none"/>
              <a:t> </a:t>
            </a:r>
            <a:r>
              <a:rPr lang="en-US"/>
              <a:t>pan.</a:t>
            </a:r>
            <a:endParaRPr i="1" u="none" strike="noStrike">
              <a:solidFill>
                <a:srgbClr val="000000"/>
              </a:solidFill>
            </a:endParaRPr>
          </a:p>
        </p:txBody>
      </p:sp>
      <p:sp>
        <p:nvSpPr>
          <p:cNvPr id="970" name="Google Shape;97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sometimes they will be asked to write comments about a topic or text. When they write, they can compare ideas about what they read. Students can compare the settings of stories. </a:t>
            </a:r>
            <a:endParaRPr/>
          </a:p>
          <a:p>
            <a:pPr indent="-215900" lvl="1" marL="685800" rtl="0" algn="l">
              <a:lnSpc>
                <a:spcPct val="100000"/>
              </a:lnSpc>
              <a:spcBef>
                <a:spcPts val="0"/>
              </a:spcBef>
              <a:spcAft>
                <a:spcPts val="0"/>
              </a:spcAft>
              <a:buSzPts val="1200"/>
              <a:buFont typeface="Calibri"/>
              <a:buChar char="•"/>
            </a:pPr>
            <a:r>
              <a:rPr lang="en-US"/>
              <a:t>Find text evidence from both stories that tells about the settings. Text evidence, or examples from the texts, can support a response. </a:t>
            </a:r>
            <a:endParaRPr/>
          </a:p>
          <a:p>
            <a:pPr indent="-215900" lvl="1" marL="685800" rtl="0" algn="l">
              <a:lnSpc>
                <a:spcPct val="100000"/>
              </a:lnSpc>
              <a:spcBef>
                <a:spcPts val="0"/>
              </a:spcBef>
              <a:spcAft>
                <a:spcPts val="0"/>
              </a:spcAft>
              <a:buSzPts val="1200"/>
              <a:buFont typeface="Calibri"/>
              <a:buChar char="•"/>
            </a:pPr>
            <a:r>
              <a:rPr lang="en-US"/>
              <a:t>Note the ways in which the settings are the same or different. </a:t>
            </a:r>
            <a:endParaRPr/>
          </a:p>
          <a:p>
            <a:pPr indent="-215900" lvl="0" marL="228600" rtl="0" algn="l">
              <a:lnSpc>
                <a:spcPct val="100000"/>
              </a:lnSpc>
              <a:spcBef>
                <a:spcPts val="0"/>
              </a:spcBef>
              <a:spcAft>
                <a:spcPts val="0"/>
              </a:spcAft>
              <a:buSzPts val="1200"/>
              <a:buFont typeface="Calibri"/>
              <a:buAutoNum type="arabicPeriod"/>
            </a:pPr>
            <a:r>
              <a:rPr lang="en-US"/>
              <a:t>Model finding text evidence about the story setting using the Decodable Story “Tip the Cat” on pp. 59–61 in the Student Interactive. Say: I can see that the characters are in a shop. The pictures show things with tags. They are for sale. The words in “Tip the Cat” do not help me figure out the setting, but the pictures do. Pictures are one type of text evidence. Have students compare the text evidence that shows the setting in Henry on Wheels with that of “Tip the Cat.”</a:t>
            </a:r>
            <a:endParaRPr/>
          </a:p>
        </p:txBody>
      </p:sp>
      <p:sp>
        <p:nvSpPr>
          <p:cNvPr id="986" name="Google Shape;98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text evidence from this week’s texts to make connections about settings in realistic fiction.</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discuss in small groups.</a:t>
            </a:r>
            <a:endParaRPr b="1"/>
          </a:p>
        </p:txBody>
      </p:sp>
      <p:sp>
        <p:nvSpPr>
          <p:cNvPr id="999" name="Google Shape;999;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Sometimes writers use digital tools made by others to help them find important information to use in their writing. Some tools they might use are </a:t>
            </a:r>
            <a:endParaRPr/>
          </a:p>
          <a:p>
            <a:pPr indent="-228600" lvl="1" marL="685800" rtl="0" algn="l">
              <a:lnSpc>
                <a:spcPct val="100000"/>
              </a:lnSpc>
              <a:spcBef>
                <a:spcPts val="0"/>
              </a:spcBef>
              <a:spcAft>
                <a:spcPts val="0"/>
              </a:spcAft>
              <a:buClr>
                <a:srgbClr val="000000"/>
              </a:buClr>
              <a:buSzPts val="1200"/>
              <a:buFont typeface="Calibri"/>
              <a:buChar char="•"/>
            </a:pPr>
            <a:r>
              <a:rPr lang="en-US"/>
              <a:t>an online dictionary, thesaurus, or encyclopedia. </a:t>
            </a:r>
            <a:endParaRPr/>
          </a:p>
          <a:p>
            <a:pPr indent="-228600" lvl="1" marL="685800" rtl="0" algn="l">
              <a:lnSpc>
                <a:spcPct val="100000"/>
              </a:lnSpc>
              <a:spcBef>
                <a:spcPts val="0"/>
              </a:spcBef>
              <a:spcAft>
                <a:spcPts val="0"/>
              </a:spcAft>
              <a:buClr>
                <a:srgbClr val="000000"/>
              </a:buClr>
              <a:buSzPts val="1200"/>
              <a:buFont typeface="Calibri"/>
              <a:buChar char="•"/>
            </a:pPr>
            <a:r>
              <a:rPr lang="en-US"/>
              <a:t>Web sites that have information about their topic. </a:t>
            </a:r>
            <a:endParaRPr/>
          </a:p>
          <a:p>
            <a:pPr indent="-228600" lvl="1" marL="685800" rtl="0" algn="l">
              <a:lnSpc>
                <a:spcPct val="100000"/>
              </a:lnSpc>
              <a:spcBef>
                <a:spcPts val="0"/>
              </a:spcBef>
              <a:spcAft>
                <a:spcPts val="0"/>
              </a:spcAft>
              <a:buClr>
                <a:srgbClr val="000000"/>
              </a:buClr>
              <a:buSzPts val="1200"/>
              <a:buFont typeface="Calibri"/>
              <a:buChar char="•"/>
            </a:pPr>
            <a:r>
              <a:rPr lang="en-US"/>
              <a:t>online photos, drawings, and diagrams to support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Authors also use digital tools to collaborate with other authors. They might use e-mail, instant messaging tools, and message boards to communicate.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nonfiction book from your stack that you read during genre immersion days. Explain that the author used outside sources to find some of the information. Often authors use computers to help find information for these types of books. Review some of the digital tools writers can use for research.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second stack text that has two authors or an author and an illustrator. Tell students that the authors can communicate and write books together by using digital tools. The authors might send their books via e-mail and communicate using instant messaging and message boards.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95 in the Student Interactive. Read aloud the introduction and directions. Point out that sometimes you will work with a classmate to use digital tools together. It is especially important to follow rules when working together. Then read each rule aloud. For each rule, ask: </a:t>
            </a:r>
            <a:endParaRPr/>
          </a:p>
          <a:p>
            <a:pPr indent="-228600" lvl="1" marL="685800" rtl="0" algn="l">
              <a:lnSpc>
                <a:spcPct val="100000"/>
              </a:lnSpc>
              <a:spcBef>
                <a:spcPts val="0"/>
              </a:spcBef>
              <a:spcAft>
                <a:spcPts val="0"/>
              </a:spcAft>
              <a:buClr>
                <a:srgbClr val="000000"/>
              </a:buClr>
              <a:buSzPts val="1200"/>
              <a:buFont typeface="Calibri"/>
              <a:buChar char="•"/>
            </a:pPr>
            <a:r>
              <a:rPr lang="en-US"/>
              <a:t>Can you use your own words to explain this rule? </a:t>
            </a:r>
            <a:endParaRPr/>
          </a:p>
          <a:p>
            <a:pPr indent="-228600" lvl="1" marL="685800" rtl="0" algn="l">
              <a:lnSpc>
                <a:spcPct val="100000"/>
              </a:lnSpc>
              <a:spcBef>
                <a:spcPts val="0"/>
              </a:spcBef>
              <a:spcAft>
                <a:spcPts val="0"/>
              </a:spcAft>
              <a:buClr>
                <a:srgbClr val="000000"/>
              </a:buClr>
              <a:buSzPts val="1200"/>
              <a:buFont typeface="Calibri"/>
              <a:buChar char="•"/>
            </a:pPr>
            <a:r>
              <a:rPr lang="en-US"/>
              <a:t>Why is this rule important when using digital tools? </a:t>
            </a:r>
            <a:endParaRPr/>
          </a:p>
          <a:p>
            <a:pPr indent="-228600" lvl="1" marL="685800" rtl="0" algn="l">
              <a:lnSpc>
                <a:spcPct val="100000"/>
              </a:lnSpc>
              <a:spcBef>
                <a:spcPts val="0"/>
              </a:spcBef>
              <a:spcAft>
                <a:spcPts val="0"/>
              </a:spcAft>
              <a:buClr>
                <a:srgbClr val="000000"/>
              </a:buClr>
              <a:buSzPts val="1200"/>
              <a:buFont typeface="Calibri"/>
              <a:buChar char="•"/>
            </a:pPr>
            <a:r>
              <a:rPr lang="en-US"/>
              <a:t>How can classmates help one another follow these rules?</a:t>
            </a:r>
            <a:endParaRPr i="0"/>
          </a:p>
        </p:txBody>
      </p:sp>
      <p:sp>
        <p:nvSpPr>
          <p:cNvPr id="1013" name="Google Shape;1013;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1" lang="en-US" u="none" strike="noStrike">
                <a:solidFill>
                  <a:srgbClr val="000000"/>
                </a:solidFill>
              </a:rPr>
              <a:t>(Note: Move the orange boxes to cover each bold spelling word before you read aloud the words and sentences.)</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the words with initial consonant blends and the high-frequency words they have been practicing this week.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Hurry, I don’t want to </a:t>
            </a:r>
            <a:r>
              <a:rPr b="1" lang="en-US"/>
              <a:t>miss</a:t>
            </a:r>
            <a:r>
              <a:rPr lang="en-US"/>
              <a:t> the bus.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catcher has a big baseball </a:t>
            </a:r>
            <a:r>
              <a:rPr b="1" lang="en-US"/>
              <a:t>mitt</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don’t see </a:t>
            </a:r>
            <a:r>
              <a:rPr b="1" lang="en-US"/>
              <a:t>it</a:t>
            </a:r>
            <a:r>
              <a:rPr lang="en-US"/>
              <a:t> anywhere.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a:t>sit</a:t>
            </a:r>
            <a:r>
              <a:rPr lang="en-US"/>
              <a:t> at my desk at school.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He waters </a:t>
            </a:r>
            <a:r>
              <a:rPr b="1" lang="en-US"/>
              <a:t>the</a:t>
            </a:r>
            <a:r>
              <a:rPr lang="en-US"/>
              <a:t> flowers.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Mom says I can have </a:t>
            </a:r>
            <a:r>
              <a:rPr b="1" lang="en-US"/>
              <a:t>one</a:t>
            </a:r>
            <a:r>
              <a:rPr lang="en-US"/>
              <a:t> carrot today.</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026" name="Google Shape;1026;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answer the question.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girl runs around the block. </a:t>
            </a:r>
            <a:endParaRPr/>
          </a:p>
          <a:p>
            <a:pPr indent="0" lvl="1" marL="457200" rtl="0" algn="l">
              <a:lnSpc>
                <a:spcPct val="100000"/>
              </a:lnSpc>
              <a:spcBef>
                <a:spcPts val="0"/>
              </a:spcBef>
              <a:spcAft>
                <a:spcPts val="0"/>
              </a:spcAft>
              <a:buClr>
                <a:srgbClr val="000000"/>
              </a:buClr>
              <a:buSzPts val="1200"/>
              <a:buFont typeface="Arial"/>
              <a:buNone/>
            </a:pPr>
            <a:r>
              <a:rPr lang="en-US"/>
              <a:t>Which word in the sentence is a verb?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girl </a:t>
            </a:r>
            <a:endParaRPr/>
          </a:p>
          <a:p>
            <a:pPr indent="-228600" lvl="1" marL="685800" rtl="0" algn="l">
              <a:lnSpc>
                <a:spcPct val="100000"/>
              </a:lnSpc>
              <a:spcBef>
                <a:spcPts val="0"/>
              </a:spcBef>
              <a:spcAft>
                <a:spcPts val="0"/>
              </a:spcAft>
              <a:buClr>
                <a:srgbClr val="000000"/>
              </a:buClr>
              <a:buSzPts val="1200"/>
              <a:buFont typeface="Calibri"/>
              <a:buAutoNum type="alphaUcPeriod"/>
            </a:pPr>
            <a:r>
              <a:rPr b="1" lang="en-US"/>
              <a:t>runs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around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block</a:t>
            </a:r>
            <a:endParaRPr/>
          </a:p>
          <a:p>
            <a:pPr indent="-228600" lvl="0" marL="228600" rtl="0" algn="l">
              <a:lnSpc>
                <a:spcPct val="100000"/>
              </a:lnSpc>
              <a:spcBef>
                <a:spcPts val="0"/>
              </a:spcBef>
              <a:spcAft>
                <a:spcPts val="0"/>
              </a:spcAft>
              <a:buClr>
                <a:srgbClr val="000000"/>
              </a:buClr>
              <a:buSzPts val="1200"/>
              <a:buFont typeface="Arial"/>
              <a:buAutoNum type="arabicPeriod" startAt="2"/>
            </a:pPr>
            <a:r>
              <a:rPr lang="en-US"/>
              <a:t>Have students complete Language and Conventions p. 36 from the Resource Download Center.</a:t>
            </a:r>
            <a:r>
              <a:rPr i="0" lang="en-US" u="none" strike="noStrike">
                <a:solidFill>
                  <a:srgbClr val="000000"/>
                </a:solidFill>
              </a:rPr>
              <a:t>. </a:t>
            </a:r>
            <a:r>
              <a:rPr b="1" i="0" lang="en-US" u="none" strike="noStrike">
                <a:solidFill>
                  <a:srgbClr val="000000"/>
                </a:solidFill>
              </a:rPr>
              <a:t>Click path: Table of Contents -&gt; Resource Download Center -&gt; Language and Conventions -&gt; U3 W2</a:t>
            </a:r>
            <a:endParaRPr b="1"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043" name="Google Shape;1043;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5" name="Google Shape;105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Essential Question for Unit 1: What is a neighborhood? Point out the Weekly Question: What can I see in a neighborhood? Have students follow along in their Student Interactive, pp. 50–51, as you read aloud “What Is in a Neighborhood?” Then organize students into small groups and ask them to use the pictures to share information about what they see in the neighborhood. Display the following questions that groups might discuss: </a:t>
            </a:r>
            <a:endParaRPr/>
          </a:p>
          <a:p>
            <a:pPr indent="-190500" lvl="1" marL="685800" rtl="0" algn="l">
              <a:lnSpc>
                <a:spcPct val="100000"/>
              </a:lnSpc>
              <a:spcBef>
                <a:spcPts val="0"/>
              </a:spcBef>
              <a:spcAft>
                <a:spcPts val="0"/>
              </a:spcAft>
              <a:buClr>
                <a:srgbClr val="000000"/>
              </a:buClr>
              <a:buSzPts val="1200"/>
              <a:buFont typeface="Calibri"/>
              <a:buChar char="•"/>
            </a:pPr>
            <a:r>
              <a:rPr lang="en-US"/>
              <a:t>What various things can people do at these places in a neighborhood? </a:t>
            </a:r>
            <a:endParaRPr/>
          </a:p>
          <a:p>
            <a:pPr indent="-190500" lvl="1" marL="685800" rtl="0" algn="l">
              <a:lnSpc>
                <a:spcPct val="100000"/>
              </a:lnSpc>
              <a:spcBef>
                <a:spcPts val="0"/>
              </a:spcBef>
              <a:spcAft>
                <a:spcPts val="0"/>
              </a:spcAft>
              <a:buClr>
                <a:srgbClr val="000000"/>
              </a:buClr>
              <a:buSzPts val="1200"/>
              <a:buFont typeface="Calibri"/>
              <a:buChar char="•"/>
            </a:pPr>
            <a:r>
              <a:rPr lang="en-US"/>
              <a:t>How many different types of buildings can you find?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ask: </a:t>
            </a:r>
            <a:r>
              <a:rPr i="1" lang="en-US"/>
              <a:t>What types of buildings can you find in a neighborhood?</a:t>
            </a:r>
            <a:r>
              <a:rPr lang="en-US"/>
              <a:t> Guide students to go back to the infographic to find the answer. Ask each group to choose a representative to share one type of building with the class.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interact with the infographic source by underlining the names of the neighborhood places on pp. 50–51 in the Student Interactive. Explain that when you interact with a text, you read it and then respond to it in a way that helps you understand it. Underlining can help readers remember important information.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Weekly Question: What can I see in a neighborhood? Explain that you can see houses, stores, and parks in a neighborhood. Tell students that you can see other things in a neighborhood, too. Students will explore other places in a neighborhood this week.</a:t>
            </a:r>
            <a:endParaRPr/>
          </a:p>
        </p:txBody>
      </p:sp>
      <p:sp>
        <p:nvSpPr>
          <p:cNvPr id="162" name="Google Shape;16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400"/>
              <a:buFont typeface="Calibri"/>
              <a:buAutoNum type="arabicPeriod"/>
            </a:pPr>
            <a:r>
              <a:rPr lang="en-US"/>
              <a:t>Tell students that you are going to read aloud a realistic fiction story. Have students listen as you read the text, “A Neighborhood Walk.” Encourage students to be active listeners by looking at you and thinking about the characters and where the story takes place.</a:t>
            </a:r>
            <a:endParaRPr/>
          </a:p>
          <a:p>
            <a:pPr indent="-228600" lvl="0" marL="228600" rtl="0" algn="l">
              <a:lnSpc>
                <a:spcPct val="100000"/>
              </a:lnSpc>
              <a:spcBef>
                <a:spcPts val="0"/>
              </a:spcBef>
              <a:spcAft>
                <a:spcPts val="0"/>
              </a:spcAft>
              <a:buSzPts val="1400"/>
              <a:buFont typeface="Calibri"/>
              <a:buAutoNum type="arabicPeriod"/>
            </a:pPr>
            <a:r>
              <a:rPr lang="en-US"/>
              <a:t>Purpose Have students listen actively for elements of realistic fiction. </a:t>
            </a:r>
            <a:endParaRPr/>
          </a:p>
          <a:p>
            <a:pPr indent="-228600" lvl="0" marL="228600" rtl="0" algn="l">
              <a:lnSpc>
                <a:spcPct val="100000"/>
              </a:lnSpc>
              <a:spcBef>
                <a:spcPts val="0"/>
              </a:spcBef>
              <a:spcAft>
                <a:spcPts val="0"/>
              </a:spcAft>
              <a:buSzPts val="14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400"/>
              <a:buFont typeface="Calibri"/>
              <a:buAutoNum type="arabicPeriod"/>
            </a:pPr>
            <a:r>
              <a:rPr lang="en-US"/>
              <a:t>REREAD the text aloud, pausing to model Think Aloud strategies related to the genre.</a:t>
            </a:r>
            <a:endParaRPr/>
          </a:p>
          <a:p>
            <a:pPr indent="-228600" lvl="0" marL="228600" rtl="0" algn="l">
              <a:lnSpc>
                <a:spcPct val="100000"/>
              </a:lnSpc>
              <a:spcBef>
                <a:spcPts val="0"/>
              </a:spcBef>
              <a:spcAft>
                <a:spcPts val="0"/>
              </a:spcAft>
              <a:buSzPts val="1400"/>
              <a:buFont typeface="Calibri"/>
              <a:buAutoNum type="arabicPeriod"/>
            </a:pPr>
            <a:r>
              <a:rPr lang="en-US"/>
              <a:t>Ask students: </a:t>
            </a:r>
            <a:r>
              <a:rPr i="1" lang="en-US"/>
              <a:t>What do Lila and Jacob see on their walk? </a:t>
            </a:r>
            <a:r>
              <a:rPr lang="en-US"/>
              <a:t>Use the chart to record student responses. </a:t>
            </a:r>
            <a:endParaRPr/>
          </a:p>
        </p:txBody>
      </p:sp>
      <p:sp>
        <p:nvSpPr>
          <p:cNvPr id="175" name="Google Shape;17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2.png"/><Relationship Id="rId7"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7.png"/><Relationship Id="rId7"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7.png"/><Relationship Id="rId7" Type="http://schemas.openxmlformats.org/officeDocument/2006/relationships/image" Target="../media/image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A picture containing clock&#10;&#10;Description automatically generated" id="188" name="Google Shape;188;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9" name="Google Shape;189;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0" name="Google Shape;190;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1" name="Google Shape;191;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2" name="Google Shape;192;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a:t>
            </a:r>
            <a:endParaRPr b="0" i="0" sz="1400" u="none" cap="none" strike="noStrike">
              <a:solidFill>
                <a:srgbClr val="000000"/>
              </a:solidFill>
              <a:latin typeface="Century Gothic"/>
              <a:ea typeface="Century Gothic"/>
              <a:cs typeface="Century Gothic"/>
              <a:sym typeface="Century Gothic"/>
            </a:endParaRPr>
          </a:p>
        </p:txBody>
      </p:sp>
      <p:sp>
        <p:nvSpPr>
          <p:cNvPr id="193" name="Google Shape;193;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62,63</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10;&#10;Description automatically generated with medium confidence" id="195" name="Google Shape;195;p12"/>
          <p:cNvPicPr preferRelativeResize="0"/>
          <p:nvPr/>
        </p:nvPicPr>
        <p:blipFill rotWithShape="1">
          <a:blip r:embed="rId6">
            <a:alphaModFix/>
          </a:blip>
          <a:srcRect b="0" l="0" r="0" t="0"/>
          <a:stretch/>
        </p:blipFill>
        <p:spPr>
          <a:xfrm>
            <a:off x="730213" y="1174993"/>
            <a:ext cx="73914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A picture containing clock&#10;&#10;Description automatically generated" id="201" name="Google Shape;201;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2" name="Google Shape;202;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3" name="Google Shape;203;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4" name="Google Shape;204;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5" name="Google Shape;205;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6" name="Google Shape;206;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3"/>
          <p:cNvSpPr txBox="1"/>
          <p:nvPr/>
        </p:nvSpPr>
        <p:spPr>
          <a:xfrm>
            <a:off x="6974237" y="2739698"/>
            <a:ext cx="448845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Work with a partner to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fluency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chat or text message&#10;&#10;Description automatically generated" id="208" name="Google Shape;208;p13"/>
          <p:cNvPicPr preferRelativeResize="0"/>
          <p:nvPr/>
        </p:nvPicPr>
        <p:blipFill rotWithShape="1">
          <a:blip r:embed="rId6">
            <a:alphaModFix/>
          </a:blip>
          <a:srcRect b="0" l="0" r="0" t="0"/>
          <a:stretch/>
        </p:blipFill>
        <p:spPr>
          <a:xfrm>
            <a:off x="2531163" y="1408508"/>
            <a:ext cx="36957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 picture containing clock&#10;&#10;Description automatically generated" id="214" name="Google Shape;214;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5" name="Google Shape;215;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6" name="Google Shape;216;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7" name="Google Shape;217;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8" name="Google Shape;218;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9" name="Google Shape;219;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89</a:t>
            </a:r>
            <a:endParaRPr b="0" i="0" sz="1400" u="none" cap="none" strike="noStrike">
              <a:solidFill>
                <a:srgbClr val="000000"/>
              </a:solidFill>
              <a:latin typeface="Century Gothic"/>
              <a:ea typeface="Century Gothic"/>
              <a:cs typeface="Century Gothic"/>
              <a:sym typeface="Century Gothic"/>
            </a:endParaRPr>
          </a:p>
        </p:txBody>
      </p:sp>
      <p:sp>
        <p:nvSpPr>
          <p:cNvPr id="220" name="Google Shape;220;p14"/>
          <p:cNvSpPr txBox="1"/>
          <p:nvPr/>
        </p:nvSpPr>
        <p:spPr>
          <a:xfrm>
            <a:off x="6977840" y="2412161"/>
            <a:ext cx="443360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89 in your Student Interactive and complete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221" name="Google Shape;221;p14"/>
          <p:cNvPicPr preferRelativeResize="0"/>
          <p:nvPr/>
        </p:nvPicPr>
        <p:blipFill rotWithShape="1">
          <a:blip r:embed="rId6">
            <a:alphaModFix/>
          </a:blip>
          <a:srcRect b="0" l="0" r="0" t="0"/>
          <a:stretch/>
        </p:blipFill>
        <p:spPr>
          <a:xfrm>
            <a:off x="2429254" y="1408508"/>
            <a:ext cx="36957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A picture containing clock&#10;&#10;Description automatically generated" id="227" name="Google Shape;227;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8" name="Google Shape;228;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9" name="Google Shape;229;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0" name="Google Shape;230;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1" name="Google Shape;231;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10;&#10;Description automatically generated" id="232" name="Google Shape;232;p15"/>
          <p:cNvPicPr preferRelativeResize="0"/>
          <p:nvPr/>
        </p:nvPicPr>
        <p:blipFill rotWithShape="1">
          <a:blip r:embed="rId6">
            <a:alphaModFix/>
          </a:blip>
          <a:srcRect b="0" l="0" r="0" t="0"/>
          <a:stretch/>
        </p:blipFill>
        <p:spPr>
          <a:xfrm>
            <a:off x="2583967" y="3041493"/>
            <a:ext cx="7024065" cy="2497752"/>
          </a:xfrm>
          <a:prstGeom prst="rect">
            <a:avLst/>
          </a:prstGeom>
          <a:noFill/>
          <a:ln>
            <a:noFill/>
          </a:ln>
        </p:spPr>
      </p:pic>
      <p:sp>
        <p:nvSpPr>
          <p:cNvPr id="233" name="Google Shape;233;p15"/>
          <p:cNvSpPr txBox="1"/>
          <p:nvPr/>
        </p:nvSpPr>
        <p:spPr>
          <a:xfrm>
            <a:off x="3879196" y="1735585"/>
            <a:ext cx="443360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Proper Pencil Grip</a:t>
            </a:r>
            <a:endParaRPr b="1"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 picture containing clock&#10;&#10;Description automatically generated" id="239" name="Google Shape;239;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0" name="Google Shape;240;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1" name="Google Shape;241;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2" name="Google Shape;242;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3" name="Google Shape;243;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244" name="Google Shape;244;p16"/>
          <p:cNvSpPr txBox="1"/>
          <p:nvPr/>
        </p:nvSpPr>
        <p:spPr>
          <a:xfrm>
            <a:off x="1136999" y="1689604"/>
            <a:ext cx="9556323" cy="40318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accent1"/>
                </a:solidFill>
                <a:latin typeface="Century Gothic"/>
                <a:ea typeface="Century Gothic"/>
                <a:cs typeface="Century Gothic"/>
                <a:sym typeface="Century Gothic"/>
              </a:rPr>
              <a:t>What will this book be about</a:t>
            </a:r>
            <a:r>
              <a:rPr b="0" i="0" lang="en-US" sz="3200" u="none" cap="none" strike="noStrike">
                <a:solidFill>
                  <a:schemeClr val="accent1"/>
                </a:solidFill>
                <a:latin typeface="Arial"/>
                <a:ea typeface="Arial"/>
                <a:cs typeface="Arial"/>
                <a:sym typeface="Arial"/>
              </a:rPr>
              <a:t>?</a:t>
            </a:r>
            <a:r>
              <a:rPr b="0" i="0" lang="en-US" sz="3200" u="none" cap="none" strike="noStrike">
                <a:solidFill>
                  <a:schemeClr val="accent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accent1"/>
                </a:solidFill>
                <a:latin typeface="Century Gothic"/>
                <a:ea typeface="Century Gothic"/>
                <a:cs typeface="Century Gothic"/>
                <a:sym typeface="Century Gothic"/>
              </a:rPr>
              <a:t>Where do you think the author got ideas for this book</a:t>
            </a:r>
            <a:r>
              <a:rPr b="0" i="0" lang="en-US" sz="3200" u="none" cap="none" strike="noStrike">
                <a:solidFill>
                  <a:schemeClr val="accent1"/>
                </a:solidFill>
                <a:latin typeface="Arial"/>
                <a:ea typeface="Arial"/>
                <a:cs typeface="Arial"/>
                <a:sym typeface="Arial"/>
              </a:rPr>
              <a:t>?</a:t>
            </a:r>
            <a:endParaRPr b="0" i="0" sz="32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accent1"/>
                </a:solidFill>
                <a:latin typeface="Century Gothic"/>
                <a:ea typeface="Century Gothic"/>
                <a:cs typeface="Century Gothic"/>
                <a:sym typeface="Century Gothic"/>
              </a:rPr>
              <a:t>Do you think the ideas came from real experiences or the author’s imagination or both</a:t>
            </a:r>
            <a:r>
              <a:rPr b="0" i="0" lang="en-US" sz="3200" u="none" cap="none" strike="noStrike">
                <a:solidFill>
                  <a:schemeClr val="accent1"/>
                </a:solidFill>
                <a:latin typeface="Arial"/>
                <a:ea typeface="Arial"/>
                <a:cs typeface="Arial"/>
                <a:sym typeface="Arial"/>
              </a:rPr>
              <a:t>?</a:t>
            </a:r>
            <a:r>
              <a:rPr b="0" i="0" lang="en-US" sz="3200" u="none" cap="none" strike="noStrike">
                <a:solidFill>
                  <a:schemeClr val="accent1"/>
                </a:solidFill>
                <a:latin typeface="Century Gothic"/>
                <a:ea typeface="Century Gothic"/>
                <a:cs typeface="Century Gothic"/>
                <a:sym typeface="Century Gothic"/>
              </a:rPr>
              <a:t> Why</a:t>
            </a:r>
            <a:r>
              <a:rPr b="0" i="0" lang="en-US" sz="3200" u="none" cap="none" strike="noStrike">
                <a:solidFill>
                  <a:schemeClr val="accent1"/>
                </a:solidFill>
                <a:latin typeface="Arial"/>
                <a:ea typeface="Arial"/>
                <a:cs typeface="Arial"/>
                <a:sym typeface="Arial"/>
              </a:rPr>
              <a:t>?</a:t>
            </a:r>
            <a:endParaRPr b="0" i="0" sz="32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A picture containing clock&#10;&#10;Description automatically generated" id="250" name="Google Shape;25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1" name="Google Shape;25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2" name="Google Shape;25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3" name="Google Shape;25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4" name="Google Shape;25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5" name="Google Shape;255;p17"/>
          <p:cNvSpPr txBox="1"/>
          <p:nvPr/>
        </p:nvSpPr>
        <p:spPr>
          <a:xfrm>
            <a:off x="2949318" y="2802525"/>
            <a:ext cx="58937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Write</a:t>
            </a:r>
            <a:r>
              <a:rPr b="0" i="0" lang="en-US" sz="3200" u="none" cap="none" strike="noStrike">
                <a:solidFill>
                  <a:srgbClr val="000000"/>
                </a:solidFill>
                <a:latin typeface="Century Gothic"/>
                <a:ea typeface="Century Gothic"/>
                <a:cs typeface="Century Gothic"/>
                <a:sym typeface="Century Gothic"/>
              </a:rPr>
              <a:t> about something that you like. </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56" name="Google Shape;256;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A picture containing clock&#10;&#10;Description automatically generated" id="262" name="Google Shape;262;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3" name="Google Shape;263;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4" name="Google Shape;264;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5" name="Google Shape;265;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6" name="Google Shape;266;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67" name="Google Shape;267;p18"/>
          <p:cNvSpPr txBox="1"/>
          <p:nvPr/>
        </p:nvSpPr>
        <p:spPr>
          <a:xfrm>
            <a:off x="1251477" y="1565776"/>
            <a:ext cx="10151271" cy="4247276"/>
          </a:xfrm>
          <a:prstGeom prst="rect">
            <a:avLst/>
          </a:prstGeom>
          <a:noFill/>
          <a:ln>
            <a:noFill/>
          </a:ln>
        </p:spPr>
        <p:txBody>
          <a:bodyPr anchorCtr="0" anchor="t" bIns="45700" lIns="91425" spcFirstLastPara="1" rIns="91425" wrap="square" tIns="45700">
            <a:spAutoFit/>
          </a:bodyPr>
          <a:lstStyle/>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Where did </a:t>
            </a:r>
            <a:r>
              <a:rPr b="1" i="0" lang="en-US" sz="3600" u="none" cap="none" strike="noStrike">
                <a:solidFill>
                  <a:srgbClr val="000000"/>
                </a:solidFill>
                <a:latin typeface="Century Gothic"/>
                <a:ea typeface="Century Gothic"/>
                <a:cs typeface="Century Gothic"/>
                <a:sym typeface="Century Gothic"/>
              </a:rPr>
              <a:t>it</a:t>
            </a:r>
            <a:r>
              <a:rPr b="0" i="0" lang="en-US" sz="3600" u="none" cap="none" strike="noStrike">
                <a:solidFill>
                  <a:srgbClr val="000000"/>
                </a:solidFill>
                <a:latin typeface="Century Gothic"/>
                <a:ea typeface="Century Gothic"/>
                <a:cs typeface="Century Gothic"/>
                <a:sym typeface="Century Gothic"/>
              </a:rPr>
              <a:t> go</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Tom likes to </a:t>
            </a:r>
            <a:r>
              <a:rPr b="1" i="0" lang="en-US" sz="3600" u="none" cap="none" strike="noStrike">
                <a:solidFill>
                  <a:srgbClr val="000000"/>
                </a:solidFill>
                <a:latin typeface="Century Gothic"/>
                <a:ea typeface="Century Gothic"/>
                <a:cs typeface="Century Gothic"/>
                <a:sym typeface="Century Gothic"/>
              </a:rPr>
              <a:t>sit</a:t>
            </a:r>
            <a:r>
              <a:rPr b="0" i="0" lang="en-US" sz="3600" u="none" cap="none" strike="noStrike">
                <a:solidFill>
                  <a:srgbClr val="000000"/>
                </a:solidFill>
                <a:latin typeface="Century Gothic"/>
                <a:ea typeface="Century Gothic"/>
                <a:cs typeface="Century Gothic"/>
                <a:sym typeface="Century Gothic"/>
              </a:rPr>
              <a:t> on the floor.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He catches the ball in the </a:t>
            </a:r>
            <a:r>
              <a:rPr b="1" i="0" lang="en-US" sz="3600" u="none" cap="none" strike="noStrike">
                <a:solidFill>
                  <a:srgbClr val="000000"/>
                </a:solidFill>
                <a:latin typeface="Century Gothic"/>
                <a:ea typeface="Century Gothic"/>
                <a:cs typeface="Century Gothic"/>
                <a:sym typeface="Century Gothic"/>
              </a:rPr>
              <a:t>mitt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miss</a:t>
            </a:r>
            <a:r>
              <a:rPr b="0" i="0" lang="en-US" sz="3600" u="none" cap="none" strike="noStrike">
                <a:solidFill>
                  <a:srgbClr val="000000"/>
                </a:solidFill>
                <a:latin typeface="Century Gothic"/>
                <a:ea typeface="Century Gothic"/>
                <a:cs typeface="Century Gothic"/>
                <a:sym typeface="Century Gothic"/>
              </a:rPr>
              <a:t> my friends when they go away.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I have </a:t>
            </a:r>
            <a:r>
              <a:rPr b="1" i="0" lang="en-US" sz="3600" u="none" cap="none" strike="noStrike">
                <a:solidFill>
                  <a:srgbClr val="000000"/>
                </a:solidFill>
                <a:latin typeface="Century Gothic"/>
                <a:ea typeface="Century Gothic"/>
                <a:cs typeface="Century Gothic"/>
                <a:sym typeface="Century Gothic"/>
              </a:rPr>
              <a:t>one</a:t>
            </a:r>
            <a:r>
              <a:rPr b="0" i="0" lang="en-US" sz="3600" u="none" cap="none" strike="noStrike">
                <a:solidFill>
                  <a:srgbClr val="000000"/>
                </a:solidFill>
                <a:latin typeface="Century Gothic"/>
                <a:ea typeface="Century Gothic"/>
                <a:cs typeface="Century Gothic"/>
                <a:sym typeface="Century Gothic"/>
              </a:rPr>
              <a:t> sister named Jill.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I like </a:t>
            </a:r>
            <a:r>
              <a:rPr b="1" i="0" lang="en-US" sz="3600" u="none" cap="none" strike="noStrike">
                <a:solidFill>
                  <a:srgbClr val="000000"/>
                </a:solidFill>
                <a:latin typeface="Century Gothic"/>
                <a:ea typeface="Century Gothic"/>
                <a:cs typeface="Century Gothic"/>
                <a:sym typeface="Century Gothic"/>
              </a:rPr>
              <a:t>the</a:t>
            </a:r>
            <a:r>
              <a:rPr b="0" i="0" lang="en-US" sz="3600" u="none" cap="none" strike="noStrike">
                <a:solidFill>
                  <a:srgbClr val="000000"/>
                </a:solidFill>
                <a:latin typeface="Century Gothic"/>
                <a:ea typeface="Century Gothic"/>
                <a:cs typeface="Century Gothic"/>
                <a:sym typeface="Century Gothic"/>
              </a:rPr>
              <a:t> color blue.</a:t>
            </a:r>
            <a:endParaRPr b="0" i="0" sz="2800" u="none" cap="none" strike="noStrike">
              <a:solidFill>
                <a:schemeClr val="dk1"/>
              </a:solidFill>
              <a:latin typeface="Century Gothic"/>
              <a:ea typeface="Century Gothic"/>
              <a:cs typeface="Century Gothic"/>
              <a:sym typeface="Century Gothic"/>
            </a:endParaRPr>
          </a:p>
        </p:txBody>
      </p:sp>
      <p:sp>
        <p:nvSpPr>
          <p:cNvPr id="268" name="Google Shape;268;p18"/>
          <p:cNvSpPr/>
          <p:nvPr/>
        </p:nvSpPr>
        <p:spPr>
          <a:xfrm>
            <a:off x="5859557" y="1785972"/>
            <a:ext cx="47288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18"/>
          <p:cNvSpPr/>
          <p:nvPr/>
        </p:nvSpPr>
        <p:spPr>
          <a:xfrm>
            <a:off x="10427594" y="3779440"/>
            <a:ext cx="975154"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18"/>
          <p:cNvSpPr/>
          <p:nvPr/>
        </p:nvSpPr>
        <p:spPr>
          <a:xfrm>
            <a:off x="8923315" y="3104483"/>
            <a:ext cx="81010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8"/>
          <p:cNvSpPr/>
          <p:nvPr/>
        </p:nvSpPr>
        <p:spPr>
          <a:xfrm>
            <a:off x="8153707" y="2408776"/>
            <a:ext cx="50814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18"/>
          <p:cNvSpPr/>
          <p:nvPr/>
        </p:nvSpPr>
        <p:spPr>
          <a:xfrm>
            <a:off x="8253585" y="4491913"/>
            <a:ext cx="96597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6545012" y="5082211"/>
            <a:ext cx="74147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A picture containing clock&#10;&#10;Description automatically generated" id="279" name="Google Shape;279;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0" name="Google Shape;280;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1" name="Google Shape;281;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2" name="Google Shape;282;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3" name="Google Shape;283;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84" name="Google Shape;284;p19"/>
          <p:cNvSpPr txBox="1"/>
          <p:nvPr/>
        </p:nvSpPr>
        <p:spPr>
          <a:xfrm>
            <a:off x="1533481" y="1921006"/>
            <a:ext cx="8853053" cy="105984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boy plays with a toy.</a:t>
            </a:r>
            <a:endParaRPr b="0" i="0" sz="1400" u="none" cap="none" strike="noStrike">
              <a:solidFill>
                <a:srgbClr val="000000"/>
              </a:solidFill>
              <a:latin typeface="Arial"/>
              <a:ea typeface="Arial"/>
              <a:cs typeface="Arial"/>
              <a:sym typeface="Arial"/>
            </a:endParaRPr>
          </a:p>
        </p:txBody>
      </p:sp>
      <p:sp>
        <p:nvSpPr>
          <p:cNvPr id="285" name="Google Shape;285;p19"/>
          <p:cNvSpPr txBox="1"/>
          <p:nvPr/>
        </p:nvSpPr>
        <p:spPr>
          <a:xfrm>
            <a:off x="1533480" y="3577770"/>
            <a:ext cx="8853053" cy="105984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chemeClr val="accent2"/>
                </a:solidFill>
                <a:latin typeface="Century Gothic"/>
                <a:ea typeface="Century Gothic"/>
                <a:cs typeface="Century Gothic"/>
                <a:sym typeface="Century Gothic"/>
              </a:rPr>
              <a:t>My dog likes to run.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A picture containing drawing, lamp&#10;&#10;Description automatically generated" id="290" name="Google Shape;290;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1" name="Google Shape;291;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2" name="Google Shape;292;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3" name="Google Shape;293;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94" name="Google Shape;294;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95" name="Google Shape;295;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A picture containing clock&#10;&#10;Description automatically generated" id="301" name="Google Shape;301;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2" name="Google Shape;302;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3" name="Google Shape;303;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4" name="Google Shape;304;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5" name="Google Shape;305;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307" name="Google Shape;307;p21"/>
          <p:cNvSpPr txBox="1"/>
          <p:nvPr/>
        </p:nvSpPr>
        <p:spPr>
          <a:xfrm>
            <a:off x="7253208" y="3026608"/>
            <a:ext cx="4726342"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Read the sentences on page 53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308" name="Google Shape;308;p21"/>
          <p:cNvPicPr preferRelativeResize="0"/>
          <p:nvPr/>
        </p:nvPicPr>
        <p:blipFill rotWithShape="1">
          <a:blip r:embed="rId6">
            <a:alphaModFix/>
          </a:blip>
          <a:srcRect b="0" l="0" r="0" t="0"/>
          <a:stretch/>
        </p:blipFill>
        <p:spPr>
          <a:xfrm>
            <a:off x="2531163" y="1421208"/>
            <a:ext cx="37211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clipart&#10;&#10;Description automatically generated" id="309" name="Google Shape;309;p21"/>
          <p:cNvPicPr preferRelativeResize="0"/>
          <p:nvPr/>
        </p:nvPicPr>
        <p:blipFill rotWithShape="1">
          <a:blip r:embed="rId7">
            <a:alphaModFix/>
          </a:blip>
          <a:srcRect b="0" l="0" r="0" t="0"/>
          <a:stretch/>
        </p:blipFill>
        <p:spPr>
          <a:xfrm>
            <a:off x="6990847" y="2057282"/>
            <a:ext cx="4948236" cy="7137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A picture containing clock&#10;&#10;Description automatically generated" id="315" name="Google Shape;315;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6" name="Google Shape;316;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7" name="Google Shape;317;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8" name="Google Shape;318;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9" name="Google Shape;319;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0" name="Google Shape;320;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53,54</a:t>
            </a:r>
            <a:endParaRPr b="0" i="0" sz="1400" u="none" cap="none" strike="noStrike">
              <a:solidFill>
                <a:srgbClr val="000000"/>
              </a:solidFill>
              <a:latin typeface="Century Gothic"/>
              <a:ea typeface="Century Gothic"/>
              <a:cs typeface="Century Gothic"/>
              <a:sym typeface="Century Gothic"/>
            </a:endParaRPr>
          </a:p>
        </p:txBody>
      </p:sp>
      <p:sp>
        <p:nvSpPr>
          <p:cNvPr id="321" name="Google Shape;321;p22"/>
          <p:cNvSpPr txBox="1"/>
          <p:nvPr/>
        </p:nvSpPr>
        <p:spPr>
          <a:xfrm>
            <a:off x="8436647" y="2497120"/>
            <a:ext cx="354290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322" name="Google Shape;322;p22"/>
          <p:cNvPicPr preferRelativeResize="0"/>
          <p:nvPr/>
        </p:nvPicPr>
        <p:blipFill rotWithShape="1">
          <a:blip r:embed="rId6">
            <a:alphaModFix/>
          </a:blip>
          <a:srcRect b="0" l="0" r="0" t="0"/>
          <a:stretch/>
        </p:blipFill>
        <p:spPr>
          <a:xfrm>
            <a:off x="522150" y="1236343"/>
            <a:ext cx="37211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with medium confidence" id="323" name="Google Shape;323;p22"/>
          <p:cNvPicPr preferRelativeResize="0"/>
          <p:nvPr/>
        </p:nvPicPr>
        <p:blipFill rotWithShape="1">
          <a:blip r:embed="rId7">
            <a:alphaModFix/>
          </a:blip>
          <a:srcRect b="0" l="0" r="0" t="0"/>
          <a:stretch/>
        </p:blipFill>
        <p:spPr>
          <a:xfrm>
            <a:off x="4521109" y="1223643"/>
            <a:ext cx="37084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picture containing clock&#10;&#10;Description automatically generated" id="329" name="Google Shape;329;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0" name="Google Shape;330;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1" name="Google Shape;331;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2" name="Google Shape;332;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3" name="Google Shape;333;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34" name="Google Shape;334;p23"/>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a:t>
            </a:r>
            <a:endParaRPr b="0" i="0" sz="1400" u="none" cap="none" strike="noStrike">
              <a:solidFill>
                <a:srgbClr val="000000"/>
              </a:solidFill>
              <a:latin typeface="Century Gothic"/>
              <a:ea typeface="Century Gothic"/>
              <a:cs typeface="Century Gothic"/>
              <a:sym typeface="Century Gothic"/>
            </a:endParaRPr>
          </a:p>
        </p:txBody>
      </p:sp>
      <p:sp>
        <p:nvSpPr>
          <p:cNvPr id="335" name="Google Shape;335;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like</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23"/>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one</a:t>
            </a:r>
            <a:endParaRPr b="0" i="0" sz="1400" u="none" cap="none" strike="noStrike">
              <a:solidFill>
                <a:srgbClr val="000000"/>
              </a:solidFill>
              <a:latin typeface="Century Gothic"/>
              <a:ea typeface="Century Gothic"/>
              <a:cs typeface="Century Gothic"/>
              <a:sym typeface="Century Gothic"/>
            </a:endParaRPr>
          </a:p>
        </p:txBody>
      </p:sp>
      <p:sp>
        <p:nvSpPr>
          <p:cNvPr id="337" name="Google Shape;337;p23"/>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a:t>
            </a:r>
            <a:endParaRPr b="0" i="0" sz="1400" u="none" cap="none" strike="noStrike">
              <a:solidFill>
                <a:srgbClr val="000000"/>
              </a:solidFill>
              <a:latin typeface="Century Gothic"/>
              <a:ea typeface="Century Gothic"/>
              <a:cs typeface="Century Gothic"/>
              <a:sym typeface="Century Gothic"/>
            </a:endParaRPr>
          </a:p>
        </p:txBody>
      </p:sp>
      <p:sp>
        <p:nvSpPr>
          <p:cNvPr id="338" name="Google Shape;338;p23"/>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 picture containing clock&#10;&#10;Description automatically generated" id="344" name="Google Shape;344;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5" name="Google Shape;345;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6" name="Google Shape;346;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7" name="Google Shape;347;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8" name="Google Shape;348;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49" name="Google Shape;349;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sand</a:t>
            </a:r>
            <a:endParaRPr b="0" i="0" sz="1400" u="none" cap="none" strike="noStrike">
              <a:solidFill>
                <a:srgbClr val="000000"/>
              </a:solidFill>
              <a:latin typeface="Century Gothic"/>
              <a:ea typeface="Century Gothic"/>
              <a:cs typeface="Century Gothic"/>
              <a:sym typeface="Century Gothic"/>
            </a:endParaRPr>
          </a:p>
        </p:txBody>
      </p:sp>
      <p:sp>
        <p:nvSpPr>
          <p:cNvPr id="350" name="Google Shape;350;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street</a:t>
            </a:r>
            <a:endParaRPr b="0" i="0" sz="1400" u="none" cap="none" strike="noStrike">
              <a:solidFill>
                <a:srgbClr val="000000"/>
              </a:solidFill>
              <a:latin typeface="Century Gothic"/>
              <a:ea typeface="Century Gothic"/>
              <a:cs typeface="Century Gothic"/>
              <a:sym typeface="Century Gothic"/>
            </a:endParaRPr>
          </a:p>
        </p:txBody>
      </p:sp>
      <p:sp>
        <p:nvSpPr>
          <p:cNvPr id="351" name="Google Shape;351;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block</a:t>
            </a:r>
            <a:endParaRPr b="0" i="0" sz="1400" u="none" cap="none" strike="noStrike">
              <a:solidFill>
                <a:srgbClr val="000000"/>
              </a:solidFill>
              <a:latin typeface="Century Gothic"/>
              <a:ea typeface="Century Gothic"/>
              <a:cs typeface="Century Gothic"/>
              <a:sym typeface="Century Gothic"/>
            </a:endParaRPr>
          </a:p>
        </p:txBody>
      </p:sp>
      <p:sp>
        <p:nvSpPr>
          <p:cNvPr id="352" name="Google Shape;352;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corner</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clock&#10;&#10;Description automatically generated" id="359" name="Google Shape;359;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0" name="Google Shape;360;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1" name="Google Shape;361;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2" name="Google Shape;362;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3" name="Google Shape;363;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 chat or text message, email&#10;&#10;Description automatically generated" id="364" name="Google Shape;364;p26"/>
          <p:cNvPicPr preferRelativeResize="0"/>
          <p:nvPr/>
        </p:nvPicPr>
        <p:blipFill rotWithShape="1">
          <a:blip r:embed="rId6">
            <a:alphaModFix/>
          </a:blip>
          <a:srcRect b="0" l="0" r="0" t="0"/>
          <a:stretch/>
        </p:blipFill>
        <p:spPr>
          <a:xfrm>
            <a:off x="2392155" y="1912156"/>
            <a:ext cx="7407689" cy="32247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picture containing clock&#10;&#10;Description automatically generated" id="370" name="Google Shape;370;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1" name="Google Shape;371;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2" name="Google Shape;372;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3" name="Google Shape;373;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4" name="Google Shape;374;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376" name="Google Shape;376;p27"/>
          <p:cNvPicPr preferRelativeResize="0"/>
          <p:nvPr/>
        </p:nvPicPr>
        <p:blipFill rotWithShape="1">
          <a:blip r:embed="rId6">
            <a:alphaModFix/>
          </a:blip>
          <a:srcRect b="0" l="0" r="0" t="0"/>
          <a:stretch/>
        </p:blipFill>
        <p:spPr>
          <a:xfrm>
            <a:off x="4648998" y="1297873"/>
            <a:ext cx="3949700" cy="5359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7" name="Google Shape;377;p27"/>
          <p:cNvPicPr preferRelativeResize="0"/>
          <p:nvPr/>
        </p:nvPicPr>
        <p:blipFill rotWithShape="1">
          <a:blip r:embed="rId7">
            <a:alphaModFix/>
          </a:blip>
          <a:srcRect b="0" l="0" r="0" t="0"/>
          <a:stretch/>
        </p:blipFill>
        <p:spPr>
          <a:xfrm>
            <a:off x="646402" y="2431081"/>
            <a:ext cx="3444609" cy="24934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picture containing clock&#10;&#10;Description automatically generated" id="383" name="Google Shape;383;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4" name="Google Shape;384;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5" name="Google Shape;385;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6" name="Google Shape;386;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7" name="Google Shape;387;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388" name="Google Shape;388;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66,67</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389" name="Google Shape;389;p90"/>
          <p:cNvPicPr preferRelativeResize="0"/>
          <p:nvPr/>
        </p:nvPicPr>
        <p:blipFill rotWithShape="1">
          <a:blip r:embed="rId6">
            <a:alphaModFix/>
          </a:blip>
          <a:srcRect b="0" l="0" r="0" t="0"/>
          <a:stretch/>
        </p:blipFill>
        <p:spPr>
          <a:xfrm>
            <a:off x="1853269" y="1297873"/>
            <a:ext cx="7378686" cy="50179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A picture containing clock&#10;&#10;Description automatically generated" id="395" name="Google Shape;395;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6" name="Google Shape;396;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7" name="Google Shape;397;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8" name="Google Shape;398;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9" name="Google Shape;399;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00" name="Google Shape;400;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68,69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1" name="Google Shape;401;p91"/>
          <p:cNvPicPr preferRelativeResize="0"/>
          <p:nvPr/>
        </p:nvPicPr>
        <p:blipFill rotWithShape="1">
          <a:blip r:embed="rId6">
            <a:alphaModFix/>
          </a:blip>
          <a:srcRect b="0" l="0" r="0" t="0"/>
          <a:stretch/>
        </p:blipFill>
        <p:spPr>
          <a:xfrm flipH="1">
            <a:off x="8591296" y="2071703"/>
            <a:ext cx="3947942" cy="2714593"/>
          </a:xfrm>
          <a:prstGeom prst="rect">
            <a:avLst/>
          </a:prstGeom>
          <a:noFill/>
          <a:ln>
            <a:noFill/>
          </a:ln>
        </p:spPr>
      </p:pic>
      <p:pic>
        <p:nvPicPr>
          <p:cNvPr descr="Diagram&#10;&#10;Description automatically generated" id="402" name="Google Shape;402;p91"/>
          <p:cNvPicPr preferRelativeResize="0"/>
          <p:nvPr/>
        </p:nvPicPr>
        <p:blipFill rotWithShape="1">
          <a:blip r:embed="rId7">
            <a:alphaModFix/>
          </a:blip>
          <a:srcRect b="0" l="0" r="0" t="0"/>
          <a:stretch/>
        </p:blipFill>
        <p:spPr>
          <a:xfrm>
            <a:off x="1423839" y="1372419"/>
            <a:ext cx="7323164" cy="49919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A picture containing clock&#10;&#10;Description automatically generated" id="408" name="Google Shape;408;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9" name="Google Shape;409;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0" name="Google Shape;410;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1" name="Google Shape;411;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2" name="Google Shape;412;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13" name="Google Shape;413;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70,71</a:t>
            </a:r>
            <a:endParaRPr b="0" i="0" sz="1400" u="none" cap="none" strike="noStrike">
              <a:solidFill>
                <a:srgbClr val="000000"/>
              </a:solidFill>
              <a:latin typeface="Century Gothic"/>
              <a:ea typeface="Century Gothic"/>
              <a:cs typeface="Century Gothic"/>
              <a:sym typeface="Century Gothic"/>
            </a:endParaRPr>
          </a:p>
        </p:txBody>
      </p:sp>
      <p:pic>
        <p:nvPicPr>
          <p:cNvPr descr="Map&#10;&#10;Description automatically generated with medium confidence" id="414" name="Google Shape;414;p92"/>
          <p:cNvPicPr preferRelativeResize="0"/>
          <p:nvPr/>
        </p:nvPicPr>
        <p:blipFill rotWithShape="1">
          <a:blip r:embed="rId6">
            <a:alphaModFix/>
          </a:blip>
          <a:srcRect b="0" l="0" r="0" t="0"/>
          <a:stretch/>
        </p:blipFill>
        <p:spPr>
          <a:xfrm>
            <a:off x="1877260" y="1328840"/>
            <a:ext cx="7330704" cy="49496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A picture containing clock&#10;&#10;Description automatically generated" id="420" name="Google Shape;420;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1" name="Google Shape;421;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2" name="Google Shape;422;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3" name="Google Shape;423;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4" name="Google Shape;424;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25" name="Google Shape;425;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72,73</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id="426" name="Google Shape;426;p93"/>
          <p:cNvPicPr preferRelativeResize="0"/>
          <p:nvPr/>
        </p:nvPicPr>
        <p:blipFill rotWithShape="1">
          <a:blip r:embed="rId6">
            <a:alphaModFix/>
          </a:blip>
          <a:srcRect b="0" l="0" r="0" t="0"/>
          <a:stretch/>
        </p:blipFill>
        <p:spPr>
          <a:xfrm>
            <a:off x="3605695" y="1442469"/>
            <a:ext cx="6851707" cy="4659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7" name="Google Shape;427;p93"/>
          <p:cNvPicPr preferRelativeResize="0"/>
          <p:nvPr/>
        </p:nvPicPr>
        <p:blipFill rotWithShape="1">
          <a:blip r:embed="rId7">
            <a:alphaModFix/>
          </a:blip>
          <a:srcRect b="0" l="0" r="0" t="0"/>
          <a:stretch/>
        </p:blipFill>
        <p:spPr>
          <a:xfrm>
            <a:off x="212449" y="2277799"/>
            <a:ext cx="3444609" cy="24934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A picture containing clock&#10;&#10;Description automatically generated" id="433" name="Google Shape;433;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4" name="Google Shape;434;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5" name="Google Shape;435;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6" name="Google Shape;436;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7" name="Google Shape;437;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38" name="Google Shape;438;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74,75</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439" name="Google Shape;439;p94"/>
          <p:cNvPicPr preferRelativeResize="0"/>
          <p:nvPr/>
        </p:nvPicPr>
        <p:blipFill rotWithShape="1">
          <a:blip r:embed="rId6">
            <a:alphaModFix/>
          </a:blip>
          <a:srcRect b="0" l="0" r="0" t="0"/>
          <a:stretch/>
        </p:blipFill>
        <p:spPr>
          <a:xfrm>
            <a:off x="1930797" y="1354908"/>
            <a:ext cx="7383681" cy="50095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A picture containing clock&#10;&#10;Description automatically generated" id="445" name="Google Shape;445;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6" name="Google Shape;446;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7" name="Google Shape;447;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8" name="Google Shape;448;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9" name="Google Shape;449;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50" name="Google Shape;450;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76,77</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id="451" name="Google Shape;451;p95"/>
          <p:cNvPicPr preferRelativeResize="0"/>
          <p:nvPr/>
        </p:nvPicPr>
        <p:blipFill rotWithShape="1">
          <a:blip r:embed="rId6">
            <a:alphaModFix/>
          </a:blip>
          <a:srcRect b="0" l="0" r="0" t="0"/>
          <a:stretch/>
        </p:blipFill>
        <p:spPr>
          <a:xfrm>
            <a:off x="937596" y="1332255"/>
            <a:ext cx="7130225" cy="48719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52" name="Google Shape;452;p95"/>
          <p:cNvPicPr preferRelativeResize="0"/>
          <p:nvPr/>
        </p:nvPicPr>
        <p:blipFill rotWithShape="1">
          <a:blip r:embed="rId7">
            <a:alphaModFix/>
          </a:blip>
          <a:srcRect b="0" l="0" r="0" t="0"/>
          <a:stretch/>
        </p:blipFill>
        <p:spPr>
          <a:xfrm flipH="1">
            <a:off x="8412562" y="2167211"/>
            <a:ext cx="3947942" cy="27145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descr="A picture containing clock&#10;&#10;Description automatically generated" id="458" name="Google Shape;458;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9" name="Google Shape;459;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0" name="Google Shape;460;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1" name="Google Shape;461;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2" name="Google Shape;462;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63" name="Google Shape;463;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78,79</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464" name="Google Shape;464;p96"/>
          <p:cNvPicPr preferRelativeResize="0"/>
          <p:nvPr/>
        </p:nvPicPr>
        <p:blipFill rotWithShape="1">
          <a:blip r:embed="rId6">
            <a:alphaModFix/>
          </a:blip>
          <a:srcRect b="0" l="0" r="0" t="0"/>
          <a:stretch/>
        </p:blipFill>
        <p:spPr>
          <a:xfrm>
            <a:off x="1904278" y="1405402"/>
            <a:ext cx="7276667" cy="49486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descr="A picture containing clock&#10;&#10;Description automatically generated" id="470" name="Google Shape;470;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1" name="Google Shape;471;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2" name="Google Shape;472;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3" name="Google Shape;473;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4" name="Google Shape;474;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75" name="Google Shape;475;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80,81</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476" name="Google Shape;476;p97"/>
          <p:cNvPicPr preferRelativeResize="0"/>
          <p:nvPr/>
        </p:nvPicPr>
        <p:blipFill rotWithShape="1">
          <a:blip r:embed="rId6">
            <a:alphaModFix/>
          </a:blip>
          <a:srcRect b="0" l="0" r="0" t="0"/>
          <a:stretch/>
        </p:blipFill>
        <p:spPr>
          <a:xfrm>
            <a:off x="4046206" y="1442469"/>
            <a:ext cx="6749259" cy="45752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77" name="Google Shape;477;p97"/>
          <p:cNvPicPr preferRelativeResize="0"/>
          <p:nvPr/>
        </p:nvPicPr>
        <p:blipFill rotWithShape="1">
          <a:blip r:embed="rId7">
            <a:alphaModFix/>
          </a:blip>
          <a:srcRect b="0" l="0" r="0" t="0"/>
          <a:stretch/>
        </p:blipFill>
        <p:spPr>
          <a:xfrm>
            <a:off x="212449" y="2277799"/>
            <a:ext cx="3444609" cy="24934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A picture containing clock&#10;&#10;Description automatically generated" id="483" name="Google Shape;483;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4" name="Google Shape;484;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5" name="Google Shape;485;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6" name="Google Shape;486;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7" name="Google Shape;487;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Henry on Wheels</a:t>
            </a:r>
            <a:endParaRPr b="0" i="0" sz="1400" u="none" cap="none" strike="noStrike">
              <a:solidFill>
                <a:srgbClr val="000000"/>
              </a:solidFill>
              <a:latin typeface="Century Gothic"/>
              <a:ea typeface="Century Gothic"/>
              <a:cs typeface="Century Gothic"/>
              <a:sym typeface="Century Gothic"/>
            </a:endParaRPr>
          </a:p>
        </p:txBody>
      </p:sp>
      <p:sp>
        <p:nvSpPr>
          <p:cNvPr id="488" name="Google Shape;488;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82,83</a:t>
            </a:r>
            <a:endParaRPr b="0" i="0" sz="1400" u="none" cap="none" strike="noStrike">
              <a:solidFill>
                <a:srgbClr val="000000"/>
              </a:solidFill>
              <a:latin typeface="Century Gothic"/>
              <a:ea typeface="Century Gothic"/>
              <a:cs typeface="Century Gothic"/>
              <a:sym typeface="Century Gothic"/>
            </a:endParaRPr>
          </a:p>
        </p:txBody>
      </p:sp>
      <p:pic>
        <p:nvPicPr>
          <p:cNvPr descr="Diagram, application&#10;&#10;Description automatically generated with medium confidence" id="489" name="Google Shape;489;p98"/>
          <p:cNvPicPr preferRelativeResize="0"/>
          <p:nvPr/>
        </p:nvPicPr>
        <p:blipFill rotWithShape="1">
          <a:blip r:embed="rId6">
            <a:alphaModFix/>
          </a:blip>
          <a:srcRect b="0" l="0" r="0" t="0"/>
          <a:stretch/>
        </p:blipFill>
        <p:spPr>
          <a:xfrm>
            <a:off x="1629868" y="1284890"/>
            <a:ext cx="7564775" cy="51528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A picture containing clock&#10;&#10;Description automatically generated" id="495" name="Google Shape;495;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6" name="Google Shape;496;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7" name="Google Shape;497;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8" name="Google Shape;498;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9" name="Google Shape;499;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500" name="Google Shape;500;p34"/>
          <p:cNvSpPr txBox="1"/>
          <p:nvPr/>
        </p:nvSpPr>
        <p:spPr>
          <a:xfrm>
            <a:off x="4919066" y="1539369"/>
            <a:ext cx="70605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Retell</a:t>
            </a:r>
            <a:r>
              <a:rPr b="0" i="0" lang="en-US" sz="2800" u="none" cap="none" strike="noStrike">
                <a:solidFill>
                  <a:srgbClr val="000000"/>
                </a:solidFill>
                <a:latin typeface="Century Gothic"/>
                <a:ea typeface="Century Gothic"/>
                <a:cs typeface="Century Gothic"/>
                <a:sym typeface="Century Gothic"/>
              </a:rPr>
              <a:t> Tell a partner about the part of the story that is most like an experience you have had. How are they the same</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Make Connections </a:t>
            </a:r>
            <a:r>
              <a:rPr b="0" i="0" lang="en-US" sz="2800" u="none" cap="none" strike="noStrike">
                <a:solidFill>
                  <a:srgbClr val="000000"/>
                </a:solidFill>
                <a:latin typeface="Century Gothic"/>
                <a:ea typeface="Century Gothic"/>
                <a:cs typeface="Century Gothic"/>
                <a:sym typeface="Century Gothic"/>
              </a:rPr>
              <a:t>Share with a partner how you feel about Henry. Is he someone like you</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Do you like to do the same types of things</a:t>
            </a:r>
            <a:r>
              <a:rPr i="0" lang="en-US" sz="2800" u="none" cap="none" strike="noStrike">
                <a:solidFill>
                  <a:srgbClr val="000000"/>
                </a:solidFill>
              </a:rPr>
              <a:t>?</a:t>
            </a:r>
            <a:r>
              <a:rPr b="0" i="0" lang="en-US" sz="2800" u="none" cap="none" strike="noStrike">
                <a:solidFill>
                  <a:srgbClr val="000000"/>
                </a:solidFill>
                <a:latin typeface="Century Gothic"/>
                <a:ea typeface="Century Gothic"/>
                <a:cs typeface="Century Gothic"/>
                <a:sym typeface="Century Gothic"/>
              </a:rPr>
              <a:t> Does he seem like a real person to you</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501" name="Google Shape;501;p34"/>
          <p:cNvPicPr preferRelativeResize="0"/>
          <p:nvPr/>
        </p:nvPicPr>
        <p:blipFill rotWithShape="1">
          <a:blip r:embed="rId6">
            <a:alphaModFix/>
          </a:blip>
          <a:srcRect b="0" l="0" r="0" t="0"/>
          <a:stretch/>
        </p:blipFill>
        <p:spPr>
          <a:xfrm>
            <a:off x="819040" y="1285840"/>
            <a:ext cx="3668988" cy="49784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picture containing clock&#10;&#10;Description automatically generated" id="507" name="Google Shape;507;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8" name="Google Shape;508;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9" name="Google Shape;509;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0" name="Google Shape;510;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1" name="Google Shape;511;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12" name="Google Shape;512;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84</a:t>
            </a:r>
            <a:endParaRPr b="0" i="0" sz="1400" u="none" cap="none" strike="noStrike">
              <a:solidFill>
                <a:srgbClr val="000000"/>
              </a:solidFill>
              <a:latin typeface="Century Gothic"/>
              <a:ea typeface="Century Gothic"/>
              <a:cs typeface="Century Gothic"/>
              <a:sym typeface="Century Gothic"/>
            </a:endParaRPr>
          </a:p>
        </p:txBody>
      </p:sp>
      <p:sp>
        <p:nvSpPr>
          <p:cNvPr id="513" name="Google Shape;513;p33"/>
          <p:cNvSpPr txBox="1"/>
          <p:nvPr/>
        </p:nvSpPr>
        <p:spPr>
          <a:xfrm>
            <a:off x="7048961" y="2412161"/>
            <a:ext cx="394970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514" name="Google Shape;514;p33"/>
          <p:cNvPicPr preferRelativeResize="0"/>
          <p:nvPr/>
        </p:nvPicPr>
        <p:blipFill rotWithShape="1">
          <a:blip r:embed="rId6">
            <a:alphaModFix/>
          </a:blip>
          <a:srcRect b="0" l="0" r="0" t="0"/>
          <a:stretch/>
        </p:blipFill>
        <p:spPr>
          <a:xfrm>
            <a:off x="2346822" y="1213091"/>
            <a:ext cx="3949700" cy="5359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descr="A picture containing clock&#10;&#10;Description automatically generated" id="520" name="Google Shape;520;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1" name="Google Shape;521;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2" name="Google Shape;522;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3" name="Google Shape;523;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4" name="Google Shape;524;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25" name="Google Shape;525;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85</a:t>
            </a:r>
            <a:endParaRPr b="0" i="0" sz="1400" u="none" cap="none" strike="noStrike">
              <a:solidFill>
                <a:srgbClr val="000000"/>
              </a:solidFill>
              <a:latin typeface="Arial"/>
              <a:ea typeface="Arial"/>
              <a:cs typeface="Arial"/>
              <a:sym typeface="Arial"/>
            </a:endParaRPr>
          </a:p>
        </p:txBody>
      </p:sp>
      <p:sp>
        <p:nvSpPr>
          <p:cNvPr id="526" name="Google Shape;526;p99"/>
          <p:cNvSpPr txBox="1"/>
          <p:nvPr/>
        </p:nvSpPr>
        <p:spPr>
          <a:xfrm>
            <a:off x="995894" y="1759497"/>
            <a:ext cx="9390639" cy="353939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makes the setting realistic</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does the author keep Henry on his block</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How is your neighborhood like Henry’s neighborhood</a:t>
            </a:r>
            <a:r>
              <a:rPr b="0" i="0" lang="en-US" sz="3200" u="none" cap="none" strike="noStrike">
                <a:solidFill>
                  <a:schemeClr val="dk1"/>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Use text evidence.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A picture containing clock&#10;&#10;Description automatically generated" id="532" name="Google Shape;532;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3" name="Google Shape;533;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4" name="Google Shape;534;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5" name="Google Shape;535;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6" name="Google Shape;536;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537" name="Google Shape;537;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93</a:t>
            </a:r>
            <a:endParaRPr b="0" i="0" sz="1400" u="none" cap="none" strike="noStrike">
              <a:solidFill>
                <a:srgbClr val="000000"/>
              </a:solidFill>
              <a:latin typeface="Arial"/>
              <a:ea typeface="Arial"/>
              <a:cs typeface="Arial"/>
              <a:sym typeface="Arial"/>
            </a:endParaRPr>
          </a:p>
        </p:txBody>
      </p:sp>
      <p:pic>
        <p:nvPicPr>
          <p:cNvPr descr="Table&#10;&#10;Description automatically generated" id="538" name="Google Shape;538;p35"/>
          <p:cNvPicPr preferRelativeResize="0"/>
          <p:nvPr/>
        </p:nvPicPr>
        <p:blipFill rotWithShape="1">
          <a:blip r:embed="rId6">
            <a:alphaModFix/>
          </a:blip>
          <a:srcRect b="0" l="0" r="0" t="0"/>
          <a:stretch/>
        </p:blipFill>
        <p:spPr>
          <a:xfrm>
            <a:off x="2728560" y="1202076"/>
            <a:ext cx="3949974" cy="53552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9" name="Google Shape;539;p35"/>
          <p:cNvSpPr txBox="1"/>
          <p:nvPr/>
        </p:nvSpPr>
        <p:spPr>
          <a:xfrm>
            <a:off x="7983541" y="2403529"/>
            <a:ext cx="394970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93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A picture containing clock&#10;&#10;Description automatically generated" id="545" name="Google Shape;54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6" name="Google Shape;54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7" name="Google Shape;54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8" name="Google Shape;54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9" name="Google Shape;54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50" name="Google Shape;550;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
        <p:nvSpPr>
          <p:cNvPr id="551" name="Google Shape;551;p36"/>
          <p:cNvSpPr txBox="1"/>
          <p:nvPr/>
        </p:nvSpPr>
        <p:spPr>
          <a:xfrm>
            <a:off x="1528891" y="2696033"/>
            <a:ext cx="7665752"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to</a:t>
            </a:r>
            <a:r>
              <a:rPr b="1" i="0" lang="en-US" sz="3200" u="none" cap="none" strike="noStrike">
                <a:solidFill>
                  <a:schemeClr val="dk1"/>
                </a:solidFill>
                <a:latin typeface="Century Gothic"/>
                <a:ea typeface="Century Gothic"/>
                <a:cs typeface="Century Gothic"/>
                <a:sym typeface="Century Gothic"/>
              </a:rPr>
              <a:t> write </a:t>
            </a:r>
            <a:r>
              <a:rPr b="0" i="0" lang="en-US" sz="3200" u="none" cap="none" strike="noStrike">
                <a:solidFill>
                  <a:schemeClr val="dk1"/>
                </a:solidFill>
                <a:latin typeface="Century Gothic"/>
                <a:ea typeface="Century Gothic"/>
                <a:cs typeface="Century Gothic"/>
                <a:sym typeface="Century Gothic"/>
              </a:rPr>
              <a:t>and </a:t>
            </a:r>
            <a:r>
              <a:rPr b="1" i="0" lang="en-US" sz="3200" u="none" cap="none" strike="noStrike">
                <a:solidFill>
                  <a:schemeClr val="dk1"/>
                </a:solidFill>
                <a:latin typeface="Century Gothic"/>
                <a:ea typeface="Century Gothic"/>
                <a:cs typeface="Century Gothic"/>
                <a:sym typeface="Century Gothic"/>
              </a:rPr>
              <a:t>draw</a:t>
            </a:r>
            <a:r>
              <a:rPr b="0" i="0" lang="en-US" sz="3200" u="none" cap="none" strike="noStrike">
                <a:solidFill>
                  <a:schemeClr val="dk1"/>
                </a:solidFill>
                <a:latin typeface="Century Gothic"/>
                <a:ea typeface="Century Gothic"/>
                <a:cs typeface="Century Gothic"/>
                <a:sym typeface="Century Gothic"/>
              </a:rPr>
              <a:t> your books.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icture containing clock&#10;&#10;Description automatically generated" id="557" name="Google Shape;557;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8" name="Google Shape;558;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9" name="Google Shape;559;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0" name="Google Shape;560;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1" name="Google Shape;561;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62" name="Google Shape;562;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91</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37"/>
          <p:cNvSpPr txBox="1"/>
          <p:nvPr/>
        </p:nvSpPr>
        <p:spPr>
          <a:xfrm>
            <a:off x="967994" y="1773525"/>
            <a:ext cx="1604518" cy="383177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dig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fix</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lid</a:t>
            </a:r>
            <a:endParaRPr b="0" i="0" sz="1400" u="none" cap="none" strike="noStrike">
              <a:solidFill>
                <a:srgbClr val="000000"/>
              </a:solidFill>
              <a:latin typeface="Arial"/>
              <a:ea typeface="Arial"/>
              <a:cs typeface="Arial"/>
              <a:sym typeface="Arial"/>
            </a:endParaRPr>
          </a:p>
        </p:txBody>
      </p:sp>
      <p:sp>
        <p:nvSpPr>
          <p:cNvPr id="564" name="Google Shape;564;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91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565" name="Google Shape;565;p37"/>
          <p:cNvPicPr preferRelativeResize="0"/>
          <p:nvPr/>
        </p:nvPicPr>
        <p:blipFill rotWithShape="1">
          <a:blip r:embed="rId6">
            <a:alphaModFix/>
          </a:blip>
          <a:srcRect b="0" l="0" r="0" t="0"/>
          <a:stretch/>
        </p:blipFill>
        <p:spPr>
          <a:xfrm>
            <a:off x="3328055" y="1258740"/>
            <a:ext cx="3899254" cy="5313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Logo&#10;&#10;Description automatically generated" id="119" name="Google Shape;119;p7"/>
          <p:cNvPicPr preferRelativeResize="0"/>
          <p:nvPr/>
        </p:nvPicPr>
        <p:blipFill rotWithShape="1">
          <a:blip r:embed="rId6">
            <a:alphaModFix/>
          </a:blip>
          <a:srcRect b="0" l="0" r="0" t="0"/>
          <a:stretch/>
        </p:blipFill>
        <p:spPr>
          <a:xfrm>
            <a:off x="1730458" y="2260572"/>
            <a:ext cx="8731083" cy="26657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A picture containing clock&#10;&#10;Description automatically generated" id="571" name="Google Shape;571;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2" name="Google Shape;572;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3" name="Google Shape;573;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4" name="Google Shape;574;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5" name="Google Shape;575;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76" name="Google Shape;576;p38"/>
          <p:cNvSpPr txBox="1"/>
          <p:nvPr/>
        </p:nvSpPr>
        <p:spPr>
          <a:xfrm>
            <a:off x="3035699" y="3013500"/>
            <a:ext cx="6120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Henry rides his bike.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A picture containing drawing, lamp&#10;&#10;Description automatically generated" id="581" name="Google Shape;581;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82" name="Google Shape;582;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83" name="Google Shape;583;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84" name="Google Shape;584;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85" name="Google Shape;585;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86" name="Google Shape;586;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icture containing clock&#10;&#10;Description automatically generated" id="592" name="Google Shape;592;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3" name="Google Shape;593;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4" name="Google Shape;594;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97" name="Google Shape;597;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logo&#10;&#10;Description automatically generated" id="598" name="Google Shape;598;p40"/>
          <p:cNvPicPr preferRelativeResize="0"/>
          <p:nvPr/>
        </p:nvPicPr>
        <p:blipFill rotWithShape="1">
          <a:blip r:embed="rId6">
            <a:alphaModFix/>
          </a:blip>
          <a:srcRect b="0" l="0" r="0" t="0"/>
          <a:stretch/>
        </p:blipFill>
        <p:spPr>
          <a:xfrm>
            <a:off x="1543834" y="1899966"/>
            <a:ext cx="9104331" cy="300249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icture containing clock&#10;&#10;Description automatically generated" id="604" name="Google Shape;604;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05" name="Google Shape;605;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06" name="Google Shape;606;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7" name="Google Shape;607;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08" name="Google Shape;608;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Graphical user interface&#10;&#10;Description automatically generated with medium confidence" id="609" name="Google Shape;609;p41"/>
          <p:cNvPicPr preferRelativeResize="0"/>
          <p:nvPr/>
        </p:nvPicPr>
        <p:blipFill rotWithShape="1">
          <a:blip r:embed="rId6">
            <a:alphaModFix/>
          </a:blip>
          <a:srcRect b="0" l="0" r="0" t="0"/>
          <a:stretch/>
        </p:blipFill>
        <p:spPr>
          <a:xfrm>
            <a:off x="427596" y="1545068"/>
            <a:ext cx="3373683" cy="4034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erson wearing a stethoscope around her neck&#10;&#10;Description automatically generated with medium confidence" id="610" name="Google Shape;610;p41"/>
          <p:cNvPicPr preferRelativeResize="0"/>
          <p:nvPr/>
        </p:nvPicPr>
        <p:blipFill rotWithShape="1">
          <a:blip r:embed="rId7">
            <a:alphaModFix/>
          </a:blip>
          <a:srcRect b="0" l="0" r="0" t="0"/>
          <a:stretch/>
        </p:blipFill>
        <p:spPr>
          <a:xfrm>
            <a:off x="4176684" y="1545068"/>
            <a:ext cx="3373683" cy="4034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person&#10;&#10;Description automatically generated" id="611" name="Google Shape;611;p41"/>
          <p:cNvPicPr preferRelativeResize="0"/>
          <p:nvPr/>
        </p:nvPicPr>
        <p:blipFill rotWithShape="1">
          <a:blip r:embed="rId8">
            <a:alphaModFix/>
          </a:blip>
          <a:srcRect b="0" l="0" r="0" t="0"/>
          <a:stretch/>
        </p:blipFill>
        <p:spPr>
          <a:xfrm>
            <a:off x="7925772" y="1569166"/>
            <a:ext cx="3385081" cy="40119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A picture containing clock&#10;&#10;Description automatically generated" id="617" name="Google Shape;617;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18" name="Google Shape;618;p10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19" name="Google Shape;619;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21" name="Google Shape;621;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622" name="Google Shape;622;p10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23" name="Google Shape;623;p100"/>
          <p:cNvSpPr txBox="1"/>
          <p:nvPr/>
        </p:nvSpPr>
        <p:spPr>
          <a:xfrm>
            <a:off x="7943071" y="2499003"/>
            <a:ext cx="304575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624" name="Google Shape;624;p100"/>
          <p:cNvPicPr preferRelativeResize="0"/>
          <p:nvPr/>
        </p:nvPicPr>
        <p:blipFill rotWithShape="1">
          <a:blip r:embed="rId6">
            <a:alphaModFix/>
          </a:blip>
          <a:srcRect b="0" l="0" r="0" t="0"/>
          <a:stretch/>
        </p:blipFill>
        <p:spPr>
          <a:xfrm>
            <a:off x="2722347" y="1283680"/>
            <a:ext cx="3962400" cy="537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A picture containing clock&#10;&#10;Description automatically generated" id="630" name="Google Shape;63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1" name="Google Shape;63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2" name="Google Shape;63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3" name="Google Shape;63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4" name="Google Shape;63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35" name="Google Shape;635;p42"/>
          <p:cNvSpPr txBox="1"/>
          <p:nvPr/>
        </p:nvSpPr>
        <p:spPr>
          <a:xfrm>
            <a:off x="7148216" y="2397968"/>
            <a:ext cx="469804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36" name="Google Shape;636;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637" name="Google Shape;637;p42"/>
          <p:cNvPicPr preferRelativeResize="0"/>
          <p:nvPr/>
        </p:nvPicPr>
        <p:blipFill rotWithShape="1">
          <a:blip r:embed="rId6">
            <a:alphaModFix/>
          </a:blip>
          <a:srcRect b="0" l="0" r="0" t="0"/>
          <a:stretch/>
        </p:blipFill>
        <p:spPr>
          <a:xfrm>
            <a:off x="2340472" y="1200391"/>
            <a:ext cx="3962400" cy="537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A picture containing clock&#10;&#10;Description automatically generated" id="643" name="Google Shape;643;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4" name="Google Shape;644;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5" name="Google Shape;645;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6" name="Google Shape;646;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7" name="Google Shape;647;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the Setting</a:t>
            </a:r>
            <a:endParaRPr b="0" i="0" sz="1400" u="none" cap="none" strike="noStrike">
              <a:solidFill>
                <a:srgbClr val="000000"/>
              </a:solidFill>
              <a:latin typeface="Century Gothic"/>
              <a:ea typeface="Century Gothic"/>
              <a:cs typeface="Century Gothic"/>
              <a:sym typeface="Century Gothic"/>
            </a:endParaRPr>
          </a:p>
        </p:txBody>
      </p:sp>
      <p:sp>
        <p:nvSpPr>
          <p:cNvPr id="648" name="Google Shape;648;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649" name="Google Shape;649;p43"/>
          <p:cNvPicPr preferRelativeResize="0"/>
          <p:nvPr/>
        </p:nvPicPr>
        <p:blipFill rotWithShape="1">
          <a:blip r:embed="rId6">
            <a:alphaModFix/>
          </a:blip>
          <a:srcRect b="0" l="0" r="0" t="0"/>
          <a:stretch/>
        </p:blipFill>
        <p:spPr>
          <a:xfrm>
            <a:off x="3567762" y="1311824"/>
            <a:ext cx="3949700" cy="5359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6" name="Google Shape;656;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7" name="Google Shape;657;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8" name="Google Shape;658;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the Setting</a:t>
            </a:r>
            <a:endParaRPr b="0" i="0" sz="4000" u="none" cap="none" strike="noStrike">
              <a:solidFill>
                <a:srgbClr val="000000"/>
              </a:solidFill>
              <a:latin typeface="Century Gothic"/>
              <a:ea typeface="Century Gothic"/>
              <a:cs typeface="Century Gothic"/>
              <a:sym typeface="Century Gothic"/>
            </a:endParaRPr>
          </a:p>
        </p:txBody>
      </p:sp>
      <p:sp>
        <p:nvSpPr>
          <p:cNvPr id="660" name="Google Shape;660;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69</a:t>
            </a:r>
            <a:endParaRPr b="0" i="0" sz="1400" u="none" cap="none" strike="noStrike">
              <a:solidFill>
                <a:srgbClr val="000000"/>
              </a:solidFill>
              <a:latin typeface="Century Gothic"/>
              <a:ea typeface="Century Gothic"/>
              <a:cs typeface="Century Gothic"/>
              <a:sym typeface="Century Gothic"/>
            </a:endParaRPr>
          </a:p>
        </p:txBody>
      </p:sp>
      <p:sp>
        <p:nvSpPr>
          <p:cNvPr id="661" name="Google Shape;661;p101"/>
          <p:cNvSpPr txBox="1"/>
          <p:nvPr/>
        </p:nvSpPr>
        <p:spPr>
          <a:xfrm>
            <a:off x="7891254" y="2904604"/>
            <a:ext cx="353916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662" name="Google Shape;662;p101"/>
          <p:cNvPicPr preferRelativeResize="0"/>
          <p:nvPr/>
        </p:nvPicPr>
        <p:blipFill rotWithShape="1">
          <a:blip r:embed="rId6">
            <a:alphaModFix/>
          </a:blip>
          <a:srcRect b="0" l="0" r="0" t="0"/>
          <a:stretch/>
        </p:blipFill>
        <p:spPr>
          <a:xfrm>
            <a:off x="2531163" y="1294238"/>
            <a:ext cx="3962400" cy="534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the Setting</a:t>
            </a:r>
            <a:endParaRPr b="0" i="0" sz="4000" u="none" cap="none" strike="noStrike">
              <a:solidFill>
                <a:srgbClr val="000000"/>
              </a:solidFill>
              <a:latin typeface="Century Gothic"/>
              <a:ea typeface="Century Gothic"/>
              <a:cs typeface="Century Gothic"/>
              <a:sym typeface="Century Gothic"/>
            </a:endParaRPr>
          </a:p>
        </p:txBody>
      </p:sp>
      <p:sp>
        <p:nvSpPr>
          <p:cNvPr id="673" name="Google Shape;673;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77</a:t>
            </a:r>
            <a:endParaRPr b="0" i="0" sz="1400" u="none" cap="none" strike="noStrike">
              <a:solidFill>
                <a:srgbClr val="000000"/>
              </a:solidFill>
              <a:latin typeface="Century Gothic"/>
              <a:ea typeface="Century Gothic"/>
              <a:cs typeface="Century Gothic"/>
              <a:sym typeface="Century Gothic"/>
            </a:endParaRPr>
          </a:p>
        </p:txBody>
      </p:sp>
      <p:sp>
        <p:nvSpPr>
          <p:cNvPr id="674" name="Google Shape;674;p102"/>
          <p:cNvSpPr txBox="1"/>
          <p:nvPr/>
        </p:nvSpPr>
        <p:spPr>
          <a:xfrm>
            <a:off x="7891254" y="2904604"/>
            <a:ext cx="353916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with medium confidence" id="675" name="Google Shape;675;p102"/>
          <p:cNvPicPr preferRelativeResize="0"/>
          <p:nvPr/>
        </p:nvPicPr>
        <p:blipFill rotWithShape="1">
          <a:blip r:embed="rId6">
            <a:alphaModFix/>
          </a:blip>
          <a:srcRect b="0" l="0" r="0" t="0"/>
          <a:stretch/>
        </p:blipFill>
        <p:spPr>
          <a:xfrm>
            <a:off x="2715997" y="1385594"/>
            <a:ext cx="3975100" cy="5359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A picture containing clock&#10;&#10;Description automatically generated" id="681" name="Google Shape;681;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2" name="Google Shape;682;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3" name="Google Shape;683;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4" name="Google Shape;684;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5" name="Google Shape;685;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Main Events and Setting</a:t>
            </a:r>
            <a:endParaRPr b="0" i="0" sz="1400" u="none" cap="none" strike="noStrike">
              <a:solidFill>
                <a:srgbClr val="000000"/>
              </a:solidFill>
              <a:latin typeface="Century Gothic"/>
              <a:ea typeface="Century Gothic"/>
              <a:cs typeface="Century Gothic"/>
              <a:sym typeface="Century Gothic"/>
            </a:endParaRPr>
          </a:p>
        </p:txBody>
      </p:sp>
      <p:sp>
        <p:nvSpPr>
          <p:cNvPr id="686" name="Google Shape;686;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45"/>
          <p:cNvSpPr txBox="1"/>
          <p:nvPr/>
        </p:nvSpPr>
        <p:spPr>
          <a:xfrm>
            <a:off x="713242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email&#10;&#10;Description automatically generated" id="688" name="Google Shape;688;p45"/>
          <p:cNvPicPr preferRelativeResize="0"/>
          <p:nvPr/>
        </p:nvPicPr>
        <p:blipFill rotWithShape="1">
          <a:blip r:embed="rId6">
            <a:alphaModFix/>
          </a:blip>
          <a:srcRect b="0" l="0" r="0" t="0"/>
          <a:stretch/>
        </p:blipFill>
        <p:spPr>
          <a:xfrm>
            <a:off x="2531163" y="1297873"/>
            <a:ext cx="3962400" cy="537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A picture containing clock&#10;&#10;Description automatically generated" id="125" name="Google Shape;125;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6" name="Google Shape;126;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7" name="Google Shape;12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8" name="Google Shape;12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9" name="Google Shape;129;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Graphical user interface, website&#10;&#10;Description automatically generated" id="130" name="Google Shape;130;p8"/>
          <p:cNvPicPr preferRelativeResize="0"/>
          <p:nvPr/>
        </p:nvPicPr>
        <p:blipFill rotWithShape="1">
          <a:blip r:embed="rId6">
            <a:alphaModFix/>
          </a:blip>
          <a:srcRect b="0" l="0" r="0" t="0"/>
          <a:stretch/>
        </p:blipFill>
        <p:spPr>
          <a:xfrm>
            <a:off x="3625129" y="1466848"/>
            <a:ext cx="3834968" cy="45079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picture containing clock&#10;&#10;Description automatically generated" id="694" name="Google Shape;694;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5" name="Google Shape;695;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6" name="Google Shape;696;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7" name="Google Shape;697;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sp>
        <p:nvSpPr>
          <p:cNvPr id="699" name="Google Shape;69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a:t>
            </a:r>
            <a:endParaRPr b="0" i="0" sz="1400" u="none" cap="none" strike="noStrike">
              <a:solidFill>
                <a:srgbClr val="000000"/>
              </a:solidFill>
              <a:latin typeface="Century Gothic"/>
              <a:ea typeface="Century Gothic"/>
              <a:cs typeface="Century Gothic"/>
              <a:sym typeface="Century Gothic"/>
            </a:endParaRPr>
          </a:p>
        </p:txBody>
      </p:sp>
      <p:sp>
        <p:nvSpPr>
          <p:cNvPr id="700" name="Google Shape;700;p46"/>
          <p:cNvSpPr txBox="1"/>
          <p:nvPr/>
        </p:nvSpPr>
        <p:spPr>
          <a:xfrm>
            <a:off x="6868514" y="2535220"/>
            <a:ext cx="351801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701" name="Google Shape;701;p46"/>
          <p:cNvPicPr preferRelativeResize="0"/>
          <p:nvPr/>
        </p:nvPicPr>
        <p:blipFill rotWithShape="1">
          <a:blip r:embed="rId6">
            <a:alphaModFix/>
          </a:blip>
          <a:srcRect b="0" l="0" r="0" t="0"/>
          <a:stretch/>
        </p:blipFill>
        <p:spPr>
          <a:xfrm>
            <a:off x="2158936" y="1200391"/>
            <a:ext cx="3962400" cy="537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descr="A picture containing clock&#10;&#10;Description automatically generated" id="707" name="Google Shape;70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8" name="Google Shape;70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9" name="Google Shape;70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0" name="Google Shape;71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712" name="Google Shape;712;p47"/>
          <p:cNvPicPr preferRelativeResize="0"/>
          <p:nvPr/>
        </p:nvPicPr>
        <p:blipFill rotWithShape="1">
          <a:blip r:embed="rId6">
            <a:alphaModFix/>
          </a:blip>
          <a:srcRect b="0" l="0" r="0" t="0"/>
          <a:stretch/>
        </p:blipFill>
        <p:spPr>
          <a:xfrm>
            <a:off x="3805391" y="1702335"/>
            <a:ext cx="5495790" cy="4501870"/>
          </a:xfrm>
          <a:prstGeom prst="rect">
            <a:avLst/>
          </a:prstGeom>
          <a:noFill/>
          <a:ln>
            <a:noFill/>
          </a:ln>
        </p:spPr>
      </p:pic>
      <p:cxnSp>
        <p:nvCxnSpPr>
          <p:cNvPr id="713" name="Google Shape;713;p47"/>
          <p:cNvCxnSpPr/>
          <p:nvPr/>
        </p:nvCxnSpPr>
        <p:spPr>
          <a:xfrm>
            <a:off x="1192563" y="2525800"/>
            <a:ext cx="0" cy="1997400"/>
          </a:xfrm>
          <a:prstGeom prst="straightConnector1">
            <a:avLst/>
          </a:prstGeom>
          <a:noFill/>
          <a:ln cap="flat" cmpd="sng" w="28575">
            <a:solidFill>
              <a:srgbClr val="888888"/>
            </a:solidFill>
            <a:prstDash val="solid"/>
            <a:round/>
            <a:headEnd len="med" w="med" type="oval"/>
            <a:tailEnd len="med" w="med" type="oval"/>
          </a:ln>
        </p:spPr>
      </p:cxnSp>
      <p:cxnSp>
        <p:nvCxnSpPr>
          <p:cNvPr id="714" name="Google Shape;714;p47"/>
          <p:cNvCxnSpPr/>
          <p:nvPr/>
        </p:nvCxnSpPr>
        <p:spPr>
          <a:xfrm>
            <a:off x="1979981" y="2525800"/>
            <a:ext cx="0" cy="1997400"/>
          </a:xfrm>
          <a:prstGeom prst="straightConnector1">
            <a:avLst/>
          </a:prstGeom>
          <a:noFill/>
          <a:ln cap="flat" cmpd="sng" w="28575">
            <a:solidFill>
              <a:srgbClr val="888888"/>
            </a:solidFill>
            <a:prstDash val="solid"/>
            <a:round/>
            <a:headEnd len="med" w="med" type="oval"/>
            <a:tailEnd len="med" w="med" type="oval"/>
          </a:ln>
        </p:spPr>
      </p:cxnSp>
      <p:cxnSp>
        <p:nvCxnSpPr>
          <p:cNvPr id="715" name="Google Shape;715;p47"/>
          <p:cNvCxnSpPr/>
          <p:nvPr/>
        </p:nvCxnSpPr>
        <p:spPr>
          <a:xfrm>
            <a:off x="2825288" y="2525800"/>
            <a:ext cx="0" cy="1997400"/>
          </a:xfrm>
          <a:prstGeom prst="straightConnector1">
            <a:avLst/>
          </a:prstGeom>
          <a:noFill/>
          <a:ln cap="flat" cmpd="sng" w="28575">
            <a:solidFill>
              <a:srgbClr val="888888"/>
            </a:solidFill>
            <a:prstDash val="solid"/>
            <a:round/>
            <a:headEnd len="med" w="med" type="oval"/>
            <a:tailEnd len="med" w="med" type="oval"/>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picture containing clock&#10;&#10;Description automatically generated" id="721" name="Google Shape;721;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2" name="Google Shape;722;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3" name="Google Shape;723;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4" name="Google Shape;724;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726" name="Google Shape;726;p48"/>
          <p:cNvSpPr txBox="1"/>
          <p:nvPr/>
        </p:nvSpPr>
        <p:spPr>
          <a:xfrm>
            <a:off x="568348" y="1286628"/>
            <a:ext cx="11451000" cy="4913100"/>
          </a:xfrm>
          <a:prstGeom prst="rect">
            <a:avLst/>
          </a:prstGeom>
          <a:noFill/>
          <a:ln>
            <a:noFill/>
          </a:ln>
        </p:spPr>
        <p:txBody>
          <a:bodyPr anchorCtr="0" anchor="t" bIns="45700" lIns="91425" spcFirstLastPara="1" rIns="91425" wrap="square" tIns="45700">
            <a:spAutoFit/>
          </a:bodyPr>
          <a:lstStyle/>
          <a:p>
            <a:pPr indent="-742950" lvl="0" marL="742950" marR="0" rtl="0" algn="l">
              <a:lnSpc>
                <a:spcPct val="110000"/>
              </a:lnSpc>
              <a:spcBef>
                <a:spcPts val="0"/>
              </a:spcBef>
              <a:spcAft>
                <a:spcPts val="0"/>
              </a:spcAft>
              <a:buClr>
                <a:schemeClr val="accent1"/>
              </a:buClr>
              <a:buSzPts val="3600"/>
              <a:buFont typeface="Arial"/>
              <a:buAutoNum type="arabicPeriod"/>
            </a:pPr>
            <a:r>
              <a:rPr b="0" i="0" lang="en-US" sz="3600" u="none" cap="none" strike="noStrike">
                <a:solidFill>
                  <a:schemeClr val="accent1"/>
                </a:solidFill>
                <a:latin typeface="Century Gothic"/>
                <a:ea typeface="Century Gothic"/>
                <a:cs typeface="Century Gothic"/>
                <a:sym typeface="Century Gothic"/>
              </a:rPr>
              <a:t>What do you like to do on a computer</a:t>
            </a:r>
            <a:r>
              <a:rPr b="0" i="0" lang="en-US" sz="3600" u="none" cap="none" strike="noStrike">
                <a:solidFill>
                  <a:schemeClr val="accent1"/>
                </a:solidFill>
                <a:latin typeface="Arial"/>
                <a:ea typeface="Arial"/>
                <a:cs typeface="Arial"/>
                <a:sym typeface="Arial"/>
              </a:rPr>
              <a:t>?</a:t>
            </a:r>
            <a:r>
              <a:rPr b="0" i="0" lang="en-US" sz="3600" u="none" cap="none" strike="noStrike">
                <a:solidFill>
                  <a:schemeClr val="accent1"/>
                </a:solidFill>
                <a:latin typeface="Century Gothic"/>
                <a:ea typeface="Century Gothic"/>
                <a:cs typeface="Century Gothic"/>
                <a:sym typeface="Century Gothic"/>
              </a:rPr>
              <a:t> </a:t>
            </a:r>
            <a:endParaRPr b="0" i="0" sz="1400" u="none" cap="none" strike="noStrike">
              <a:solidFill>
                <a:schemeClr val="accent1"/>
              </a:solidFill>
              <a:latin typeface="Arial"/>
              <a:ea typeface="Arial"/>
              <a:cs typeface="Arial"/>
              <a:sym typeface="Arial"/>
            </a:endParaRPr>
          </a:p>
          <a:p>
            <a:pPr indent="-742950" lvl="0" marL="742950" marR="0" rtl="0" algn="l">
              <a:lnSpc>
                <a:spcPct val="110000"/>
              </a:lnSpc>
              <a:spcBef>
                <a:spcPts val="0"/>
              </a:spcBef>
              <a:spcAft>
                <a:spcPts val="0"/>
              </a:spcAft>
              <a:buClr>
                <a:schemeClr val="accent1"/>
              </a:buClr>
              <a:buSzPts val="3600"/>
              <a:buFont typeface="Arial"/>
              <a:buAutoNum type="arabicPeriod"/>
            </a:pPr>
            <a:r>
              <a:rPr b="0" i="0" lang="en-US" sz="3600" u="none" cap="none" strike="noStrike">
                <a:solidFill>
                  <a:schemeClr val="accent1"/>
                </a:solidFill>
                <a:latin typeface="Century Gothic"/>
                <a:ea typeface="Century Gothic"/>
                <a:cs typeface="Century Gothic"/>
                <a:sym typeface="Century Gothic"/>
              </a:rPr>
              <a:t>Have you ever written anything on a computer</a:t>
            </a:r>
            <a:r>
              <a:rPr b="0" i="0" lang="en-US" sz="3600" u="none" cap="none" strike="noStrike">
                <a:solidFill>
                  <a:schemeClr val="accent1"/>
                </a:solidFill>
                <a:latin typeface="Arial"/>
                <a:ea typeface="Arial"/>
                <a:cs typeface="Arial"/>
                <a:sym typeface="Arial"/>
              </a:rPr>
              <a:t>?</a:t>
            </a:r>
            <a:r>
              <a:rPr b="0" i="0" lang="en-US" sz="3600" u="none" cap="none" strike="noStrike">
                <a:solidFill>
                  <a:schemeClr val="accent1"/>
                </a:solidFill>
                <a:latin typeface="Century Gothic"/>
                <a:ea typeface="Century Gothic"/>
                <a:cs typeface="Century Gothic"/>
                <a:sym typeface="Century Gothic"/>
              </a:rPr>
              <a:t> Was it easy or hard</a:t>
            </a:r>
            <a:r>
              <a:rPr b="0" i="0" lang="en-US" sz="3600" u="none" cap="none" strike="noStrike">
                <a:solidFill>
                  <a:schemeClr val="accent1"/>
                </a:solidFill>
                <a:latin typeface="Arial"/>
                <a:ea typeface="Arial"/>
                <a:cs typeface="Arial"/>
                <a:sym typeface="Arial"/>
              </a:rPr>
              <a:t>?</a:t>
            </a:r>
            <a:r>
              <a:rPr b="0" i="0" lang="en-US" sz="3600" u="none" cap="none" strike="noStrike">
                <a:solidFill>
                  <a:schemeClr val="accent1"/>
                </a:solidFill>
                <a:latin typeface="Century Gothic"/>
                <a:ea typeface="Century Gothic"/>
                <a:cs typeface="Century Gothic"/>
                <a:sym typeface="Century Gothic"/>
              </a:rPr>
              <a:t> </a:t>
            </a:r>
            <a:endParaRPr b="0" i="0" sz="1400" u="none" cap="none" strike="noStrike">
              <a:solidFill>
                <a:schemeClr val="accent1"/>
              </a:solidFill>
              <a:latin typeface="Arial"/>
              <a:ea typeface="Arial"/>
              <a:cs typeface="Arial"/>
              <a:sym typeface="Arial"/>
            </a:endParaRPr>
          </a:p>
          <a:p>
            <a:pPr indent="-742950" lvl="0" marL="742950" marR="0" rtl="0" algn="l">
              <a:lnSpc>
                <a:spcPct val="110000"/>
              </a:lnSpc>
              <a:spcBef>
                <a:spcPts val="0"/>
              </a:spcBef>
              <a:spcAft>
                <a:spcPts val="0"/>
              </a:spcAft>
              <a:buClr>
                <a:schemeClr val="accent1"/>
              </a:buClr>
              <a:buSzPts val="3600"/>
              <a:buFont typeface="Arial"/>
              <a:buAutoNum type="arabicPeriod"/>
            </a:pPr>
            <a:r>
              <a:rPr b="0" i="0" lang="en-US" sz="3600" u="none" cap="none" strike="noStrike">
                <a:solidFill>
                  <a:schemeClr val="accent1"/>
                </a:solidFill>
                <a:latin typeface="Century Gothic"/>
                <a:ea typeface="Century Gothic"/>
                <a:cs typeface="Century Gothic"/>
                <a:sym typeface="Century Gothic"/>
              </a:rPr>
              <a:t>How can a computer help you write</a:t>
            </a:r>
            <a:r>
              <a:rPr b="0" i="0" lang="en-US" sz="3600" u="none" cap="none" strike="noStrike">
                <a:solidFill>
                  <a:schemeClr val="accent1"/>
                </a:solidFill>
                <a:latin typeface="Arial"/>
                <a:ea typeface="Arial"/>
                <a:cs typeface="Arial"/>
                <a:sym typeface="Arial"/>
              </a:rPr>
              <a:t>?</a:t>
            </a:r>
            <a:r>
              <a:rPr b="0" i="0" lang="en-US" sz="3600" u="none" cap="none" strike="noStrike">
                <a:solidFill>
                  <a:schemeClr val="accent1"/>
                </a:solidFill>
                <a:latin typeface="Century Gothic"/>
                <a:ea typeface="Century Gothic"/>
                <a:cs typeface="Century Gothic"/>
                <a:sym typeface="Century Gothic"/>
              </a:rPr>
              <a:t> </a:t>
            </a:r>
            <a:endParaRPr b="0" i="0" sz="1400" u="none" cap="none" strike="noStrike">
              <a:solidFill>
                <a:schemeClr val="accent1"/>
              </a:solidFill>
              <a:latin typeface="Arial"/>
              <a:ea typeface="Arial"/>
              <a:cs typeface="Arial"/>
              <a:sym typeface="Arial"/>
            </a:endParaRPr>
          </a:p>
          <a:p>
            <a:pPr indent="-742950" lvl="0" marL="742950" marR="0" rtl="0" algn="l">
              <a:lnSpc>
                <a:spcPct val="110000"/>
              </a:lnSpc>
              <a:spcBef>
                <a:spcPts val="0"/>
              </a:spcBef>
              <a:spcAft>
                <a:spcPts val="0"/>
              </a:spcAft>
              <a:buClr>
                <a:schemeClr val="accent1"/>
              </a:buClr>
              <a:buSzPts val="3600"/>
              <a:buFont typeface="Arial"/>
              <a:buAutoNum type="arabicPeriod"/>
            </a:pPr>
            <a:r>
              <a:rPr b="0" i="0" lang="en-US" sz="3600" u="none" cap="none" strike="noStrike">
                <a:solidFill>
                  <a:schemeClr val="accent1"/>
                </a:solidFill>
                <a:latin typeface="Century Gothic"/>
                <a:ea typeface="Century Gothic"/>
                <a:cs typeface="Century Gothic"/>
                <a:sym typeface="Century Gothic"/>
              </a:rPr>
              <a:t>How can you fix a mistake when you write using a pencil</a:t>
            </a:r>
            <a:r>
              <a:rPr b="0" i="0" lang="en-US" sz="3600" u="none" cap="none" strike="noStrike">
                <a:solidFill>
                  <a:schemeClr val="accent1"/>
                </a:solidFill>
                <a:latin typeface="Arial"/>
                <a:ea typeface="Arial"/>
                <a:cs typeface="Arial"/>
                <a:sym typeface="Arial"/>
              </a:rPr>
              <a:t>?</a:t>
            </a:r>
            <a:r>
              <a:rPr b="0" i="0" lang="en-US" sz="3600" u="none" cap="none" strike="noStrike">
                <a:solidFill>
                  <a:schemeClr val="accent1"/>
                </a:solidFill>
                <a:latin typeface="Century Gothic"/>
                <a:ea typeface="Century Gothic"/>
                <a:cs typeface="Century Gothic"/>
                <a:sym typeface="Century Gothic"/>
              </a:rPr>
              <a:t> A computer</a:t>
            </a:r>
            <a:r>
              <a:rPr b="0" i="0" lang="en-US" sz="3600" u="none" cap="none" strike="noStrike">
                <a:solidFill>
                  <a:schemeClr val="accent1"/>
                </a:solidFill>
                <a:latin typeface="Arial"/>
                <a:ea typeface="Arial"/>
                <a:cs typeface="Arial"/>
                <a:sym typeface="Arial"/>
              </a:rPr>
              <a:t>?</a:t>
            </a:r>
            <a:endParaRPr b="0" i="0" sz="1400" u="none" cap="none" strike="noStrike">
              <a:solidFill>
                <a:schemeClr val="accent1"/>
              </a:solidFill>
              <a:latin typeface="Arial"/>
              <a:ea typeface="Arial"/>
              <a:cs typeface="Arial"/>
              <a:sym typeface="Arial"/>
            </a:endParaRPr>
          </a:p>
          <a:p>
            <a:pPr indent="-742950" lvl="0" marL="742950" marR="0" rtl="0" algn="l">
              <a:lnSpc>
                <a:spcPct val="110000"/>
              </a:lnSpc>
              <a:spcBef>
                <a:spcPts val="0"/>
              </a:spcBef>
              <a:spcAft>
                <a:spcPts val="0"/>
              </a:spcAft>
              <a:buClr>
                <a:schemeClr val="accent1"/>
              </a:buClr>
              <a:buSzPts val="3600"/>
              <a:buFont typeface="Arial"/>
              <a:buAutoNum type="arabicPeriod"/>
            </a:pPr>
            <a:r>
              <a:rPr b="0" i="0" lang="en-US" sz="3600" u="none" cap="none" strike="noStrike">
                <a:solidFill>
                  <a:schemeClr val="accent1"/>
                </a:solidFill>
                <a:latin typeface="Century Gothic"/>
                <a:ea typeface="Century Gothic"/>
                <a:cs typeface="Century Gothic"/>
                <a:sym typeface="Century Gothic"/>
              </a:rPr>
              <a:t>What digital tools do you think were used to write and illustrate this page</a:t>
            </a:r>
            <a:r>
              <a:rPr b="0" i="0" lang="en-US" sz="3600" u="none" cap="none" strike="noStrike">
                <a:solidFill>
                  <a:schemeClr val="accent1"/>
                </a:solidFill>
                <a:latin typeface="Arial"/>
                <a:ea typeface="Arial"/>
                <a:cs typeface="Arial"/>
                <a:sym typeface="Arial"/>
              </a:rPr>
              <a:t>?</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49"/>
          <p:cNvSpPr txBox="1"/>
          <p:nvPr/>
        </p:nvSpPr>
        <p:spPr>
          <a:xfrm>
            <a:off x="1607888" y="2785689"/>
            <a:ext cx="854815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to work </a:t>
            </a:r>
            <a:r>
              <a:rPr b="0" i="0" lang="en-US" sz="3200" u="none" cap="none" strike="noStrike">
                <a:solidFill>
                  <a:schemeClr val="dk1"/>
                </a:solidFill>
                <a:latin typeface="Century Gothic"/>
                <a:ea typeface="Century Gothic"/>
                <a:cs typeface="Century Gothic"/>
                <a:sym typeface="Century Gothic"/>
              </a:rPr>
              <a:t>on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books.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38" name="Google Shape;738;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descr="A picture containing clock&#10;&#10;Description automatically generated" id="744" name="Google Shape;744;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5" name="Google Shape;745;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6" name="Google Shape;746;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7" name="Google Shape;747;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8" name="Google Shape;748;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49" name="Google Shape;749;p50"/>
          <p:cNvSpPr txBox="1"/>
          <p:nvPr/>
        </p:nvSpPr>
        <p:spPr>
          <a:xfrm>
            <a:off x="3359502" y="1283935"/>
            <a:ext cx="5239196" cy="49202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big   /b/ /i/ /g/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did   /d/ /i/ /d/</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win   /w/ /i/ /n/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fit      /f/ /i/ /t/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descr="A picture containing clock&#10;&#10;Description automatically generated" id="755" name="Google Shape;755;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6" name="Google Shape;756;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7" name="Google Shape;757;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8" name="Google Shape;758;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9" name="Google Shape;759;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60" name="Google Shape;760;p51"/>
          <p:cNvSpPr txBox="1"/>
          <p:nvPr/>
        </p:nvSpPr>
        <p:spPr>
          <a:xfrm>
            <a:off x="2168315" y="2598003"/>
            <a:ext cx="785537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cat plays in the yard.</a:t>
            </a:r>
            <a:endParaRPr b="0" i="0" sz="48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descr="A picture containing drawing, lamp&#10;&#10;Description automatically generated" id="766" name="Google Shape;766;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67" name="Google Shape;767;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68" name="Google Shape;768;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69" name="Google Shape;769;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70" name="Google Shape;770;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71" name="Google Shape;771;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descr="A picture containing clock&#10;&#10;Description automatically generated" id="777" name="Google Shape;777;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8" name="Google Shape;778;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9" name="Google Shape;779;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0" name="Google Shape;780;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1" name="Google Shape;781;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82" name="Google Shape;782;p53"/>
          <p:cNvSpPr txBox="1"/>
          <p:nvPr/>
        </p:nvSpPr>
        <p:spPr>
          <a:xfrm>
            <a:off x="7771963" y="1706921"/>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in</a:t>
            </a:r>
            <a:endParaRPr b="0" i="0" sz="5400" u="none" cap="none" strike="noStrike">
              <a:solidFill>
                <a:srgbClr val="000000"/>
              </a:solidFill>
              <a:latin typeface="Century Gothic"/>
              <a:ea typeface="Century Gothic"/>
              <a:cs typeface="Century Gothic"/>
              <a:sym typeface="Century Gothic"/>
            </a:endParaRPr>
          </a:p>
        </p:txBody>
      </p:sp>
      <p:sp>
        <p:nvSpPr>
          <p:cNvPr id="783" name="Google Shape;783;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784" name="Google Shape;784;p53"/>
          <p:cNvPicPr preferRelativeResize="0"/>
          <p:nvPr/>
        </p:nvPicPr>
        <p:blipFill rotWithShape="1">
          <a:blip r:embed="rId6">
            <a:alphaModFix/>
          </a:blip>
          <a:srcRect b="0" l="0" r="0" t="0"/>
          <a:stretch/>
        </p:blipFill>
        <p:spPr>
          <a:xfrm>
            <a:off x="6720525" y="3322719"/>
            <a:ext cx="4948236" cy="713232"/>
          </a:xfrm>
          <a:prstGeom prst="rect">
            <a:avLst/>
          </a:prstGeom>
          <a:noFill/>
          <a:ln>
            <a:noFill/>
          </a:ln>
        </p:spPr>
      </p:pic>
      <p:sp>
        <p:nvSpPr>
          <p:cNvPr id="785" name="Google Shape;785;p53"/>
          <p:cNvSpPr txBox="1"/>
          <p:nvPr/>
        </p:nvSpPr>
        <p:spPr>
          <a:xfrm>
            <a:off x="7093400" y="4319411"/>
            <a:ext cx="457536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Decode</a:t>
            </a:r>
            <a:r>
              <a:rPr b="0" i="0" lang="en-US" sz="2800" u="none" cap="none" strike="noStrike">
                <a:solidFill>
                  <a:schemeClr val="dk1"/>
                </a:solidFill>
                <a:latin typeface="Century Gothic"/>
                <a:ea typeface="Century Gothic"/>
                <a:cs typeface="Century Gothic"/>
                <a:sym typeface="Century Gothic"/>
              </a:rPr>
              <a:t> the words with your partner.  </a:t>
            </a:r>
            <a:endParaRPr b="0" i="0" sz="1400" u="none" cap="none" strike="noStrike">
              <a:solidFill>
                <a:srgbClr val="000000"/>
              </a:solidFill>
              <a:latin typeface="Arial"/>
              <a:ea typeface="Arial"/>
              <a:cs typeface="Arial"/>
              <a:sym typeface="Arial"/>
            </a:endParaRPr>
          </a:p>
        </p:txBody>
      </p:sp>
      <p:pic>
        <p:nvPicPr>
          <p:cNvPr descr="Graphical user interface, application&#10;&#10;Description automatically generated" id="786" name="Google Shape;786;p53"/>
          <p:cNvPicPr preferRelativeResize="0"/>
          <p:nvPr/>
        </p:nvPicPr>
        <p:blipFill rotWithShape="1">
          <a:blip r:embed="rId7">
            <a:alphaModFix/>
          </a:blip>
          <a:srcRect b="0" l="0" r="0" t="0"/>
          <a:stretch/>
        </p:blipFill>
        <p:spPr>
          <a:xfrm>
            <a:off x="2017357" y="1159009"/>
            <a:ext cx="3949700" cy="5359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descr="A picture containing clock&#10;&#10;Description automatically generated" id="792" name="Google Shape;792;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3" name="Google Shape;793;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4" name="Google Shape;794;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5" name="Google Shape;795;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6" name="Google Shape;796;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97" name="Google Shape;797;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57,58</a:t>
            </a:r>
            <a:endParaRPr b="0" i="0" sz="1400" u="none" cap="none" strike="noStrike">
              <a:solidFill>
                <a:srgbClr val="000000"/>
              </a:solidFill>
              <a:latin typeface="Century Gothic"/>
              <a:ea typeface="Century Gothic"/>
              <a:cs typeface="Century Gothic"/>
              <a:sym typeface="Century Gothic"/>
            </a:endParaRPr>
          </a:p>
        </p:txBody>
      </p:sp>
      <p:sp>
        <p:nvSpPr>
          <p:cNvPr id="798" name="Google Shape;798;p103"/>
          <p:cNvSpPr txBox="1"/>
          <p:nvPr/>
        </p:nvSpPr>
        <p:spPr>
          <a:xfrm>
            <a:off x="8495017" y="2001034"/>
            <a:ext cx="378303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57 and 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799" name="Google Shape;799;p103"/>
          <p:cNvPicPr preferRelativeResize="0"/>
          <p:nvPr/>
        </p:nvPicPr>
        <p:blipFill rotWithShape="1">
          <a:blip r:embed="rId6">
            <a:alphaModFix/>
          </a:blip>
          <a:srcRect b="0" l="0" r="0" t="0"/>
          <a:stretch/>
        </p:blipFill>
        <p:spPr>
          <a:xfrm>
            <a:off x="4517656" y="1361294"/>
            <a:ext cx="3442527" cy="46562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application&#10;&#10;Description automatically generated" id="800" name="Google Shape;800;p103"/>
          <p:cNvPicPr preferRelativeResize="0"/>
          <p:nvPr/>
        </p:nvPicPr>
        <p:blipFill rotWithShape="1">
          <a:blip r:embed="rId7">
            <a:alphaModFix/>
          </a:blip>
          <a:srcRect b="0" l="0" r="0" t="0"/>
          <a:stretch/>
        </p:blipFill>
        <p:spPr>
          <a:xfrm>
            <a:off x="747285" y="1361294"/>
            <a:ext cx="3431494" cy="46562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descr="A picture containing clock&#10;&#10;Description automatically generated" id="806" name="Google Shape;806;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7" name="Google Shape;807;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8" name="Google Shape;808;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9" name="Google Shape;809;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0" name="Google Shape;810;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11" name="Google Shape;811;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59</a:t>
            </a:r>
            <a:endParaRPr b="0" i="0" sz="1400" u="none" cap="none" strike="noStrike">
              <a:solidFill>
                <a:srgbClr val="000000"/>
              </a:solidFill>
              <a:latin typeface="Century Gothic"/>
              <a:ea typeface="Century Gothic"/>
              <a:cs typeface="Century Gothic"/>
              <a:sym typeface="Century Gothic"/>
            </a:endParaRPr>
          </a:p>
        </p:txBody>
      </p:sp>
      <p:sp>
        <p:nvSpPr>
          <p:cNvPr id="812" name="Google Shape;812;p54"/>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59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“Tip the Cat”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813" name="Google Shape;813;p54"/>
          <p:cNvPicPr preferRelativeResize="0"/>
          <p:nvPr/>
        </p:nvPicPr>
        <p:blipFill rotWithShape="1">
          <a:blip r:embed="rId6">
            <a:alphaModFix/>
          </a:blip>
          <a:srcRect b="0" l="0" r="0" t="0"/>
          <a:stretch/>
        </p:blipFill>
        <p:spPr>
          <a:xfrm>
            <a:off x="1828025" y="1297873"/>
            <a:ext cx="3949700" cy="534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picture containing clock&#10;&#10;Description automatically generated" id="136" name="Google Shape;136;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7" name="Google Shape;137;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8" name="Google Shape;138;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9" name="Google Shape;139;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140" name="Google Shape;140;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sp>
        <p:nvSpPr>
          <p:cNvPr id="141" name="Google Shape;141;p75"/>
          <p:cNvSpPr txBox="1"/>
          <p:nvPr/>
        </p:nvSpPr>
        <p:spPr>
          <a:xfrm>
            <a:off x="7851191" y="2739560"/>
            <a:ext cx="3567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42" name="Google Shape;142;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Graphical user interface, application&#10;&#10;Description automatically generated" id="143" name="Google Shape;143;p75"/>
          <p:cNvPicPr preferRelativeResize="0"/>
          <p:nvPr/>
        </p:nvPicPr>
        <p:blipFill rotWithShape="1">
          <a:blip r:embed="rId6">
            <a:alphaModFix/>
          </a:blip>
          <a:srcRect b="0" l="0" r="0" t="0"/>
          <a:stretch/>
        </p:blipFill>
        <p:spPr>
          <a:xfrm>
            <a:off x="3041435" y="1415123"/>
            <a:ext cx="37084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A picture containing clock&#10;&#10;Description automatically generated" id="819" name="Google Shape;819;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0" name="Google Shape;820;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1" name="Google Shape;821;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2" name="Google Shape;822;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3" name="Google Shape;823;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24" name="Google Shape;824;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60,61</a:t>
            </a:r>
            <a:endParaRPr b="0" i="0" sz="1400" u="none" cap="none" strike="noStrike">
              <a:solidFill>
                <a:srgbClr val="000000"/>
              </a:solidFill>
              <a:latin typeface="Century Gothic"/>
              <a:ea typeface="Century Gothic"/>
              <a:cs typeface="Century Gothic"/>
              <a:sym typeface="Century Gothic"/>
            </a:endParaRPr>
          </a:p>
        </p:txBody>
      </p:sp>
      <p:pic>
        <p:nvPicPr>
          <p:cNvPr descr="Diagram, timeline&#10;&#10;Description automatically generated" id="825" name="Google Shape;825;p55"/>
          <p:cNvPicPr preferRelativeResize="0"/>
          <p:nvPr/>
        </p:nvPicPr>
        <p:blipFill rotWithShape="1">
          <a:blip r:embed="rId6">
            <a:alphaModFix/>
          </a:blip>
          <a:srcRect b="0" l="0" r="0" t="0"/>
          <a:stretch/>
        </p:blipFill>
        <p:spPr>
          <a:xfrm>
            <a:off x="1714028" y="1297873"/>
            <a:ext cx="7310462" cy="49640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descr="A picture containing clock&#10;&#10;Description automatically generated" id="831" name="Google Shape;831;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2" name="Google Shape;832;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3" name="Google Shape;833;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4" name="Google Shape;834;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5" name="Google Shape;835;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836" name="Google Shape;836;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837" name="Google Shape;837;p104"/>
          <p:cNvPicPr preferRelativeResize="0"/>
          <p:nvPr/>
        </p:nvPicPr>
        <p:blipFill rotWithShape="1">
          <a:blip r:embed="rId6">
            <a:alphaModFix/>
          </a:blip>
          <a:srcRect b="0" l="0" r="0" t="0"/>
          <a:stretch/>
        </p:blipFill>
        <p:spPr>
          <a:xfrm>
            <a:off x="1033611" y="1224408"/>
            <a:ext cx="3669936" cy="49797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38" name="Google Shape;838;p104"/>
          <p:cNvSpPr txBox="1"/>
          <p:nvPr/>
        </p:nvSpPr>
        <p:spPr>
          <a:xfrm>
            <a:off x="4843826" y="1323926"/>
            <a:ext cx="7175431" cy="4401164"/>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Do you know </a:t>
            </a:r>
            <a:r>
              <a:rPr b="1" i="0" lang="en-US" sz="2800" u="none" cap="none" strike="noStrike">
                <a:solidFill>
                  <a:srgbClr val="000000"/>
                </a:solidFill>
                <a:latin typeface="Century Gothic"/>
                <a:ea typeface="Century Gothic"/>
                <a:cs typeface="Century Gothic"/>
                <a:sym typeface="Century Gothic"/>
              </a:rPr>
              <a:t>where</a:t>
            </a:r>
            <a:r>
              <a:rPr b="0" i="0" lang="en-US" sz="2800" u="none" cap="none" strike="noStrike">
                <a:solidFill>
                  <a:srgbClr val="000000"/>
                </a:solidFill>
                <a:latin typeface="Century Gothic"/>
                <a:ea typeface="Century Gothic"/>
                <a:cs typeface="Century Gothic"/>
                <a:sym typeface="Century Gothic"/>
              </a:rPr>
              <a:t> the character is in the story</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304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3048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What</a:t>
            </a:r>
            <a:r>
              <a:rPr b="0" i="0" lang="en-US" sz="2800" u="none" cap="none" strike="noStrike">
                <a:solidFill>
                  <a:srgbClr val="000000"/>
                </a:solidFill>
                <a:latin typeface="Century Gothic"/>
                <a:ea typeface="Century Gothic"/>
                <a:cs typeface="Century Gothic"/>
                <a:sym typeface="Century Gothic"/>
              </a:rPr>
              <a:t> sorts of things are happening in the story</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r>
              <a:rPr b="1" i="0" lang="en-US" sz="2800" u="none" cap="none" strike="noStrike">
                <a:solidFill>
                  <a:srgbClr val="000000"/>
                </a:solidFill>
                <a:latin typeface="Century Gothic"/>
                <a:ea typeface="Century Gothic"/>
                <a:cs typeface="Century Gothic"/>
                <a:sym typeface="Century Gothic"/>
              </a:rPr>
              <a:t>Where</a:t>
            </a:r>
            <a:r>
              <a:rPr b="0" i="0" lang="en-US" sz="2800" u="none" cap="none" strike="noStrike">
                <a:solidFill>
                  <a:srgbClr val="000000"/>
                </a:solidFill>
                <a:latin typeface="Century Gothic"/>
                <a:ea typeface="Century Gothic"/>
                <a:cs typeface="Century Gothic"/>
                <a:sym typeface="Century Gothic"/>
              </a:rPr>
              <a:t> are they happening</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3048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3048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Ask yourself other questions about the story’s pictures to get information about the setting. </a:t>
            </a:r>
            <a:r>
              <a:rPr b="1" i="0" lang="en-US" sz="2800" u="none" cap="none" strike="noStrike">
                <a:solidFill>
                  <a:srgbClr val="000000"/>
                </a:solidFill>
                <a:latin typeface="Century Gothic"/>
                <a:ea typeface="Century Gothic"/>
                <a:cs typeface="Century Gothic"/>
                <a:sym typeface="Century Gothic"/>
              </a:rPr>
              <a:t>What</a:t>
            </a:r>
            <a:r>
              <a:rPr b="0" i="0" lang="en-US" sz="2800" u="none" cap="none" strike="noStrike">
                <a:solidFill>
                  <a:srgbClr val="000000"/>
                </a:solidFill>
                <a:latin typeface="Century Gothic"/>
                <a:ea typeface="Century Gothic"/>
                <a:cs typeface="Century Gothic"/>
                <a:sym typeface="Century Gothic"/>
              </a:rPr>
              <a:t> sorts of places do the pictures show</a:t>
            </a:r>
            <a:r>
              <a:rPr b="0" i="0" lang="en-US" sz="2800" u="none" cap="none" strike="noStrike">
                <a:solidFill>
                  <a:srgbClr val="000000"/>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A picture containing clock&#10;&#10;Description automatically generated" id="844" name="Google Shape;844;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5" name="Google Shape;845;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6" name="Google Shape;846;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7" name="Google Shape;847;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8" name="Google Shape;848;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3700" u="none" cap="none" strike="noStrike">
              <a:solidFill>
                <a:srgbClr val="000000"/>
              </a:solidFill>
              <a:latin typeface="Century Gothic"/>
              <a:ea typeface="Century Gothic"/>
              <a:cs typeface="Century Gothic"/>
              <a:sym typeface="Century Gothic"/>
            </a:endParaRPr>
          </a:p>
        </p:txBody>
      </p:sp>
      <p:sp>
        <p:nvSpPr>
          <p:cNvPr id="849" name="Google Shape;849;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72,73</a:t>
            </a:r>
            <a:endParaRPr b="0" i="0" sz="1400" u="none" cap="none" strike="noStrike">
              <a:solidFill>
                <a:srgbClr val="000000"/>
              </a:solidFill>
              <a:latin typeface="Century Gothic"/>
              <a:ea typeface="Century Gothic"/>
              <a:cs typeface="Century Gothic"/>
              <a:sym typeface="Century Gothic"/>
            </a:endParaRPr>
          </a:p>
        </p:txBody>
      </p:sp>
      <p:sp>
        <p:nvSpPr>
          <p:cNvPr id="850" name="Google Shape;850;p57"/>
          <p:cNvSpPr txBox="1"/>
          <p:nvPr/>
        </p:nvSpPr>
        <p:spPr>
          <a:xfrm>
            <a:off x="8325111" y="2484873"/>
            <a:ext cx="369414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851" name="Google Shape;851;p57"/>
          <p:cNvPicPr preferRelativeResize="0"/>
          <p:nvPr/>
        </p:nvPicPr>
        <p:blipFill rotWithShape="1">
          <a:blip r:embed="rId6">
            <a:alphaModFix/>
          </a:blip>
          <a:srcRect b="0" l="0" r="0" t="0"/>
          <a:stretch/>
        </p:blipFill>
        <p:spPr>
          <a:xfrm>
            <a:off x="815919" y="1321366"/>
            <a:ext cx="7163015" cy="48828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8" name="Google Shape;858;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9" name="Google Shape;859;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0" name="Google Shape;860;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3700" u="none" cap="none" strike="noStrike">
              <a:solidFill>
                <a:srgbClr val="000000"/>
              </a:solidFill>
              <a:latin typeface="Century Gothic"/>
              <a:ea typeface="Century Gothic"/>
              <a:cs typeface="Century Gothic"/>
              <a:sym typeface="Century Gothic"/>
            </a:endParaRPr>
          </a:p>
        </p:txBody>
      </p:sp>
      <p:sp>
        <p:nvSpPr>
          <p:cNvPr id="862" name="Google Shape;862;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72,73</a:t>
            </a:r>
            <a:endParaRPr b="0" i="0" sz="1400" u="none" cap="none" strike="noStrike">
              <a:solidFill>
                <a:srgbClr val="000000"/>
              </a:solidFill>
              <a:latin typeface="Century Gothic"/>
              <a:ea typeface="Century Gothic"/>
              <a:cs typeface="Century Gothic"/>
              <a:sym typeface="Century Gothic"/>
            </a:endParaRPr>
          </a:p>
        </p:txBody>
      </p:sp>
      <p:sp>
        <p:nvSpPr>
          <p:cNvPr id="863" name="Google Shape;863;p105"/>
          <p:cNvSpPr txBox="1"/>
          <p:nvPr/>
        </p:nvSpPr>
        <p:spPr>
          <a:xfrm>
            <a:off x="7928308" y="2739698"/>
            <a:ext cx="39624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864" name="Google Shape;864;p105"/>
          <p:cNvPicPr preferRelativeResize="0"/>
          <p:nvPr/>
        </p:nvPicPr>
        <p:blipFill rotWithShape="1">
          <a:blip r:embed="rId6">
            <a:alphaModFix/>
          </a:blip>
          <a:srcRect b="0" l="0" r="0" t="0"/>
          <a:stretch/>
        </p:blipFill>
        <p:spPr>
          <a:xfrm>
            <a:off x="2722347" y="1225791"/>
            <a:ext cx="3962400" cy="534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picture containing clock&#10;&#10;Description automatically generated" id="870" name="Google Shape;870;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1" name="Google Shape;871;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2" name="Google Shape;872;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3" name="Google Shape;873;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4" name="Google Shape;874;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875" name="Google Shape;875;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87</a:t>
            </a:r>
            <a:endParaRPr b="0" i="0" sz="1400" u="none" cap="none" strike="noStrike">
              <a:solidFill>
                <a:srgbClr val="000000"/>
              </a:solidFill>
              <a:latin typeface="Century Gothic"/>
              <a:ea typeface="Century Gothic"/>
              <a:cs typeface="Century Gothic"/>
              <a:sym typeface="Century Gothic"/>
            </a:endParaRPr>
          </a:p>
        </p:txBody>
      </p:sp>
      <p:sp>
        <p:nvSpPr>
          <p:cNvPr id="876" name="Google Shape;876;p61"/>
          <p:cNvSpPr txBox="1"/>
          <p:nvPr/>
        </p:nvSpPr>
        <p:spPr>
          <a:xfrm>
            <a:off x="6703801"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877" name="Google Shape;877;p61"/>
          <p:cNvPicPr preferRelativeResize="0"/>
          <p:nvPr/>
        </p:nvPicPr>
        <p:blipFill rotWithShape="1">
          <a:blip r:embed="rId6">
            <a:alphaModFix/>
          </a:blip>
          <a:srcRect b="0" l="0" r="0" t="0"/>
          <a:stretch/>
        </p:blipFill>
        <p:spPr>
          <a:xfrm>
            <a:off x="2120900" y="1226409"/>
            <a:ext cx="3975100" cy="5359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descr="A picture containing clock&#10;&#10;Description automatically generated" id="883" name="Google Shape;883;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4" name="Google Shape;884;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5" name="Google Shape;885;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6" name="Google Shape;886;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7" name="Google Shape;887;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888" name="Google Shape;888;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pic>
        <p:nvPicPr>
          <p:cNvPr descr="A cat lying on its back&#10;&#10;Description automatically generated with medium confidence" id="889" name="Google Shape;889;p62"/>
          <p:cNvPicPr preferRelativeResize="0"/>
          <p:nvPr/>
        </p:nvPicPr>
        <p:blipFill rotWithShape="1">
          <a:blip r:embed="rId6">
            <a:alphaModFix/>
          </a:blip>
          <a:srcRect b="0" l="0" r="0" t="0"/>
          <a:stretch/>
        </p:blipFill>
        <p:spPr>
          <a:xfrm>
            <a:off x="2672256" y="1224103"/>
            <a:ext cx="4028936" cy="54471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90" name="Google Shape;890;p62"/>
          <p:cNvSpPr txBox="1"/>
          <p:nvPr/>
        </p:nvSpPr>
        <p:spPr>
          <a:xfrm>
            <a:off x="7928308" y="2739698"/>
            <a:ext cx="39624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94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descr="A picture containing clock&#10;&#10;Description automatically generated" id="896" name="Google Shape;896;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7" name="Google Shape;897;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8" name="Google Shape;898;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9" name="Google Shape;899;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0" name="Google Shape;900;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901" name="Google Shape;901;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902" name="Google Shape;902;p63"/>
          <p:cNvSpPr txBox="1"/>
          <p:nvPr/>
        </p:nvSpPr>
        <p:spPr>
          <a:xfrm>
            <a:off x="1139023" y="2644190"/>
            <a:ext cx="805562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You will use a computer to type your book and </a:t>
            </a:r>
            <a:r>
              <a:rPr b="1" i="0" lang="en-US" sz="3200" u="none" cap="none" strike="noStrike">
                <a:solidFill>
                  <a:srgbClr val="000000"/>
                </a:solidFill>
                <a:latin typeface="Century Gothic"/>
                <a:ea typeface="Century Gothic"/>
                <a:cs typeface="Century Gothic"/>
                <a:sym typeface="Century Gothic"/>
              </a:rPr>
              <a:t>email</a:t>
            </a:r>
            <a:r>
              <a:rPr b="0" i="0" lang="en-US" sz="3200" u="none" cap="none" strike="noStrike">
                <a:solidFill>
                  <a:srgbClr val="000000"/>
                </a:solidFill>
                <a:latin typeface="Century Gothic"/>
                <a:ea typeface="Century Gothic"/>
                <a:cs typeface="Century Gothic"/>
                <a:sym typeface="Century Gothic"/>
              </a:rPr>
              <a:t> it.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descr="A picture containing clock&#10;&#10;Description automatically generated" id="908" name="Google Shape;908;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9" name="Google Shape;909;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0" name="Google Shape;910;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1" name="Google Shape;911;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2" name="Google Shape;912;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13" name="Google Shape;913;p64"/>
          <p:cNvSpPr txBox="1"/>
          <p:nvPr/>
        </p:nvSpPr>
        <p:spPr>
          <a:xfrm>
            <a:off x="2395538" y="2647345"/>
            <a:ext cx="740092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Spell words with short a and m, s, and 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descr="A picture containing clock&#10;&#10;Description automatically generated" id="919" name="Google Shape;919;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0" name="Google Shape;920;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1" name="Google Shape;921;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2" name="Google Shape;922;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3" name="Google Shape;923;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24" name="Google Shape;924;p65"/>
          <p:cNvSpPr txBox="1"/>
          <p:nvPr/>
        </p:nvSpPr>
        <p:spPr>
          <a:xfrm>
            <a:off x="7480456" y="2412161"/>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25" name="Google Shape;925;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926" name="Google Shape;926;p65"/>
          <p:cNvPicPr preferRelativeResize="0"/>
          <p:nvPr/>
        </p:nvPicPr>
        <p:blipFill rotWithShape="1">
          <a:blip r:embed="rId6">
            <a:alphaModFix/>
          </a:blip>
          <a:srcRect b="0" l="0" r="0" t="0"/>
          <a:stretch/>
        </p:blipFill>
        <p:spPr>
          <a:xfrm>
            <a:off x="2531163" y="1262679"/>
            <a:ext cx="3908524" cy="53098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descr="A picture containing drawing, lamp&#10;&#10;Description automatically generated" id="931" name="Google Shape;931;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32" name="Google Shape;932;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33" name="Google Shape;933;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35" name="Google Shape;935;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36" name="Google Shape;93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A picture containing clock&#10;&#10;Description automatically generated" id="149" name="Google Shape;149;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0" name="Google Shape;150;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1" name="Google Shape;151;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2" name="Google Shape;152;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3" name="Google Shape;153;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4" name="Google Shape;154;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a:t>
            </a:r>
            <a:endParaRPr b="0" i="0" sz="1400" u="none" cap="none" strike="noStrike">
              <a:solidFill>
                <a:srgbClr val="000000"/>
              </a:solidFill>
              <a:latin typeface="Century Gothic"/>
              <a:ea typeface="Century Gothic"/>
              <a:cs typeface="Century Gothic"/>
              <a:sym typeface="Century Gothic"/>
            </a:endParaRPr>
          </a:p>
        </p:txBody>
      </p:sp>
      <p:sp>
        <p:nvSpPr>
          <p:cNvPr id="155" name="Google Shape;155;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a:t>
            </a:r>
            <a:endParaRPr b="0" i="0" sz="1400" u="none" cap="none" strike="noStrike">
              <a:solidFill>
                <a:srgbClr val="000000"/>
              </a:solidFill>
              <a:latin typeface="Century Gothic"/>
              <a:ea typeface="Century Gothic"/>
              <a:cs typeface="Century Gothic"/>
              <a:sym typeface="Century Gothic"/>
            </a:endParaRPr>
          </a:p>
        </p:txBody>
      </p:sp>
      <p:sp>
        <p:nvSpPr>
          <p:cNvPr id="156" name="Google Shape;156;p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like</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one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descr="A picture containing clock&#10;&#10;Description automatically generated" id="942" name="Google Shape;942;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43" name="Google Shape;943;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44" name="Google Shape;944;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5" name="Google Shape;945;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46" name="Google Shape;946;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47" name="Google Shape;947;p67"/>
          <p:cNvSpPr txBox="1"/>
          <p:nvPr/>
        </p:nvSpPr>
        <p:spPr>
          <a:xfrm>
            <a:off x="1382074" y="412707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six</a:t>
            </a:r>
            <a:endParaRPr b="0" i="0" sz="4800" u="none" cap="none" strike="noStrike">
              <a:solidFill>
                <a:srgbClr val="000000"/>
              </a:solidFill>
              <a:latin typeface="Century Gothic"/>
              <a:ea typeface="Century Gothic"/>
              <a:cs typeface="Century Gothic"/>
              <a:sym typeface="Century Gothic"/>
            </a:endParaRPr>
          </a:p>
        </p:txBody>
      </p:sp>
      <p:sp>
        <p:nvSpPr>
          <p:cNvPr id="948" name="Google Shape;948;p67"/>
          <p:cNvSpPr txBox="1"/>
          <p:nvPr/>
        </p:nvSpPr>
        <p:spPr>
          <a:xfrm>
            <a:off x="4235328" y="412707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pig</a:t>
            </a:r>
            <a:endParaRPr b="0" i="0" sz="4800" u="none" cap="none" strike="noStrike">
              <a:solidFill>
                <a:srgbClr val="000000"/>
              </a:solidFill>
              <a:latin typeface="Century Gothic"/>
              <a:ea typeface="Century Gothic"/>
              <a:cs typeface="Century Gothic"/>
              <a:sym typeface="Century Gothic"/>
            </a:endParaRPr>
          </a:p>
        </p:txBody>
      </p:sp>
      <p:sp>
        <p:nvSpPr>
          <p:cNvPr id="949" name="Google Shape;949;p67"/>
          <p:cNvSpPr txBox="1"/>
          <p:nvPr/>
        </p:nvSpPr>
        <p:spPr>
          <a:xfrm>
            <a:off x="7088582" y="4127077"/>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hit</a:t>
            </a:r>
            <a:endParaRPr b="0" i="0" sz="4800" u="none" cap="none" strike="noStrike">
              <a:solidFill>
                <a:srgbClr val="000000"/>
              </a:solidFill>
              <a:latin typeface="Century Gothic"/>
              <a:ea typeface="Century Gothic"/>
              <a:cs typeface="Century Gothic"/>
              <a:sym typeface="Century Gothic"/>
            </a:endParaRPr>
          </a:p>
        </p:txBody>
      </p:sp>
      <p:sp>
        <p:nvSpPr>
          <p:cNvPr id="950" name="Google Shape;950;p67"/>
          <p:cNvSpPr txBox="1"/>
          <p:nvPr/>
        </p:nvSpPr>
        <p:spPr>
          <a:xfrm>
            <a:off x="2923015" y="2062893"/>
            <a:ext cx="523919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pit  /p/ /i/ /t/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descr="A picture containing clock&#10;&#10;Description automatically generated" id="956" name="Google Shape;956;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57" name="Google Shape;957;p106"/>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58" name="Google Shape;958;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9" name="Google Shape;959;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60" name="Google Shape;960;p106"/>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61" name="Google Shape;961;p106"/>
          <p:cNvSpPr txBox="1"/>
          <p:nvPr/>
        </p:nvSpPr>
        <p:spPr>
          <a:xfrm>
            <a:off x="1382074" y="227701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pan</a:t>
            </a:r>
            <a:endParaRPr b="0" i="0" sz="4800" u="none" cap="none" strike="noStrike">
              <a:solidFill>
                <a:srgbClr val="000000"/>
              </a:solidFill>
              <a:latin typeface="Century Gothic"/>
              <a:ea typeface="Century Gothic"/>
              <a:cs typeface="Century Gothic"/>
              <a:sym typeface="Century Gothic"/>
            </a:endParaRPr>
          </a:p>
        </p:txBody>
      </p:sp>
      <p:sp>
        <p:nvSpPr>
          <p:cNvPr id="962" name="Google Shape;962;p106"/>
          <p:cNvSpPr txBox="1"/>
          <p:nvPr/>
        </p:nvSpPr>
        <p:spPr>
          <a:xfrm>
            <a:off x="4235328" y="227701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man</a:t>
            </a:r>
            <a:endParaRPr b="0" i="0" sz="4800" u="none" cap="none" strike="noStrike">
              <a:solidFill>
                <a:srgbClr val="000000"/>
              </a:solidFill>
              <a:latin typeface="Century Gothic"/>
              <a:ea typeface="Century Gothic"/>
              <a:cs typeface="Century Gothic"/>
              <a:sym typeface="Century Gothic"/>
            </a:endParaRPr>
          </a:p>
        </p:txBody>
      </p:sp>
      <p:sp>
        <p:nvSpPr>
          <p:cNvPr id="963" name="Google Shape;963;p106"/>
          <p:cNvSpPr txBox="1"/>
          <p:nvPr/>
        </p:nvSpPr>
        <p:spPr>
          <a:xfrm>
            <a:off x="7088582" y="2277011"/>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can</a:t>
            </a:r>
            <a:endParaRPr b="0" i="0" sz="4800" u="none" cap="none" strike="noStrike">
              <a:solidFill>
                <a:srgbClr val="000000"/>
              </a:solidFill>
              <a:latin typeface="Century Gothic"/>
              <a:ea typeface="Century Gothic"/>
              <a:cs typeface="Century Gothic"/>
              <a:sym typeface="Century Gothic"/>
            </a:endParaRPr>
          </a:p>
        </p:txBody>
      </p:sp>
      <p:sp>
        <p:nvSpPr>
          <p:cNvPr id="964" name="Google Shape;964;p106"/>
          <p:cNvSpPr txBox="1"/>
          <p:nvPr/>
        </p:nvSpPr>
        <p:spPr>
          <a:xfrm>
            <a:off x="1382074" y="3750033"/>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tap</a:t>
            </a:r>
            <a:endParaRPr b="0" i="0" sz="4800" u="none" cap="none" strike="noStrike">
              <a:solidFill>
                <a:srgbClr val="000000"/>
              </a:solidFill>
              <a:latin typeface="Century Gothic"/>
              <a:ea typeface="Century Gothic"/>
              <a:cs typeface="Century Gothic"/>
              <a:sym typeface="Century Gothic"/>
            </a:endParaRPr>
          </a:p>
        </p:txBody>
      </p:sp>
      <p:sp>
        <p:nvSpPr>
          <p:cNvPr id="965" name="Google Shape;965;p106"/>
          <p:cNvSpPr txBox="1"/>
          <p:nvPr/>
        </p:nvSpPr>
        <p:spPr>
          <a:xfrm>
            <a:off x="4235328" y="3750033"/>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cap</a:t>
            </a:r>
            <a:endParaRPr b="0" i="0" sz="4800" u="none" cap="none" strike="noStrike">
              <a:solidFill>
                <a:srgbClr val="000000"/>
              </a:solidFill>
              <a:latin typeface="Century Gothic"/>
              <a:ea typeface="Century Gothic"/>
              <a:cs typeface="Century Gothic"/>
              <a:sym typeface="Century Gothic"/>
            </a:endParaRPr>
          </a:p>
        </p:txBody>
      </p:sp>
      <p:sp>
        <p:nvSpPr>
          <p:cNvPr id="966" name="Google Shape;966;p106"/>
          <p:cNvSpPr txBox="1"/>
          <p:nvPr/>
        </p:nvSpPr>
        <p:spPr>
          <a:xfrm>
            <a:off x="7088582" y="3750032"/>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nap</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descr="A picture containing clock&#10;&#10;Description automatically generated" id="972" name="Google Shape;972;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3" name="Google Shape;973;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4" name="Google Shape;974;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5" name="Google Shape;975;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6" name="Google Shape;976;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77" name="Google Shape;977;p69"/>
          <p:cNvSpPr txBox="1"/>
          <p:nvPr/>
        </p:nvSpPr>
        <p:spPr>
          <a:xfrm>
            <a:off x="7580488" y="1749526"/>
            <a:ext cx="2017012"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a:t>
            </a:r>
            <a:endParaRPr b="0" i="0" sz="1400" u="none" cap="none" strike="noStrike">
              <a:solidFill>
                <a:srgbClr val="000000"/>
              </a:solidFill>
              <a:latin typeface="Century Gothic"/>
              <a:ea typeface="Century Gothic"/>
              <a:cs typeface="Century Gothic"/>
              <a:sym typeface="Century Gothic"/>
            </a:endParaRPr>
          </a:p>
        </p:txBody>
      </p:sp>
      <p:sp>
        <p:nvSpPr>
          <p:cNvPr id="978" name="Google Shape;978;p69"/>
          <p:cNvSpPr txBox="1"/>
          <p:nvPr/>
        </p:nvSpPr>
        <p:spPr>
          <a:xfrm>
            <a:off x="9913712" y="1721759"/>
            <a:ext cx="2017012"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a:t>
            </a:r>
            <a:endParaRPr b="0" i="0" sz="1400" u="none" cap="none" strike="noStrike">
              <a:solidFill>
                <a:srgbClr val="000000"/>
              </a:solidFill>
              <a:latin typeface="Century Gothic"/>
              <a:ea typeface="Century Gothic"/>
              <a:cs typeface="Century Gothic"/>
              <a:sym typeface="Century Gothic"/>
            </a:endParaRPr>
          </a:p>
        </p:txBody>
      </p:sp>
      <p:sp>
        <p:nvSpPr>
          <p:cNvPr id="979" name="Google Shape;979;p69"/>
          <p:cNvSpPr txBox="1"/>
          <p:nvPr/>
        </p:nvSpPr>
        <p:spPr>
          <a:xfrm>
            <a:off x="7580488" y="3062863"/>
            <a:ext cx="208990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like</a:t>
            </a:r>
            <a:endParaRPr b="0" i="0" sz="1400" u="none" cap="none" strike="noStrike">
              <a:solidFill>
                <a:srgbClr val="000000"/>
              </a:solidFill>
              <a:latin typeface="Century Gothic"/>
              <a:ea typeface="Century Gothic"/>
              <a:cs typeface="Century Gothic"/>
              <a:sym typeface="Century Gothic"/>
            </a:endParaRPr>
          </a:p>
        </p:txBody>
      </p:sp>
      <p:sp>
        <p:nvSpPr>
          <p:cNvPr id="980" name="Google Shape;980;p69"/>
          <p:cNvSpPr txBox="1"/>
          <p:nvPr/>
        </p:nvSpPr>
        <p:spPr>
          <a:xfrm>
            <a:off x="9913712" y="3062863"/>
            <a:ext cx="2017012"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Century Gothic"/>
              <a:ea typeface="Century Gothic"/>
              <a:cs typeface="Century Gothic"/>
              <a:sym typeface="Century Gothic"/>
            </a:endParaRPr>
          </a:p>
        </p:txBody>
      </p:sp>
      <p:sp>
        <p:nvSpPr>
          <p:cNvPr id="981" name="Google Shape;981;p69"/>
          <p:cNvSpPr txBox="1"/>
          <p:nvPr/>
        </p:nvSpPr>
        <p:spPr>
          <a:xfrm>
            <a:off x="7580488" y="4345949"/>
            <a:ext cx="208990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one</a:t>
            </a:r>
            <a:endParaRPr b="0" i="0" sz="1400" u="none" cap="none" strike="noStrike">
              <a:solidFill>
                <a:srgbClr val="000000"/>
              </a:solidFill>
              <a:latin typeface="Century Gothic"/>
              <a:ea typeface="Century Gothic"/>
              <a:cs typeface="Century Gothic"/>
              <a:sym typeface="Century Gothic"/>
            </a:endParaRPr>
          </a:p>
        </p:txBody>
      </p:sp>
      <p:sp>
        <p:nvSpPr>
          <p:cNvPr id="982" name="Google Shape;982;p69"/>
          <p:cNvSpPr txBox="1"/>
          <p:nvPr/>
        </p:nvSpPr>
        <p:spPr>
          <a:xfrm>
            <a:off x="534929" y="1641305"/>
            <a:ext cx="6723081" cy="4141198"/>
          </a:xfrm>
          <a:prstGeom prst="rect">
            <a:avLst/>
          </a:prstGeom>
          <a:noFill/>
          <a:ln>
            <a:noFill/>
          </a:ln>
        </p:spPr>
        <p:txBody>
          <a:bodyPr anchorCtr="0" anchor="t" bIns="45700" lIns="91425" spcFirstLastPara="1" rIns="91425" wrap="square" tIns="45700">
            <a:spAutoFit/>
          </a:bodyPr>
          <a:lstStyle/>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I ____ the cat. </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____ you, Tip</a:t>
            </a:r>
            <a:r>
              <a:rPr b="0" i="0" lang="en-US" sz="5400" u="none" cap="none" strike="noStrike">
                <a:solidFill>
                  <a:srgbClr val="000000"/>
                </a:solidFill>
                <a:latin typeface="Arial"/>
                <a:ea typeface="Arial"/>
                <a:cs typeface="Arial"/>
                <a:sym typeface="Arial"/>
              </a:rPr>
              <a:t>?</a:t>
            </a:r>
            <a:r>
              <a:rPr b="0" i="0" lang="en-US" sz="54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I see ____ mat. </a:t>
            </a:r>
            <a:endParaRPr b="0" i="0" sz="14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 ____ like ____ pan.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descr="A picture containing clock&#10;&#10;Description automatically generated" id="988" name="Google Shape;98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9" name="Google Shape;98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0" name="Google Shape;99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1" name="Google Shape;99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2" name="Google Shape;99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93" name="Google Shape;993;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sp>
        <p:nvSpPr>
          <p:cNvPr id="994" name="Google Shape;994;p70"/>
          <p:cNvSpPr txBox="1"/>
          <p:nvPr/>
        </p:nvSpPr>
        <p:spPr>
          <a:xfrm>
            <a:off x="7298113" y="3067862"/>
            <a:ext cx="4271035"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88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95" name="Google Shape;995;p70"/>
          <p:cNvPicPr preferRelativeResize="0"/>
          <p:nvPr/>
        </p:nvPicPr>
        <p:blipFill rotWithShape="1">
          <a:blip r:embed="rId6">
            <a:alphaModFix/>
          </a:blip>
          <a:srcRect b="0" l="0" r="0" t="0"/>
          <a:stretch/>
        </p:blipFill>
        <p:spPr>
          <a:xfrm>
            <a:off x="2531163" y="1380674"/>
            <a:ext cx="3726866" cy="50570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clock&#10;&#10;Description automatically generated" id="1001" name="Google Shape;1001;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2" name="Google Shape;1002;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3" name="Google Shape;1003;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4" name="Google Shape;1004;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5" name="Google Shape;1005;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06" name="Google Shape;1006;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sp>
        <p:nvSpPr>
          <p:cNvPr id="1007" name="Google Shape;1007;p71"/>
          <p:cNvSpPr txBox="1"/>
          <p:nvPr/>
        </p:nvSpPr>
        <p:spPr>
          <a:xfrm>
            <a:off x="6541648" y="3524508"/>
            <a:ext cx="48090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can I see in a neighborhood</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1008" name="Google Shape;1008;p71"/>
          <p:cNvPicPr preferRelativeResize="0"/>
          <p:nvPr/>
        </p:nvPicPr>
        <p:blipFill rotWithShape="1">
          <a:blip r:embed="rId6">
            <a:alphaModFix/>
          </a:blip>
          <a:srcRect b="0" l="0" r="0" t="0"/>
          <a:stretch/>
        </p:blipFill>
        <p:spPr>
          <a:xfrm>
            <a:off x="6513416" y="2095500"/>
            <a:ext cx="4635500" cy="1333500"/>
          </a:xfrm>
          <a:prstGeom prst="rect">
            <a:avLst/>
          </a:prstGeom>
          <a:noFill/>
          <a:ln>
            <a:noFill/>
          </a:ln>
        </p:spPr>
      </p:pic>
      <p:pic>
        <p:nvPicPr>
          <p:cNvPr descr="Diagram&#10;&#10;Description automatically generated" id="1009" name="Google Shape;1009;p71"/>
          <p:cNvPicPr preferRelativeResize="0"/>
          <p:nvPr/>
        </p:nvPicPr>
        <p:blipFill rotWithShape="1">
          <a:blip r:embed="rId7">
            <a:alphaModFix/>
          </a:blip>
          <a:srcRect b="0" l="0" r="0" t="0"/>
          <a:stretch/>
        </p:blipFill>
        <p:spPr>
          <a:xfrm>
            <a:off x="2008649" y="1457923"/>
            <a:ext cx="3669936" cy="49797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descr="A picture containing clock&#10;&#10;Description automatically generated" id="1015" name="Google Shape;1015;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6" name="Google Shape;1016;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7" name="Google Shape;1017;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8" name="Google Shape;1018;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9" name="Google Shape;1019;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 </a:t>
            </a:r>
            <a:endParaRPr b="0" i="0" sz="1400" u="none" cap="none" strike="noStrike">
              <a:solidFill>
                <a:srgbClr val="000000"/>
              </a:solidFill>
              <a:latin typeface="Century Gothic"/>
              <a:ea typeface="Century Gothic"/>
              <a:cs typeface="Century Gothic"/>
              <a:sym typeface="Century Gothic"/>
            </a:endParaRPr>
          </a:p>
        </p:txBody>
      </p:sp>
      <p:sp>
        <p:nvSpPr>
          <p:cNvPr id="1020" name="Google Shape;1020;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95</a:t>
            </a:r>
            <a:endParaRPr b="0" i="0" sz="1400" u="none" cap="none" strike="noStrike">
              <a:solidFill>
                <a:srgbClr val="000000"/>
              </a:solidFill>
              <a:latin typeface="Century Gothic"/>
              <a:ea typeface="Century Gothic"/>
              <a:cs typeface="Century Gothic"/>
              <a:sym typeface="Century Gothic"/>
            </a:endParaRPr>
          </a:p>
        </p:txBody>
      </p:sp>
      <p:sp>
        <p:nvSpPr>
          <p:cNvPr id="1021" name="Google Shape;1021;p72"/>
          <p:cNvSpPr txBox="1"/>
          <p:nvPr/>
        </p:nvSpPr>
        <p:spPr>
          <a:xfrm>
            <a:off x="7702239" y="2739698"/>
            <a:ext cx="397434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1022" name="Google Shape;1022;p72"/>
          <p:cNvPicPr preferRelativeResize="0"/>
          <p:nvPr/>
        </p:nvPicPr>
        <p:blipFill rotWithShape="1">
          <a:blip r:embed="rId6">
            <a:alphaModFix/>
          </a:blip>
          <a:srcRect b="0" l="0" r="0" t="0"/>
          <a:stretch/>
        </p:blipFill>
        <p:spPr>
          <a:xfrm>
            <a:off x="2716376" y="1310925"/>
            <a:ext cx="3974342" cy="53602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73"/>
          <p:cNvSpPr txBox="1"/>
          <p:nvPr/>
        </p:nvSpPr>
        <p:spPr>
          <a:xfrm>
            <a:off x="893165" y="1509230"/>
            <a:ext cx="10290503" cy="4176271"/>
          </a:xfrm>
          <a:prstGeom prst="rect">
            <a:avLst/>
          </a:prstGeom>
          <a:noFill/>
          <a:ln>
            <a:noFill/>
          </a:ln>
        </p:spPr>
        <p:txBody>
          <a:bodyPr anchorCtr="0" anchor="t" bIns="45700" lIns="91425" spcFirstLastPara="1" rIns="91425" wrap="square" tIns="45700">
            <a:spAutoFit/>
          </a:bodyPr>
          <a:lstStyle/>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Hurry, I don’t want to </a:t>
            </a:r>
            <a:r>
              <a:rPr b="1" i="0" lang="en-US" sz="3600" u="none" cap="none" strike="noStrike">
                <a:solidFill>
                  <a:srgbClr val="000000"/>
                </a:solidFill>
                <a:latin typeface="Century Gothic"/>
                <a:ea typeface="Century Gothic"/>
                <a:cs typeface="Century Gothic"/>
                <a:sym typeface="Century Gothic"/>
              </a:rPr>
              <a:t>miss</a:t>
            </a:r>
            <a:r>
              <a:rPr b="0" i="0" lang="en-US" sz="3600" u="none" cap="none" strike="noStrike">
                <a:solidFill>
                  <a:srgbClr val="000000"/>
                </a:solidFill>
                <a:latin typeface="Century Gothic"/>
                <a:ea typeface="Century Gothic"/>
                <a:cs typeface="Century Gothic"/>
                <a:sym typeface="Century Gothic"/>
              </a:rPr>
              <a:t> the bus.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The catcher has a big baseball </a:t>
            </a:r>
            <a:r>
              <a:rPr b="1" i="0" lang="en-US" sz="3600" u="none" cap="none" strike="noStrike">
                <a:solidFill>
                  <a:srgbClr val="000000"/>
                </a:solidFill>
                <a:latin typeface="Century Gothic"/>
                <a:ea typeface="Century Gothic"/>
                <a:cs typeface="Century Gothic"/>
                <a:sym typeface="Century Gothic"/>
              </a:rPr>
              <a:t>mitt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 I don’t see </a:t>
            </a:r>
            <a:r>
              <a:rPr b="1" i="0" lang="en-US" sz="3600" u="none" cap="none" strike="noStrike">
                <a:solidFill>
                  <a:srgbClr val="000000"/>
                </a:solidFill>
                <a:latin typeface="Century Gothic"/>
                <a:ea typeface="Century Gothic"/>
                <a:cs typeface="Century Gothic"/>
                <a:sym typeface="Century Gothic"/>
              </a:rPr>
              <a:t>it</a:t>
            </a:r>
            <a:r>
              <a:rPr b="0" i="0" lang="en-US" sz="3600" u="none" cap="none" strike="noStrike">
                <a:solidFill>
                  <a:srgbClr val="000000"/>
                </a:solidFill>
                <a:latin typeface="Century Gothic"/>
                <a:ea typeface="Century Gothic"/>
                <a:cs typeface="Century Gothic"/>
                <a:sym typeface="Century Gothic"/>
              </a:rPr>
              <a:t> anywhere.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sit</a:t>
            </a:r>
            <a:r>
              <a:rPr b="0" i="0" lang="en-US" sz="3600" u="none" cap="none" strike="noStrike">
                <a:solidFill>
                  <a:srgbClr val="000000"/>
                </a:solidFill>
                <a:latin typeface="Century Gothic"/>
                <a:ea typeface="Century Gothic"/>
                <a:cs typeface="Century Gothic"/>
                <a:sym typeface="Century Gothic"/>
              </a:rPr>
              <a:t> at my desk at school.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He waters </a:t>
            </a:r>
            <a:r>
              <a:rPr b="1" i="0" lang="en-US" sz="3600" u="none" cap="none" strike="noStrike">
                <a:solidFill>
                  <a:srgbClr val="000000"/>
                </a:solidFill>
                <a:latin typeface="Century Gothic"/>
                <a:ea typeface="Century Gothic"/>
                <a:cs typeface="Century Gothic"/>
                <a:sym typeface="Century Gothic"/>
              </a:rPr>
              <a:t>the</a:t>
            </a:r>
            <a:r>
              <a:rPr b="0" i="0" lang="en-US" sz="3600" u="none" cap="none" strike="noStrike">
                <a:solidFill>
                  <a:srgbClr val="000000"/>
                </a:solidFill>
                <a:latin typeface="Century Gothic"/>
                <a:ea typeface="Century Gothic"/>
                <a:cs typeface="Century Gothic"/>
                <a:sym typeface="Century Gothic"/>
              </a:rPr>
              <a:t> flowers.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Mom says I can have </a:t>
            </a:r>
            <a:r>
              <a:rPr b="1" i="0" lang="en-US" sz="3600" u="none" cap="none" strike="noStrike">
                <a:solidFill>
                  <a:srgbClr val="000000"/>
                </a:solidFill>
                <a:latin typeface="Century Gothic"/>
                <a:ea typeface="Century Gothic"/>
                <a:cs typeface="Century Gothic"/>
                <a:sym typeface="Century Gothic"/>
              </a:rPr>
              <a:t>one</a:t>
            </a:r>
            <a:r>
              <a:rPr b="0" i="0" lang="en-US" sz="3600" u="none" cap="none" strike="noStrike">
                <a:solidFill>
                  <a:srgbClr val="000000"/>
                </a:solidFill>
                <a:latin typeface="Century Gothic"/>
                <a:ea typeface="Century Gothic"/>
                <a:cs typeface="Century Gothic"/>
                <a:sym typeface="Century Gothic"/>
              </a:rPr>
              <a:t> carrot today.</a:t>
            </a:r>
            <a:endParaRPr b="0" i="0" sz="28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29" name="Google Shape;1029;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30" name="Google Shape;1030;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31" name="Google Shape;1031;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32" name="Google Shape;1032;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3" name="Google Shape;1033;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34" name="Google Shape;1034;p73"/>
          <p:cNvSpPr/>
          <p:nvPr/>
        </p:nvSpPr>
        <p:spPr>
          <a:xfrm>
            <a:off x="9124209" y="1651622"/>
            <a:ext cx="981315" cy="4466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5" name="Google Shape;1035;p73"/>
          <p:cNvSpPr/>
          <p:nvPr/>
        </p:nvSpPr>
        <p:spPr>
          <a:xfrm>
            <a:off x="6962822" y="3054743"/>
            <a:ext cx="428576" cy="442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6" name="Google Shape;1036;p73"/>
          <p:cNvSpPr/>
          <p:nvPr/>
        </p:nvSpPr>
        <p:spPr>
          <a:xfrm>
            <a:off x="9544011" y="2393621"/>
            <a:ext cx="842522" cy="4466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7" name="Google Shape;1037;p73"/>
          <p:cNvSpPr/>
          <p:nvPr/>
        </p:nvSpPr>
        <p:spPr>
          <a:xfrm>
            <a:off x="7138985" y="3770715"/>
            <a:ext cx="504825" cy="442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8" name="Google Shape;1038;p73"/>
          <p:cNvSpPr/>
          <p:nvPr/>
        </p:nvSpPr>
        <p:spPr>
          <a:xfrm>
            <a:off x="6394231" y="4388711"/>
            <a:ext cx="744754" cy="4175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9" name="Google Shape;1039;p73"/>
          <p:cNvSpPr/>
          <p:nvPr/>
        </p:nvSpPr>
        <p:spPr>
          <a:xfrm>
            <a:off x="10329007" y="5029743"/>
            <a:ext cx="920918" cy="4175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descr="A picture containing clock&#10;&#10;Description automatically generated" id="1045" name="Google Shape;1045;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6" name="Google Shape;1046;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7" name="Google Shape;1047;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8" name="Google Shape;1048;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9" name="Google Shape;1049;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50" name="Google Shape;1050;p74"/>
          <p:cNvSpPr txBox="1"/>
          <p:nvPr/>
        </p:nvSpPr>
        <p:spPr>
          <a:xfrm>
            <a:off x="1243932" y="1778207"/>
            <a:ext cx="10100817"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The girl runs around the block</a:t>
            </a:r>
            <a:endParaRPr b="0" i="0" sz="1400" u="none" cap="none" strike="noStrike">
              <a:solidFill>
                <a:srgbClr val="000000"/>
              </a:solidFill>
              <a:latin typeface="Arial"/>
              <a:ea typeface="Arial"/>
              <a:cs typeface="Arial"/>
              <a:sym typeface="Arial"/>
            </a:endParaRPr>
          </a:p>
        </p:txBody>
      </p:sp>
      <p:sp>
        <p:nvSpPr>
          <p:cNvPr id="1051" name="Google Shape;1051;p74"/>
          <p:cNvSpPr txBox="1"/>
          <p:nvPr/>
        </p:nvSpPr>
        <p:spPr>
          <a:xfrm>
            <a:off x="1339272" y="2986207"/>
            <a:ext cx="9533400" cy="341700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Which word in the sentence is a verb</a:t>
            </a:r>
            <a:r>
              <a:rPr b="0" i="0" lang="en-US"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488950" lvl="2" marL="565150" marR="0" rtl="0" algn="l">
              <a:lnSpc>
                <a:spcPct val="100000"/>
              </a:lnSpc>
              <a:spcBef>
                <a:spcPts val="0"/>
              </a:spcBef>
              <a:spcAft>
                <a:spcPts val="0"/>
              </a:spcAft>
              <a:buClr>
                <a:srgbClr val="000000"/>
              </a:buClr>
              <a:buSzPts val="3600"/>
              <a:buFont typeface="Arial"/>
              <a:buAutoNum type="alphaUcPeriod"/>
            </a:pPr>
            <a:r>
              <a:rPr b="0" i="0" lang="en-US" sz="3600" u="none" cap="none" strike="noStrike">
                <a:solidFill>
                  <a:srgbClr val="000000"/>
                </a:solidFill>
                <a:latin typeface="Century Gothic"/>
                <a:ea typeface="Century Gothic"/>
                <a:cs typeface="Century Gothic"/>
                <a:sym typeface="Century Gothic"/>
              </a:rPr>
              <a:t> girl </a:t>
            </a:r>
            <a:endParaRPr b="0" i="0" sz="3600" u="none" cap="none" strike="noStrike">
              <a:solidFill>
                <a:srgbClr val="000000"/>
              </a:solidFill>
              <a:latin typeface="Arial"/>
              <a:ea typeface="Arial"/>
              <a:cs typeface="Arial"/>
              <a:sym typeface="Arial"/>
            </a:endParaRPr>
          </a:p>
          <a:p>
            <a:pPr indent="-488950" lvl="2" marL="565150" marR="0" rtl="0" algn="l">
              <a:lnSpc>
                <a:spcPct val="100000"/>
              </a:lnSpc>
              <a:spcBef>
                <a:spcPts val="0"/>
              </a:spcBef>
              <a:spcAft>
                <a:spcPts val="0"/>
              </a:spcAft>
              <a:buClr>
                <a:srgbClr val="000000"/>
              </a:buClr>
              <a:buSzPts val="3600"/>
              <a:buFont typeface="Arial"/>
              <a:buAutoNum type="alphaUcPeriod"/>
            </a:pPr>
            <a:r>
              <a:rPr b="0" i="0" lang="en-US" sz="3600" u="none" cap="none" strike="noStrike">
                <a:solidFill>
                  <a:srgbClr val="000000"/>
                </a:solidFill>
                <a:latin typeface="Century Gothic"/>
                <a:ea typeface="Century Gothic"/>
                <a:cs typeface="Century Gothic"/>
                <a:sym typeface="Century Gothic"/>
              </a:rPr>
              <a:t> runs </a:t>
            </a:r>
            <a:endParaRPr b="0" i="0" sz="3600" u="none" cap="none" strike="noStrike">
              <a:solidFill>
                <a:srgbClr val="000000"/>
              </a:solidFill>
              <a:latin typeface="Arial"/>
              <a:ea typeface="Arial"/>
              <a:cs typeface="Arial"/>
              <a:sym typeface="Arial"/>
            </a:endParaRPr>
          </a:p>
          <a:p>
            <a:pPr indent="-488950" lvl="2" marL="565150" marR="0" rtl="0" algn="l">
              <a:lnSpc>
                <a:spcPct val="100000"/>
              </a:lnSpc>
              <a:spcBef>
                <a:spcPts val="0"/>
              </a:spcBef>
              <a:spcAft>
                <a:spcPts val="0"/>
              </a:spcAft>
              <a:buClr>
                <a:srgbClr val="000000"/>
              </a:buClr>
              <a:buSzPts val="3600"/>
              <a:buFont typeface="Arial"/>
              <a:buAutoNum type="alphaUcPeriod"/>
            </a:pPr>
            <a:r>
              <a:rPr b="0" i="0" lang="en-US" sz="3600" u="none" cap="none" strike="noStrike">
                <a:solidFill>
                  <a:srgbClr val="000000"/>
                </a:solidFill>
                <a:latin typeface="Century Gothic"/>
                <a:ea typeface="Century Gothic"/>
                <a:cs typeface="Century Gothic"/>
                <a:sym typeface="Century Gothic"/>
              </a:rPr>
              <a:t> around </a:t>
            </a:r>
            <a:endParaRPr b="0" i="0" sz="3600" u="none" cap="none" strike="noStrike">
              <a:solidFill>
                <a:srgbClr val="000000"/>
              </a:solidFill>
              <a:latin typeface="Arial"/>
              <a:ea typeface="Arial"/>
              <a:cs typeface="Arial"/>
              <a:sym typeface="Arial"/>
            </a:endParaRPr>
          </a:p>
          <a:p>
            <a:pPr indent="-488950" lvl="2" marL="565150" marR="0" rtl="0" algn="l">
              <a:lnSpc>
                <a:spcPct val="100000"/>
              </a:lnSpc>
              <a:spcBef>
                <a:spcPts val="0"/>
              </a:spcBef>
              <a:spcAft>
                <a:spcPts val="0"/>
              </a:spcAft>
              <a:buClr>
                <a:srgbClr val="000000"/>
              </a:buClr>
              <a:buSzPts val="3600"/>
              <a:buFont typeface="Arial"/>
              <a:buAutoNum type="alphaUcPeriod"/>
            </a:pPr>
            <a:r>
              <a:rPr b="0" i="0" lang="en-US" sz="3600" u="none" cap="none" strike="noStrike">
                <a:solidFill>
                  <a:srgbClr val="000000"/>
                </a:solidFill>
                <a:latin typeface="Century Gothic"/>
                <a:ea typeface="Century Gothic"/>
                <a:cs typeface="Century Gothic"/>
                <a:sym typeface="Century Gothic"/>
              </a:rPr>
              <a:t> block</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8" name="Google Shape;1058;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59" name="Google Shape;1059;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0" name="Google Shape;1060;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61" name="Google Shape;1061;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62" name="Google Shape;1062;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3" name="Google Shape;1063;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A picture containing clock&#10;&#10;Description automatically generated" id="164" name="Google Shape;164;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5" name="Google Shape;165;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6" name="Google Shape;166;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7" name="Google Shape;167;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8" name="Google Shape;168;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9" name="Google Shape;169;p10"/>
          <p:cNvSpPr txBox="1"/>
          <p:nvPr/>
        </p:nvSpPr>
        <p:spPr>
          <a:xfrm>
            <a:off x="8113813" y="1754813"/>
            <a:ext cx="3689158"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What</a:t>
            </a:r>
            <a:r>
              <a:rPr b="0" i="0" lang="en-US" sz="2800" u="none" cap="none" strike="noStrike">
                <a:solidFill>
                  <a:srgbClr val="000000"/>
                </a:solidFill>
                <a:latin typeface="Century Gothic"/>
                <a:ea typeface="Century Gothic"/>
                <a:cs typeface="Century Gothic"/>
                <a:sym typeface="Century Gothic"/>
              </a:rPr>
              <a:t> various things can people do at these places in a neighborhood</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How </a:t>
            </a:r>
            <a:r>
              <a:rPr b="0" i="0" lang="en-US" sz="2800" u="none" cap="none" strike="noStrike">
                <a:solidFill>
                  <a:srgbClr val="000000"/>
                </a:solidFill>
                <a:latin typeface="Century Gothic"/>
                <a:ea typeface="Century Gothic"/>
                <a:cs typeface="Century Gothic"/>
                <a:sym typeface="Century Gothic"/>
              </a:rPr>
              <a:t>many different types of buildings can you find</a:t>
            </a:r>
            <a:r>
              <a:rPr b="0" i="0" lang="en-US" sz="2800" u="none" cap="none" strike="noStrike">
                <a:solidFill>
                  <a:srgbClr val="000000"/>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p:txBody>
      </p:sp>
      <p:sp>
        <p:nvSpPr>
          <p:cNvPr id="170" name="Google Shape;170;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50,51</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with medium confidence" id="171" name="Google Shape;171;p10"/>
          <p:cNvPicPr preferRelativeResize="0"/>
          <p:nvPr/>
        </p:nvPicPr>
        <p:blipFill rotWithShape="1">
          <a:blip r:embed="rId6">
            <a:alphaModFix/>
          </a:blip>
          <a:srcRect b="0" l="0" r="0" t="0"/>
          <a:stretch/>
        </p:blipFill>
        <p:spPr>
          <a:xfrm>
            <a:off x="837400" y="1310530"/>
            <a:ext cx="6992477" cy="47577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A picture containing clock&#10;&#10;Description automatically generated" id="177" name="Google Shape;177;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8" name="Google Shape;178;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9" name="Google Shape;179;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0" name="Google Shape;180;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1" name="Google Shape;181;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2" name="Google Shape;182;p11"/>
          <p:cNvGraphicFramePr/>
          <p:nvPr/>
        </p:nvGraphicFramePr>
        <p:xfrm>
          <a:off x="2435995" y="1622389"/>
          <a:ext cx="3000000" cy="3000000"/>
        </p:xfrm>
        <a:graphic>
          <a:graphicData uri="http://schemas.openxmlformats.org/drawingml/2006/table">
            <a:tbl>
              <a:tblPr bandRow="1" firstRow="1">
                <a:noFill/>
                <a:tableStyleId>{1299C842-581B-45E1-8FDC-E7B8579054AC}</a:tableStyleId>
              </a:tblPr>
              <a:tblGrid>
                <a:gridCol w="6460025"/>
              </a:tblGrid>
              <a:tr h="1151800">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What do they see in a neighborhood</a:t>
                      </a:r>
                      <a:r>
                        <a:rPr b="0" lang="en-US" sz="4000" u="none" cap="none" strike="noStrike">
                          <a:latin typeface="Arial"/>
                          <a:ea typeface="Arial"/>
                          <a:cs typeface="Arial"/>
                          <a:sym typeface="Arial"/>
                        </a:rPr>
                        <a:t>?</a:t>
                      </a:r>
                      <a:endParaRPr sz="4000" u="none" cap="none" strike="noStrike">
                        <a:latin typeface="Arial"/>
                        <a:ea typeface="Arial"/>
                        <a:cs typeface="Arial"/>
                        <a:sym typeface="Arial"/>
                      </a:endParaRPr>
                    </a:p>
                  </a:txBody>
                  <a:tcPr marT="45725" marB="45725" marR="91450" marL="91450"/>
                </a:tc>
              </a:tr>
              <a:tr h="2148875">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