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Lst>
  <p:sldSz cy="6858000" cx="12192000"/>
  <p:notesSz cx="6858000" cy="9144000"/>
  <p:embeddedFontLst>
    <p:embeddedFont>
      <p:font typeface="Poppins"/>
      <p:regular r:id="rId72"/>
      <p:bold r:id="rId73"/>
      <p:italic r:id="rId74"/>
      <p:boldItalic r:id="rId75"/>
    </p:embeddedFont>
    <p:embeddedFont>
      <p:font typeface="Helvetica Neue"/>
      <p:regular r:id="rId76"/>
      <p:bold r:id="rId77"/>
      <p:italic r:id="rId78"/>
      <p:boldItalic r:id="rId79"/>
    </p:embeddedFont>
    <p:embeddedFont>
      <p:font typeface="Century Gothic"/>
      <p:regular r:id="rId80"/>
      <p:bold r:id="rId81"/>
      <p:italic r:id="rId82"/>
      <p:boldItalic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4" roundtripDataSignature="AMtx7mgedeu/47mnd6pVz3z+3AeZgBc1V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E5552D4-7855-4FE9-9A7E-D2A141BD574A}">
  <a:tblStyle styleId="{3E5552D4-7855-4FE9-9A7E-D2A141BD574A}"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customschemas.google.com/relationships/presentationmetadata" Target="metadata"/><Relationship Id="rId83" Type="http://schemas.openxmlformats.org/officeDocument/2006/relationships/font" Target="fonts/CenturyGothic-boldItalic.fnt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CenturyGothic-regular.fntdata"/><Relationship Id="rId82" Type="http://schemas.openxmlformats.org/officeDocument/2006/relationships/font" Target="fonts/CenturyGothic-italic.fntdata"/><Relationship Id="rId81" Type="http://schemas.openxmlformats.org/officeDocument/2006/relationships/font" Target="fonts/CenturyGothic-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Poppins-bold.fntdata"/><Relationship Id="rId72" Type="http://schemas.openxmlformats.org/officeDocument/2006/relationships/font" Target="fonts/Poppins-regular.fntdata"/><Relationship Id="rId31" Type="http://schemas.openxmlformats.org/officeDocument/2006/relationships/slide" Target="slides/slide26.xml"/><Relationship Id="rId75" Type="http://schemas.openxmlformats.org/officeDocument/2006/relationships/font" Target="fonts/Poppins-boldItalic.fntdata"/><Relationship Id="rId30" Type="http://schemas.openxmlformats.org/officeDocument/2006/relationships/slide" Target="slides/slide25.xml"/><Relationship Id="rId74" Type="http://schemas.openxmlformats.org/officeDocument/2006/relationships/font" Target="fonts/Poppins-italic.fntdata"/><Relationship Id="rId33" Type="http://schemas.openxmlformats.org/officeDocument/2006/relationships/slide" Target="slides/slide28.xml"/><Relationship Id="rId77" Type="http://schemas.openxmlformats.org/officeDocument/2006/relationships/font" Target="fonts/HelveticaNeue-bold.fntdata"/><Relationship Id="rId32" Type="http://schemas.openxmlformats.org/officeDocument/2006/relationships/slide" Target="slides/slide27.xml"/><Relationship Id="rId76" Type="http://schemas.openxmlformats.org/officeDocument/2006/relationships/font" Target="fonts/HelveticaNeue-regular.fntdata"/><Relationship Id="rId35" Type="http://schemas.openxmlformats.org/officeDocument/2006/relationships/slide" Target="slides/slide30.xml"/><Relationship Id="rId79" Type="http://schemas.openxmlformats.org/officeDocument/2006/relationships/font" Target="fonts/HelveticaNeue-boldItalic.fntdata"/><Relationship Id="rId34" Type="http://schemas.openxmlformats.org/officeDocument/2006/relationships/slide" Target="slides/slide29.xml"/><Relationship Id="rId78" Type="http://schemas.openxmlformats.org/officeDocument/2006/relationships/font" Target="fonts/HelveticaNeue-italic.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Adjectives modify or describe nouns and pronouns. There are three ways in which writers use adjectives: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to describe without comparing: a fine writer, a suspenseful book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to compare two things (comparative): a finer writer, a more suspenseful book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to compare three or more things (superlative): the finest writer, the most suspenseful book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Provide students with three sentences, one with an adjective, one with a comparative adjective, and one with a superlative adjective. Have students use these questions to identify each type of adjective and its function: </a:t>
            </a:r>
            <a:endParaRPr/>
          </a:p>
          <a:p>
            <a:pPr indent="-228600" lvl="2"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What is the adjective in this sentence</a:t>
            </a:r>
            <a:r>
              <a:rPr lang="en-US" sz="1200">
                <a:solidFill>
                  <a:schemeClr val="dk1"/>
                </a:solidFill>
                <a:latin typeface="Arial"/>
                <a:ea typeface="Arial"/>
                <a:cs typeface="Arial"/>
                <a:sym typeface="Arial"/>
              </a:rPr>
              <a:t>? </a:t>
            </a:r>
            <a:endParaRPr>
              <a:latin typeface="Arial"/>
              <a:ea typeface="Arial"/>
              <a:cs typeface="Arial"/>
              <a:sym typeface="Arial"/>
            </a:endParaRPr>
          </a:p>
          <a:p>
            <a:pPr indent="-228600" lvl="2"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What noun or pronoun does it modify</a:t>
            </a:r>
            <a:r>
              <a:rPr lang="en-US" sz="1200">
                <a:solidFill>
                  <a:schemeClr val="dk1"/>
                </a:solidFill>
                <a:latin typeface="Arial"/>
                <a:ea typeface="Arial"/>
                <a:cs typeface="Arial"/>
                <a:sym typeface="Arial"/>
              </a:rPr>
              <a:t>?</a:t>
            </a:r>
            <a:r>
              <a:rPr lang="en-US" sz="1200">
                <a:solidFill>
                  <a:schemeClr val="dk1"/>
                </a:solidFill>
                <a:latin typeface="Calibri"/>
                <a:ea typeface="Calibri"/>
                <a:cs typeface="Calibri"/>
                <a:sym typeface="Calibri"/>
              </a:rPr>
              <a:t> </a:t>
            </a:r>
            <a:endParaRPr/>
          </a:p>
          <a:p>
            <a:pPr indent="-228600" lvl="2"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Does it make a comparison? If so, does it compare two things or three or more things</a:t>
            </a:r>
            <a:r>
              <a:rPr lang="en-US" sz="1200">
                <a:solidFill>
                  <a:schemeClr val="dk1"/>
                </a:solidFill>
                <a:latin typeface="Arial"/>
                <a:ea typeface="Arial"/>
                <a:cs typeface="Arial"/>
                <a:sym typeface="Arial"/>
              </a:rPr>
              <a:t>? </a:t>
            </a:r>
            <a:endParaRPr>
              <a:latin typeface="Arial"/>
              <a:ea typeface="Arial"/>
              <a:cs typeface="Arial"/>
              <a:sym typeface="Arial"/>
            </a:endParaRPr>
          </a:p>
          <a:p>
            <a:pPr indent="-228600" lvl="1" marL="228600" rtl="0" algn="l">
              <a:lnSpc>
                <a:spcPct val="100000"/>
              </a:lnSpc>
              <a:spcBef>
                <a:spcPts val="0"/>
              </a:spcBef>
              <a:spcAft>
                <a:spcPts val="0"/>
              </a:spcAft>
              <a:buSzPts val="1200"/>
              <a:buFont typeface="Calibri"/>
              <a:buAutoNum type="arabicPeriod" startAt="3"/>
            </a:pPr>
            <a:r>
              <a:rPr lang="en-US" sz="1200">
                <a:solidFill>
                  <a:schemeClr val="dk1"/>
                </a:solidFill>
                <a:latin typeface="Calibri"/>
                <a:ea typeface="Calibri"/>
                <a:cs typeface="Calibri"/>
                <a:sym typeface="Calibri"/>
              </a:rPr>
              <a:t>Have students look at the chart on p. 149 of the </a:t>
            </a:r>
            <a:r>
              <a:rPr i="1" lang="en-US" sz="1200">
                <a:solidFill>
                  <a:schemeClr val="dk1"/>
                </a:solidFill>
                <a:latin typeface="Calibri"/>
                <a:ea typeface="Calibri"/>
                <a:cs typeface="Calibri"/>
                <a:sym typeface="Calibri"/>
              </a:rPr>
              <a:t>Student Interactive</a:t>
            </a:r>
            <a:r>
              <a:rPr i="0" lang="en-US" sz="1200">
                <a:solidFill>
                  <a:schemeClr val="dk1"/>
                </a:solidFill>
                <a:latin typeface="Calibri"/>
                <a:ea typeface="Calibri"/>
                <a:cs typeface="Calibri"/>
                <a:sym typeface="Calibri"/>
              </a:rPr>
              <a:t>. For comparative adjectives, we add -er to most short adjectives and more to long adjectives. For superlative adjectives, we add -est to most short adjectives and most to long adjectives. A few adjectives have irregular comparative and superlative forms, such as good, better, best. </a:t>
            </a:r>
            <a:endParaRPr/>
          </a:p>
          <a:p>
            <a:pPr indent="-228600" lvl="1" marL="228600" rtl="0" algn="l">
              <a:lnSpc>
                <a:spcPct val="100000"/>
              </a:lnSpc>
              <a:spcBef>
                <a:spcPts val="0"/>
              </a:spcBef>
              <a:spcAft>
                <a:spcPts val="0"/>
              </a:spcAft>
              <a:buSzPts val="1200"/>
              <a:buFont typeface="Calibri"/>
              <a:buAutoNum type="arabicPeriod" startAt="3"/>
            </a:pPr>
            <a:r>
              <a:rPr lang="en-US" sz="1200">
                <a:solidFill>
                  <a:schemeClr val="dk1"/>
                </a:solidFill>
                <a:latin typeface="Calibri"/>
                <a:ea typeface="Calibri"/>
                <a:cs typeface="Calibri"/>
                <a:sym typeface="Calibri"/>
              </a:rPr>
              <a:t>Have students work in pairs to write comparative and superlative forms of a list of adjectives you provide. Then direct them to complete the activity on p. 149. </a:t>
            </a:r>
            <a:endParaRPr/>
          </a:p>
          <a:p>
            <a:pPr indent="-228600" lvl="1" marL="228600" marR="0" rtl="0" algn="l">
              <a:lnSpc>
                <a:spcPct val="100000"/>
              </a:lnSpc>
              <a:spcBef>
                <a:spcPts val="0"/>
              </a:spcBef>
              <a:spcAft>
                <a:spcPts val="0"/>
              </a:spcAft>
              <a:buClr>
                <a:srgbClr val="000000"/>
              </a:buClr>
              <a:buSzPts val="1200"/>
              <a:buFont typeface="Calibri"/>
              <a:buAutoNum type="arabicPeriod" startAt="3"/>
            </a:pPr>
            <a:r>
              <a:rPr lang="en-US" sz="1200">
                <a:solidFill>
                  <a:schemeClr val="dk1"/>
                </a:solidFill>
                <a:latin typeface="Calibri"/>
                <a:ea typeface="Calibri"/>
                <a:cs typeface="Calibri"/>
                <a:sym typeface="Calibri"/>
              </a:rPr>
              <a:t>Ask several volunteers to share from their drafts examples of sentences with comparative and superlative adjectives. </a:t>
            </a:r>
            <a:endParaRPr/>
          </a:p>
          <a:p>
            <a:pPr indent="-152400" lvl="1" marL="228600" rtl="0" algn="l">
              <a:lnSpc>
                <a:spcPct val="100000"/>
              </a:lnSpc>
              <a:spcBef>
                <a:spcPts val="0"/>
              </a:spcBef>
              <a:spcAft>
                <a:spcPts val="0"/>
              </a:spcAft>
              <a:buSzPts val="12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197" name="Google Shape;19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Direct students to read through their drafts to add and edit adjectives. If students need additional opportunities to use comparative and superlative adjectives, have them look for examples in stack texts and identify what each adjective is modifying. If they demonstrate understanding, have them revise their drafts in their writing notebooks. See the Conference Prompts on p. T276. </a:t>
            </a:r>
            <a:endParaRPr/>
          </a:p>
          <a:p>
            <a:pPr indent="-152400" lvl="0" marL="228600" rtl="0" algn="l">
              <a:lnSpc>
                <a:spcPct val="100000"/>
              </a:lnSpc>
              <a:spcBef>
                <a:spcPts val="0"/>
              </a:spcBef>
              <a:spcAft>
                <a:spcPts val="0"/>
              </a:spcAft>
              <a:buClr>
                <a:schemeClr val="dk1"/>
              </a:buClr>
              <a:buSzPts val="1200"/>
              <a:buFont typeface="Arial"/>
              <a:buNone/>
            </a:pPr>
            <a:r>
              <a:t/>
            </a:r>
            <a:endParaRPr i="0" sz="1200" u="none" strike="noStrike">
              <a:solidFill>
                <a:srgbClr val="000000"/>
              </a:solidFill>
            </a:endParaRPr>
          </a:p>
        </p:txBody>
      </p:sp>
      <p:sp>
        <p:nvSpPr>
          <p:cNvPr id="211" name="Google Shape;21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b="1" i="1" lang="en-US" sz="1200" u="none" strike="noStrike">
                <a:solidFill>
                  <a:schemeClr val="dk1"/>
                </a:solidFill>
                <a:latin typeface="Calibri"/>
                <a:ea typeface="Calibri"/>
                <a:cs typeface="Calibri"/>
                <a:sym typeface="Calibri"/>
              </a:rPr>
              <a:t>(Note: Move the orange boxes to cover each bold spelling word before you read aloud the words and sentences.)</a:t>
            </a:r>
            <a:endParaRPr sz="1200">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sz="1200" u="none" strike="noStrike">
                <a:solidFill>
                  <a:schemeClr val="dk1"/>
                </a:solidFill>
                <a:latin typeface="Calibri"/>
                <a:ea typeface="Calibri"/>
                <a:cs typeface="Calibri"/>
                <a:sym typeface="Calibri"/>
              </a:rPr>
              <a:t>Read aloud the words and sentences. Have students spell each word using the correct suffix.</a:t>
            </a:r>
            <a:endParaRPr sz="1200">
              <a:solidFill>
                <a:schemeClr val="dk1"/>
              </a:solidFill>
              <a:latin typeface="Calibri"/>
              <a:ea typeface="Calibri"/>
              <a:cs typeface="Calibri"/>
              <a:sym typeface="Calibri"/>
            </a:endParaRPr>
          </a:p>
          <a:p>
            <a:pPr indent="0" lvl="1" marL="457200" rtl="0" algn="l">
              <a:lnSpc>
                <a:spcPct val="100000"/>
              </a:lnSpc>
              <a:spcBef>
                <a:spcPts val="0"/>
              </a:spcBef>
              <a:spcAft>
                <a:spcPts val="0"/>
              </a:spcAft>
              <a:buSzPts val="1400"/>
              <a:buFont typeface="Calibri"/>
              <a:buNone/>
            </a:pPr>
            <a:r>
              <a:rPr i="0" lang="en-US" sz="1200" u="none" strike="noStrike">
                <a:solidFill>
                  <a:schemeClr val="dk1"/>
                </a:solidFill>
                <a:latin typeface="Calibri"/>
                <a:ea typeface="Calibri"/>
                <a:cs typeface="Calibri"/>
                <a:sym typeface="Calibri"/>
              </a:rPr>
              <a:t>1. </a:t>
            </a:r>
            <a:r>
              <a:rPr lang="en-US" sz="1200">
                <a:solidFill>
                  <a:schemeClr val="dk1"/>
                </a:solidFill>
                <a:latin typeface="Calibri"/>
                <a:ea typeface="Calibri"/>
                <a:cs typeface="Calibri"/>
                <a:sym typeface="Calibri"/>
              </a:rPr>
              <a:t>Our teacher said it was </a:t>
            </a:r>
            <a:r>
              <a:rPr lang="en-US" sz="1200">
                <a:solidFill>
                  <a:schemeClr val="dk1"/>
                </a:solidFill>
              </a:rPr>
              <a:t>advisable</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to read the chapter before the test.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2. We think this fix is workable and will help us finish the job.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3. The witness was not credible, and the jury thought she was lying.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4. When the police investigated the robbery, they saw signs of a forcible entry.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5. Can you let me know when the jersey will be available in my size?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6. The automobile runs on a combustible engine.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7. It is allowable to pay half now and the other half within a month.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8. Those items are perishable and should go in the refrigerator.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9. The chef made a dessert using the prettiest edible flowers.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10. Marta is not usually cranky, but her cold is making her irritable. </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sz="1200" u="none" strike="noStrike">
                <a:solidFill>
                  <a:schemeClr val="dk1"/>
                </a:solidFill>
                <a:latin typeface="Calibri"/>
                <a:ea typeface="Calibri"/>
                <a:cs typeface="Calibri"/>
                <a:sym typeface="Calibri"/>
              </a:rPr>
              <a:t>Reveal the spelling word and have students check their work.</a:t>
            </a:r>
            <a:endParaRPr sz="1200">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SzPts val="1400"/>
              <a:buFont typeface="Calibri"/>
              <a:buAutoNum type="arabicPeriod"/>
            </a:pPr>
            <a:r>
              <a:rPr i="0" lang="en-US" sz="1200" u="none" strike="noStrike">
                <a:solidFill>
                  <a:schemeClr val="dk1"/>
                </a:solidFill>
                <a:latin typeface="Calibri"/>
                <a:ea typeface="Calibri"/>
                <a:cs typeface="Calibri"/>
                <a:sym typeface="Calibri"/>
              </a:rPr>
              <a:t>For students who understand t</a:t>
            </a:r>
            <a:r>
              <a:rPr lang="en-US" sz="1200">
                <a:solidFill>
                  <a:schemeClr val="dk1"/>
                </a:solidFill>
                <a:latin typeface="Calibri"/>
                <a:ea typeface="Calibri"/>
                <a:cs typeface="Calibri"/>
                <a:sym typeface="Calibri"/>
              </a:rPr>
              <a:t>he ways to spell words with </a:t>
            </a:r>
            <a:r>
              <a:rPr i="1" lang="en-US" sz="1200">
                <a:solidFill>
                  <a:schemeClr val="dk1"/>
                </a:solidFill>
                <a:latin typeface="Calibri"/>
                <a:ea typeface="Calibri"/>
                <a:cs typeface="Calibri"/>
                <a:sym typeface="Calibri"/>
              </a:rPr>
              <a:t>-able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-ible, </a:t>
            </a:r>
            <a:r>
              <a:rPr lang="en-US" sz="1200">
                <a:solidFill>
                  <a:schemeClr val="dk1"/>
                </a:solidFill>
                <a:latin typeface="Calibri"/>
                <a:ea typeface="Calibri"/>
                <a:cs typeface="Calibri"/>
                <a:sym typeface="Calibri"/>
              </a:rPr>
              <a:t>include the following Challenge Words with the spelling list. </a:t>
            </a:r>
            <a:endParaRPr/>
          </a:p>
          <a:p>
            <a:pPr indent="-228600" lvl="0" marL="228600" rtl="0" algn="l">
              <a:lnSpc>
                <a:spcPct val="100000"/>
              </a:lnSpc>
              <a:spcBef>
                <a:spcPts val="0"/>
              </a:spcBef>
              <a:spcAft>
                <a:spcPts val="0"/>
              </a:spcAft>
              <a:buSzPts val="1400"/>
              <a:buFont typeface="Calibri"/>
              <a:buAutoNum type="arabicPeriod"/>
            </a:pPr>
            <a:r>
              <a:rPr b="0" lang="en-US" sz="1200">
                <a:solidFill>
                  <a:schemeClr val="dk1"/>
                </a:solidFill>
                <a:latin typeface="Calibri"/>
                <a:ea typeface="Calibri"/>
                <a:cs typeface="Calibri"/>
                <a:sym typeface="Calibri"/>
              </a:rPr>
              <a:t>Challenge Words:  conceivable, incombustible, apprehensible </a:t>
            </a:r>
            <a:endParaRPr/>
          </a:p>
          <a:p>
            <a:pPr indent="-79248" lvl="0" marL="155448" rtl="0" algn="l">
              <a:lnSpc>
                <a:spcPct val="100000"/>
              </a:lnSpc>
              <a:spcBef>
                <a:spcPts val="0"/>
              </a:spcBef>
              <a:spcAft>
                <a:spcPts val="0"/>
              </a:spcAft>
              <a:buClr>
                <a:srgbClr val="000000"/>
              </a:buClr>
              <a:buSzPts val="1200"/>
              <a:buFont typeface="Calibri"/>
              <a:buNone/>
            </a:pPr>
            <a:r>
              <a:t/>
            </a:r>
            <a:endParaRPr i="0" u="none" strike="noStrike">
              <a:solidFill>
                <a:srgbClr val="000000"/>
              </a:solidFill>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223" name="Google Shape;22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Review the language-and-conventions topic, compound and complex sentences. See pp. T210–T211.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Display these sentences: </a:t>
            </a:r>
            <a:endParaRPr/>
          </a:p>
          <a:p>
            <a:pPr indent="0" lvl="1" marL="457200" rtl="0" algn="l">
              <a:lnSpc>
                <a:spcPct val="100000"/>
              </a:lnSpc>
              <a:spcBef>
                <a:spcPts val="0"/>
              </a:spcBef>
              <a:spcAft>
                <a:spcPts val="0"/>
              </a:spcAft>
              <a:buSzPts val="1200"/>
              <a:buFont typeface="Calibri"/>
              <a:buNone/>
            </a:pPr>
            <a:r>
              <a:rPr i="1" lang="en-US" sz="1200">
                <a:solidFill>
                  <a:schemeClr val="dk1"/>
                </a:solidFill>
                <a:latin typeface="Calibri"/>
                <a:ea typeface="Calibri"/>
                <a:cs typeface="Calibri"/>
                <a:sym typeface="Calibri"/>
              </a:rPr>
              <a:t>After we saw the baseball game, we went out for dinner. </a:t>
            </a:r>
            <a:endParaRPr/>
          </a:p>
          <a:p>
            <a:pPr indent="0" lvl="1" marL="457200" rtl="0" algn="l">
              <a:lnSpc>
                <a:spcPct val="100000"/>
              </a:lnSpc>
              <a:spcBef>
                <a:spcPts val="0"/>
              </a:spcBef>
              <a:spcAft>
                <a:spcPts val="0"/>
              </a:spcAft>
              <a:buSzPts val="1200"/>
              <a:buFont typeface="Calibri"/>
              <a:buNone/>
            </a:pPr>
            <a:r>
              <a:rPr i="1" lang="en-US" sz="1200">
                <a:solidFill>
                  <a:schemeClr val="dk1"/>
                </a:solidFill>
                <a:latin typeface="Calibri"/>
                <a:ea typeface="Calibri"/>
                <a:cs typeface="Calibri"/>
                <a:sym typeface="Calibri"/>
              </a:rPr>
              <a:t>We watched the game first, and we went to dinner afterward.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Ask students to identify which sentence is compound (the second) and which is complex (the first). Remind them that compound sentences are two independent clauses joined by a conjunction such as </a:t>
            </a:r>
            <a:r>
              <a:rPr i="1" lang="en-US" sz="1200">
                <a:solidFill>
                  <a:schemeClr val="dk1"/>
                </a:solidFill>
                <a:latin typeface="Calibri"/>
                <a:ea typeface="Calibri"/>
                <a:cs typeface="Calibri"/>
                <a:sym typeface="Calibri"/>
              </a:rPr>
              <a:t>and </a:t>
            </a:r>
            <a:r>
              <a:rPr lang="en-US" sz="1200">
                <a:solidFill>
                  <a:schemeClr val="dk1"/>
                </a:solidFill>
                <a:latin typeface="Calibri"/>
                <a:ea typeface="Calibri"/>
                <a:cs typeface="Calibri"/>
                <a:sym typeface="Calibri"/>
              </a:rPr>
              <a:t>or </a:t>
            </a:r>
            <a:r>
              <a:rPr i="1" lang="en-US" sz="1200">
                <a:solidFill>
                  <a:schemeClr val="dk1"/>
                </a:solidFill>
                <a:latin typeface="Calibri"/>
                <a:ea typeface="Calibri"/>
                <a:cs typeface="Calibri"/>
                <a:sym typeface="Calibri"/>
              </a:rPr>
              <a:t>or; </a:t>
            </a:r>
            <a:r>
              <a:rPr lang="en-US" sz="1200">
                <a:solidFill>
                  <a:schemeClr val="dk1"/>
                </a:solidFill>
                <a:latin typeface="Calibri"/>
                <a:ea typeface="Calibri"/>
                <a:cs typeface="Calibri"/>
                <a:sym typeface="Calibri"/>
              </a:rPr>
              <a:t>complex sentences join a dependent and independent clause. Compound sentences use a comma before the conjunction; complex sentences use one after a dependent clause if it comes first in the sentence.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work individually to write one example of a compound sentence and one example of a complex sentence. </a:t>
            </a:r>
            <a:endParaRPr/>
          </a:p>
          <a:p>
            <a:pPr indent="0" lvl="0" marL="0" rtl="0" algn="l">
              <a:lnSpc>
                <a:spcPct val="100000"/>
              </a:lnSpc>
              <a:spcBef>
                <a:spcPts val="0"/>
              </a:spcBef>
              <a:spcAft>
                <a:spcPts val="0"/>
              </a:spcAft>
              <a:buClr>
                <a:schemeClr val="dk1"/>
              </a:buClr>
              <a:buSzPts val="1200"/>
              <a:buFont typeface="Calibri"/>
              <a:buNone/>
            </a:pPr>
            <a:r>
              <a:t/>
            </a:r>
            <a:endParaRPr b="0"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244" name="Google Shape;24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 name="Google Shape;25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Introduce the vocabulary words on p. 128 in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and define them as needed. </a:t>
            </a:r>
            <a:endParaRPr/>
          </a:p>
          <a:p>
            <a:pPr indent="0" lvl="1" marL="457200" rtl="0" algn="l">
              <a:lnSpc>
                <a:spcPct val="100000"/>
              </a:lnSpc>
              <a:spcBef>
                <a:spcPts val="0"/>
              </a:spcBef>
              <a:spcAft>
                <a:spcPts val="0"/>
              </a:spcAft>
              <a:buSzPts val="1200"/>
              <a:buFont typeface="Calibri"/>
              <a:buNone/>
            </a:pPr>
            <a:r>
              <a:rPr b="1" lang="en-US" sz="1200">
                <a:solidFill>
                  <a:schemeClr val="dk1"/>
                </a:solidFill>
                <a:latin typeface="Calibri"/>
                <a:ea typeface="Calibri"/>
                <a:cs typeface="Calibri"/>
                <a:sym typeface="Calibri"/>
              </a:rPr>
              <a:t>peering: </a:t>
            </a:r>
            <a:r>
              <a:rPr lang="en-US" sz="1200">
                <a:solidFill>
                  <a:schemeClr val="dk1"/>
                </a:solidFill>
                <a:latin typeface="Calibri"/>
                <a:ea typeface="Calibri"/>
                <a:cs typeface="Calibri"/>
                <a:sym typeface="Calibri"/>
              </a:rPr>
              <a:t>looking closely or in a searching manner </a:t>
            </a:r>
            <a:endParaRPr/>
          </a:p>
          <a:p>
            <a:pPr indent="0" lvl="1" marL="457200" rtl="0" algn="l">
              <a:lnSpc>
                <a:spcPct val="100000"/>
              </a:lnSpc>
              <a:spcBef>
                <a:spcPts val="0"/>
              </a:spcBef>
              <a:spcAft>
                <a:spcPts val="0"/>
              </a:spcAft>
              <a:buSzPts val="1200"/>
              <a:buFont typeface="Calibri"/>
              <a:buNone/>
            </a:pPr>
            <a:r>
              <a:rPr b="1" lang="en-US" sz="1200">
                <a:solidFill>
                  <a:schemeClr val="dk1"/>
                </a:solidFill>
                <a:latin typeface="Calibri"/>
                <a:ea typeface="Calibri"/>
                <a:cs typeface="Calibri"/>
                <a:sym typeface="Calibri"/>
              </a:rPr>
              <a:t>via: </a:t>
            </a:r>
            <a:r>
              <a:rPr lang="en-US" sz="1200">
                <a:solidFill>
                  <a:schemeClr val="dk1"/>
                </a:solidFill>
                <a:latin typeface="Calibri"/>
                <a:ea typeface="Calibri"/>
                <a:cs typeface="Calibri"/>
                <a:sym typeface="Calibri"/>
              </a:rPr>
              <a:t>by way of; by means of; through</a:t>
            </a:r>
            <a:br>
              <a:rPr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traversed: </a:t>
            </a:r>
            <a:r>
              <a:rPr lang="en-US" sz="1200">
                <a:solidFill>
                  <a:schemeClr val="dk1"/>
                </a:solidFill>
                <a:latin typeface="Calibri"/>
                <a:ea typeface="Calibri"/>
                <a:cs typeface="Calibri"/>
                <a:sym typeface="Calibri"/>
              </a:rPr>
              <a:t>traveled through; moved across</a:t>
            </a:r>
            <a:br>
              <a:rPr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girth: </a:t>
            </a:r>
            <a:r>
              <a:rPr lang="en-US" sz="1200">
                <a:solidFill>
                  <a:schemeClr val="dk1"/>
                </a:solidFill>
                <a:latin typeface="Calibri"/>
                <a:ea typeface="Calibri"/>
                <a:cs typeface="Calibri"/>
                <a:sym typeface="Calibri"/>
              </a:rPr>
              <a:t>the distance around something, circumference </a:t>
            </a:r>
            <a:endParaRPr/>
          </a:p>
          <a:p>
            <a:pPr indent="0" lvl="1" marL="457200" rtl="0" algn="l">
              <a:lnSpc>
                <a:spcPct val="100000"/>
              </a:lnSpc>
              <a:spcBef>
                <a:spcPts val="0"/>
              </a:spcBef>
              <a:spcAft>
                <a:spcPts val="0"/>
              </a:spcAft>
              <a:buSzPts val="1200"/>
              <a:buFont typeface="Calibri"/>
              <a:buNone/>
            </a:pPr>
            <a:r>
              <a:rPr b="1" lang="en-US" sz="1200">
                <a:solidFill>
                  <a:schemeClr val="dk1"/>
                </a:solidFill>
                <a:latin typeface="Calibri"/>
                <a:ea typeface="Calibri"/>
                <a:cs typeface="Calibri"/>
                <a:sym typeface="Calibri"/>
              </a:rPr>
              <a:t>intersecting: </a:t>
            </a:r>
            <a:r>
              <a:rPr lang="en-US" sz="1200">
                <a:solidFill>
                  <a:schemeClr val="dk1"/>
                </a:solidFill>
                <a:latin typeface="Calibri"/>
                <a:ea typeface="Calibri"/>
                <a:cs typeface="Calibri"/>
                <a:sym typeface="Calibri"/>
              </a:rPr>
              <a:t>crossing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These words will help you understand the poems you read this week. As you read, highlight the words when you see them in the text. Try to visualize what the poet is saying by using these words. </a:t>
            </a:r>
            <a:endParaRPr/>
          </a:p>
        </p:txBody>
      </p:sp>
      <p:sp>
        <p:nvSpPr>
          <p:cNvPr id="266" name="Google Shape;266;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sz="1200" u="none" strike="noStrike">
                <a:solidFill>
                  <a:schemeClr val="dk1"/>
                </a:solidFill>
                <a:latin typeface="Calibri"/>
                <a:ea typeface="Calibri"/>
                <a:cs typeface="Calibri"/>
                <a:sym typeface="Calibri"/>
              </a:rPr>
              <a:t>Discuss the First Read Strategies. </a:t>
            </a:r>
            <a:r>
              <a:rPr b="0" lang="en-US" sz="1200">
                <a:solidFill>
                  <a:schemeClr val="dk1"/>
                </a:solidFill>
                <a:latin typeface="Calibri"/>
                <a:ea typeface="Calibri"/>
                <a:cs typeface="Calibri"/>
                <a:sym typeface="Calibri"/>
              </a:rPr>
              <a:t>Prompt students to establish that the purpose for reading these selections is for understanding and enjoyment. </a:t>
            </a:r>
            <a:endParaRPr/>
          </a:p>
          <a:p>
            <a:pPr indent="-215900" lvl="0" marL="228600" rtl="0" algn="l">
              <a:lnSpc>
                <a:spcPct val="100000"/>
              </a:lnSpc>
              <a:spcBef>
                <a:spcPts val="0"/>
              </a:spcBef>
              <a:spcAft>
                <a:spcPts val="0"/>
              </a:spcAft>
              <a:buSzPts val="1000"/>
              <a:buFont typeface="Calibri"/>
              <a:buAutoNum type="arabicPeriod"/>
            </a:pPr>
            <a:r>
              <a:rPr b="0" i="0" lang="en-US" sz="1200" u="none" strike="noStrike">
                <a:solidFill>
                  <a:schemeClr val="dk1"/>
                </a:solidFill>
                <a:latin typeface="Calibri"/>
                <a:ea typeface="Calibri"/>
                <a:cs typeface="Calibri"/>
                <a:sym typeface="Calibri"/>
              </a:rPr>
              <a:t>Explain the four steps of the first read.</a:t>
            </a:r>
            <a:endParaRPr b="0" sz="1200">
              <a:solidFill>
                <a:schemeClr val="dk1"/>
              </a:solidFill>
              <a:latin typeface="Calibri"/>
              <a:ea typeface="Calibri"/>
              <a:cs typeface="Calibri"/>
              <a:sym typeface="Calibri"/>
            </a:endParaRPr>
          </a:p>
          <a:p>
            <a:pPr indent="-228600" lvl="1" marL="685800" rtl="0" algn="l">
              <a:lnSpc>
                <a:spcPct val="100000"/>
              </a:lnSpc>
              <a:spcBef>
                <a:spcPts val="0"/>
              </a:spcBef>
              <a:spcAft>
                <a:spcPts val="0"/>
              </a:spcAft>
              <a:buSzPts val="1400"/>
              <a:buFont typeface="Arial"/>
              <a:buChar char="•"/>
            </a:pPr>
            <a:r>
              <a:rPr b="0" lang="en-US" sz="1200">
                <a:solidFill>
                  <a:schemeClr val="dk1"/>
                </a:solidFill>
                <a:latin typeface="Calibri"/>
                <a:ea typeface="Calibri"/>
                <a:cs typeface="Calibri"/>
                <a:sym typeface="Calibri"/>
              </a:rPr>
              <a:t>NOTICE  Remind students to listen for sound effects, such as rhyme, and figurative language, such as similes and metaphors. </a:t>
            </a:r>
            <a:endParaRPr/>
          </a:p>
          <a:p>
            <a:pPr indent="-228600" lvl="1" marL="685800" rtl="0" algn="l">
              <a:lnSpc>
                <a:spcPct val="100000"/>
              </a:lnSpc>
              <a:spcBef>
                <a:spcPts val="0"/>
              </a:spcBef>
              <a:spcAft>
                <a:spcPts val="0"/>
              </a:spcAft>
              <a:buSzPts val="1400"/>
              <a:buFont typeface="Arial"/>
              <a:buChar char="•"/>
            </a:pPr>
            <a:r>
              <a:rPr b="0" lang="en-US" sz="1200">
                <a:solidFill>
                  <a:schemeClr val="dk1"/>
                </a:solidFill>
                <a:latin typeface="Calibri"/>
                <a:ea typeface="Calibri"/>
                <a:cs typeface="Calibri"/>
                <a:sym typeface="Calibri"/>
              </a:rPr>
              <a:t>GENERATE QUESTIONS Encourage students to jot down questions before, during, and after reading and to clarify ideas in the poem. </a:t>
            </a:r>
            <a:endParaRPr/>
          </a:p>
          <a:p>
            <a:pPr indent="-228600" lvl="1" marL="685800" rtl="0" algn="l">
              <a:lnSpc>
                <a:spcPct val="100000"/>
              </a:lnSpc>
              <a:spcBef>
                <a:spcPts val="0"/>
              </a:spcBef>
              <a:spcAft>
                <a:spcPts val="0"/>
              </a:spcAft>
              <a:buSzPts val="1400"/>
              <a:buFont typeface="Arial"/>
              <a:buChar char="•"/>
            </a:pPr>
            <a:r>
              <a:rPr b="0" lang="en-US" sz="1200">
                <a:solidFill>
                  <a:schemeClr val="dk1"/>
                </a:solidFill>
                <a:latin typeface="Calibri"/>
                <a:ea typeface="Calibri"/>
                <a:cs typeface="Calibri"/>
                <a:sym typeface="Calibri"/>
              </a:rPr>
              <a:t>CONNECT Ask students to consider how the poems connect with their own experiences and readings of travel, maps, and daydreaming. </a:t>
            </a:r>
            <a:endParaRPr/>
          </a:p>
          <a:p>
            <a:pPr indent="-228600" lvl="1" marL="685800" rtl="0" algn="l">
              <a:lnSpc>
                <a:spcPct val="100000"/>
              </a:lnSpc>
              <a:spcBef>
                <a:spcPts val="0"/>
              </a:spcBef>
              <a:spcAft>
                <a:spcPts val="0"/>
              </a:spcAft>
              <a:buSzPts val="1400"/>
              <a:buFont typeface="Arial"/>
              <a:buChar char="•"/>
            </a:pPr>
            <a:r>
              <a:rPr b="0" lang="en-US" sz="1200">
                <a:solidFill>
                  <a:schemeClr val="dk1"/>
                </a:solidFill>
                <a:latin typeface="Calibri"/>
                <a:ea typeface="Calibri"/>
                <a:cs typeface="Calibri"/>
                <a:sym typeface="Calibri"/>
              </a:rPr>
              <a:t>RESPOND Have students mark parts that illustrate why they did or did not like a poem. </a:t>
            </a:r>
            <a:endParaRPr/>
          </a:p>
          <a:p>
            <a:pPr indent="-215900" lvl="0" marL="228600" rtl="0" algn="l">
              <a:lnSpc>
                <a:spcPct val="100000"/>
              </a:lnSpc>
              <a:spcBef>
                <a:spcPts val="0"/>
              </a:spcBef>
              <a:spcAft>
                <a:spcPts val="0"/>
              </a:spcAft>
              <a:buSzPts val="1000"/>
              <a:buFont typeface="Calibri"/>
              <a:buAutoNum type="arabicPeriod"/>
            </a:pPr>
            <a:r>
              <a:rPr b="0" i="0" lang="en-US" sz="1200" u="none" strike="noStrike">
                <a:solidFill>
                  <a:schemeClr val="dk1"/>
                </a:solidFill>
                <a:latin typeface="Calibri"/>
                <a:ea typeface="Calibri"/>
                <a:cs typeface="Calibri"/>
                <a:sym typeface="Calibri"/>
              </a:rPr>
              <a:t>Students may read independently, in pairs, or as a class. Use the First Read notes to help them connect with the text and guide their understanding.</a:t>
            </a:r>
            <a:endParaRPr b="0"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282" name="Google Shape;282;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Read the text. Pause to discuss the First Read notes with students.</a:t>
            </a:r>
            <a:endParaRPr sz="12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a:p>
          <a:p>
            <a:pPr indent="-179832" lvl="0" marL="256032" rtl="0" algn="l">
              <a:lnSpc>
                <a:spcPct val="100000"/>
              </a:lnSpc>
              <a:spcBef>
                <a:spcPts val="0"/>
              </a:spcBef>
              <a:spcAft>
                <a:spcPts val="0"/>
              </a:spcAft>
              <a:buClr>
                <a:schemeClr val="dk1"/>
              </a:buClr>
              <a:buSzPts val="1200"/>
              <a:buFont typeface="Calibri"/>
              <a:buNone/>
            </a:pPr>
            <a:r>
              <a:t/>
            </a:r>
            <a:endParaRPr i="1" u="none" strike="noStrike"/>
          </a:p>
        </p:txBody>
      </p:sp>
      <p:sp>
        <p:nvSpPr>
          <p:cNvPr id="294" name="Google Shape;29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2860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Read the text. Pause to discuss the First Read notes with students.</a:t>
            </a:r>
            <a:endParaRPr sz="1200">
              <a:solidFill>
                <a:schemeClr val="dk1"/>
              </a:solidFill>
              <a:latin typeface="Calibri"/>
              <a:ea typeface="Calibri"/>
              <a:cs typeface="Calibri"/>
              <a:sym typeface="Calibri"/>
            </a:endParaRPr>
          </a:p>
          <a:p>
            <a:pPr indent="-213359"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THINK ALOUD </a:t>
            </a:r>
            <a:r>
              <a:rPr i="0" lang="en-US" u="none" strike="noStrike"/>
              <a:t> </a:t>
            </a:r>
            <a:r>
              <a:rPr i="1" lang="en-US"/>
              <a:t>In the second stanza, the poet repeats the word wishing: “wishing it were a telescope, wishing I could see past my street, wishing I could see.” This sound effect helps me feel how strong and important the wishing is to her. The poet is so curious about the world and wants t</a:t>
            </a:r>
            <a:r>
              <a:rPr i="1" lang="en-US"/>
              <a:t>o </a:t>
            </a:r>
            <a:r>
              <a:rPr i="1" lang="en-US"/>
              <a:t>experience it. Learning the world, traveling the world, is a dream that she very much wants to come true.</a:t>
            </a:r>
            <a:r>
              <a:rPr i="1" lang="en-US" sz="1800">
                <a:solidFill>
                  <a:srgbClr val="0C77B7"/>
                </a:solidFill>
                <a:latin typeface="Helvetica Neue"/>
                <a:ea typeface="Helvetica Neue"/>
                <a:cs typeface="Helvetica Neue"/>
                <a:sym typeface="Helvetica Neue"/>
              </a:rPr>
              <a:t> </a:t>
            </a:r>
            <a:endParaRPr i="1" sz="1800">
              <a:solidFill>
                <a:srgbClr val="0C77B7"/>
              </a:solidFill>
              <a:latin typeface="Helvetica Neue"/>
              <a:ea typeface="Helvetica Neue"/>
              <a:cs typeface="Helvetica Neue"/>
              <a:sym typeface="Helvetica Neue"/>
            </a:endParaRPr>
          </a:p>
          <a:p>
            <a:pPr indent="-213359" lvl="0" marL="228600" marR="0" rtl="0" algn="l">
              <a:lnSpc>
                <a:spcPct val="100000"/>
              </a:lnSpc>
              <a:spcBef>
                <a:spcPts val="0"/>
              </a:spcBef>
              <a:spcAft>
                <a:spcPts val="0"/>
              </a:spcAft>
              <a:buClr>
                <a:schemeClr val="dk1"/>
              </a:buClr>
              <a:buSzPts val="1200"/>
              <a:buFont typeface="Calibri"/>
              <a:buAutoNum type="arabicPeriod"/>
            </a:pPr>
            <a:r>
              <a:rPr lang="en-US"/>
              <a:t>THINK ALOUD  </a:t>
            </a:r>
            <a:r>
              <a:rPr i="1" lang="en-US"/>
              <a:t>From the title, “Learning the World,” I wasn’t sure what the poem would be about. I thought about the unit theme, Journeys, and predicted the poem would be about traveling. In a way the speaker is traveling. He or she is traveling in his or her mind, using a map to visualize places he or she could go. </a:t>
            </a:r>
            <a:endParaRPr i="1" sz="1800">
              <a:solidFill>
                <a:srgbClr val="0C77B7"/>
              </a:solidFill>
              <a:latin typeface="Helvetica Neue"/>
              <a:ea typeface="Helvetica Neue"/>
              <a:cs typeface="Helvetica Neue"/>
              <a:sym typeface="Helvetica Neue"/>
            </a:endParaRPr>
          </a:p>
          <a:p>
            <a:pPr indent="-137160" lvl="0" marL="228600" marR="0" rtl="0" algn="l">
              <a:lnSpc>
                <a:spcPct val="100000"/>
              </a:lnSpc>
              <a:spcBef>
                <a:spcPts val="0"/>
              </a:spcBef>
              <a:spcAft>
                <a:spcPts val="0"/>
              </a:spcAft>
              <a:buClr>
                <a:schemeClr val="dk1"/>
              </a:buClr>
              <a:buSzPts val="1200"/>
              <a:buFont typeface="Arial"/>
              <a:buNone/>
            </a:pPr>
            <a:r>
              <a:t/>
            </a:r>
            <a:endParaRPr i="1" u="none" strike="noStrike"/>
          </a:p>
        </p:txBody>
      </p:sp>
      <p:sp>
        <p:nvSpPr>
          <p:cNvPr id="306" name="Google Shape;306;p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Read the text. Pause to discuss the First Read notes with students.</a:t>
            </a:r>
            <a:endParaRPr sz="1200">
              <a:solidFill>
                <a:schemeClr val="dk1"/>
              </a:solidFill>
              <a:latin typeface="Calibri"/>
              <a:ea typeface="Calibri"/>
              <a:cs typeface="Calibri"/>
              <a:sym typeface="Calibri"/>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The poem begins mentioning how Magellan and Columbus sailed in ships to discover parts of the world. It ends by calling Earth a ship. Is the poet leading me to think I am on a ship of discovery</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THINK ALOUD</a:t>
            </a:r>
            <a:r>
              <a:rPr lang="en-US"/>
              <a:t>  </a:t>
            </a:r>
            <a:r>
              <a:rPr i="1" lang="en-US" sz="1200">
                <a:solidFill>
                  <a:schemeClr val="dk1"/>
                </a:solidFill>
                <a:latin typeface="Calibri"/>
                <a:ea typeface="Calibri"/>
                <a:cs typeface="Calibri"/>
                <a:sym typeface="Calibri"/>
              </a:rPr>
              <a:t>Before I start reading, I want to know what the words latitude and longitude mean because they are in the title.</a:t>
            </a:r>
            <a:r>
              <a:rPr i="1" lang="en-US"/>
              <a:t> </a:t>
            </a:r>
            <a:r>
              <a:rPr i="1" lang="en-US" sz="1200">
                <a:solidFill>
                  <a:schemeClr val="dk1"/>
                </a:solidFill>
                <a:latin typeface="Calibri"/>
                <a:ea typeface="Calibri"/>
                <a:cs typeface="Calibri"/>
                <a:sym typeface="Calibri"/>
              </a:rPr>
              <a:t>I also see the word dreams in the title and</a:t>
            </a:r>
            <a:r>
              <a:rPr i="1" lang="en-US"/>
              <a:t> </a:t>
            </a:r>
            <a:r>
              <a:rPr i="1" lang="en-US" sz="1200">
                <a:solidFill>
                  <a:schemeClr val="dk1"/>
                </a:solidFill>
                <a:latin typeface="Calibri"/>
                <a:ea typeface="Calibri"/>
                <a:cs typeface="Calibri"/>
                <a:sym typeface="Calibri"/>
              </a:rPr>
              <a:t>in the second stanza. I’m going to circle the second stanza because I think it might help me find the connection between longitude and latitude and dreams. </a:t>
            </a:r>
            <a:endParaRPr/>
          </a:p>
          <a:p>
            <a:pPr indent="-152400" lvl="0" marL="228600" marR="0" rtl="0" algn="l">
              <a:lnSpc>
                <a:spcPct val="100000"/>
              </a:lnSpc>
              <a:spcBef>
                <a:spcPts val="0"/>
              </a:spcBef>
              <a:spcAft>
                <a:spcPts val="0"/>
              </a:spcAft>
              <a:buClr>
                <a:schemeClr val="dk1"/>
              </a:buClr>
              <a:buSzPts val="1200"/>
              <a:buFont typeface="Arial"/>
              <a:buNone/>
            </a:pPr>
            <a:r>
              <a:t/>
            </a:r>
            <a:endParaRPr i="1" u="none" strike="noStrike"/>
          </a:p>
        </p:txBody>
      </p:sp>
      <p:sp>
        <p:nvSpPr>
          <p:cNvPr id="319" name="Google Shape;319;p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Read the text. Pause to discuss the First Read notes with students.</a:t>
            </a:r>
            <a:endParaRPr sz="1200">
              <a:solidFill>
                <a:schemeClr val="dk1"/>
              </a:solidFill>
              <a:latin typeface="Calibri"/>
              <a:ea typeface="Calibri"/>
              <a:cs typeface="Calibri"/>
              <a:sym typeface="Calibri"/>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THINK ALOUD</a:t>
            </a:r>
            <a:r>
              <a:rPr lang="en-US"/>
              <a:t>  </a:t>
            </a:r>
            <a:r>
              <a:rPr i="1" lang="en-US" sz="1200">
                <a:solidFill>
                  <a:schemeClr val="dk1"/>
                </a:solidFill>
                <a:latin typeface="Calibri"/>
                <a:ea typeface="Calibri"/>
                <a:cs typeface="Calibri"/>
                <a:sym typeface="Calibri"/>
              </a:rPr>
              <a:t>The first thing I notice about this poem is the short line length. I am curious about how the short lines are going to work as a sound effect that affects the poem’s rhythm.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When I read lines like “Maps are keys to secret places, vast new worlds, and unknown faces,” it reminds me of how excited I get when I am planning a vacation. It helps me understand how excited the speaker feels. </a:t>
            </a:r>
            <a:endParaRPr/>
          </a:p>
          <a:p>
            <a:pPr indent="-152400" lvl="0" marL="228600" marR="0" rtl="0" algn="l">
              <a:lnSpc>
                <a:spcPct val="100000"/>
              </a:lnSpc>
              <a:spcBef>
                <a:spcPts val="0"/>
              </a:spcBef>
              <a:spcAft>
                <a:spcPts val="0"/>
              </a:spcAft>
              <a:buClr>
                <a:schemeClr val="dk1"/>
              </a:buClr>
              <a:buSzPts val="1200"/>
              <a:buFont typeface="Arial"/>
              <a:buNone/>
            </a:pPr>
            <a:r>
              <a:t/>
            </a:r>
            <a:endParaRPr i="1" u="none" strike="noStrike"/>
          </a:p>
        </p:txBody>
      </p:sp>
      <p:sp>
        <p:nvSpPr>
          <p:cNvPr id="332" name="Google Shape;332;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Read the text. Pause to discuss the First Read notes with students.</a:t>
            </a:r>
            <a:endParaRPr sz="1200">
              <a:solidFill>
                <a:schemeClr val="dk1"/>
              </a:solidFill>
              <a:latin typeface="Calibri"/>
              <a:ea typeface="Calibri"/>
              <a:cs typeface="Calibri"/>
              <a:sym typeface="Calibri"/>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THINK ALOUD</a:t>
            </a:r>
            <a:r>
              <a:rPr lang="en-US"/>
              <a:t>  </a:t>
            </a:r>
            <a:r>
              <a:rPr i="1" lang="en-US" sz="1200">
                <a:solidFill>
                  <a:schemeClr val="dk1"/>
                </a:solidFill>
                <a:latin typeface="Calibri"/>
                <a:ea typeface="Calibri"/>
                <a:cs typeface="Calibri"/>
                <a:sym typeface="Calibri"/>
              </a:rPr>
              <a:t>As I read the poem silently, I notice the structure of the lines on the page. When I read the poem aloud, I realize that the organization of the lines affects the way the poem sounds. </a:t>
            </a:r>
            <a:endParaRPr/>
          </a:p>
          <a:p>
            <a:pPr indent="-228600" lvl="0" marL="228600" rtl="0" algn="l">
              <a:lnSpc>
                <a:spcPct val="100000"/>
              </a:lnSpc>
              <a:spcBef>
                <a:spcPts val="0"/>
              </a:spcBef>
              <a:spcAft>
                <a:spcPts val="0"/>
              </a:spcAft>
              <a:buSzPts val="1400"/>
              <a:buFont typeface="Calibri"/>
              <a:buAutoNum type="arabicPeriod"/>
            </a:pPr>
            <a:r>
              <a:rPr i="0"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When I read a poem, sometimes I read all the way to the end. Then I close my eyes and try to picture what the poem is about. I ask myself, “What picture do the words create in my mind</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How do these images influence whether you liked or disliked the poem</a:t>
            </a:r>
            <a:r>
              <a:rPr i="1" lang="en-US" sz="1200">
                <a:solidFill>
                  <a:schemeClr val="dk1"/>
                </a:solidFill>
                <a:latin typeface="Arial"/>
                <a:ea typeface="Arial"/>
                <a:cs typeface="Arial"/>
                <a:sym typeface="Arial"/>
              </a:rPr>
              <a:t>? </a:t>
            </a:r>
            <a:endParaRPr>
              <a:latin typeface="Arial"/>
              <a:ea typeface="Arial"/>
              <a:cs typeface="Arial"/>
              <a:sym typeface="Arial"/>
            </a:endParaRPr>
          </a:p>
          <a:p>
            <a:pPr indent="-152400" lvl="0" marL="228600" marR="0" rtl="0" algn="l">
              <a:lnSpc>
                <a:spcPct val="100000"/>
              </a:lnSpc>
              <a:spcBef>
                <a:spcPts val="0"/>
              </a:spcBef>
              <a:spcAft>
                <a:spcPts val="0"/>
              </a:spcAft>
              <a:buClr>
                <a:schemeClr val="dk1"/>
              </a:buClr>
              <a:buSzPts val="1200"/>
              <a:buFont typeface="Arial"/>
              <a:buNone/>
            </a:pPr>
            <a:r>
              <a:t/>
            </a:r>
            <a:endParaRPr i="1" u="none" strike="noStrike"/>
          </a:p>
        </p:txBody>
      </p:sp>
      <p:sp>
        <p:nvSpPr>
          <p:cNvPr id="345" name="Google Shape;345;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look back at the poetry, and prompt them to respond to their initial readings.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What are the individual themes of the poems?</a:t>
            </a:r>
            <a:endParaRPr/>
          </a:p>
          <a:p>
            <a:pPr indent="-304800" lvl="0" marL="676656" rtl="0" algn="l">
              <a:lnSpc>
                <a:spcPct val="100000"/>
              </a:lnSpc>
              <a:spcBef>
                <a:spcPts val="0"/>
              </a:spcBef>
              <a:spcAft>
                <a:spcPts val="0"/>
              </a:spcAft>
              <a:buClr>
                <a:schemeClr val="dk1"/>
              </a:buClr>
              <a:buSzPts val="1200"/>
              <a:buFont typeface="Calibri"/>
              <a:buChar char="●"/>
            </a:pPr>
            <a:r>
              <a:rPr b="0" lang="en-US" sz="1200">
                <a:solidFill>
                  <a:schemeClr val="dk1"/>
                </a:solidFill>
                <a:latin typeface="Calibri"/>
                <a:ea typeface="Calibri"/>
                <a:cs typeface="Calibri"/>
                <a:sym typeface="Calibri"/>
              </a:rPr>
              <a:t>Discuss </a:t>
            </a:r>
            <a:r>
              <a:rPr lang="en-US" sz="1200">
                <a:solidFill>
                  <a:schemeClr val="dk1"/>
                </a:solidFill>
                <a:latin typeface="Calibri"/>
                <a:ea typeface="Calibri"/>
                <a:cs typeface="Calibri"/>
                <a:sym typeface="Calibri"/>
              </a:rPr>
              <a:t>How does each poet reflect on the topic of his or her poem? </a:t>
            </a:r>
            <a:endParaRPr/>
          </a:p>
          <a:p>
            <a:pPr indent="-304800" lvl="0" marL="676656" rtl="0" algn="l">
              <a:lnSpc>
                <a:spcPct val="100000"/>
              </a:lnSpc>
              <a:spcBef>
                <a:spcPts val="0"/>
              </a:spcBef>
              <a:spcAft>
                <a:spcPts val="0"/>
              </a:spcAft>
              <a:buClr>
                <a:schemeClr val="dk1"/>
              </a:buClr>
              <a:buSzPts val="1200"/>
              <a:buFont typeface="Calibri"/>
              <a:buChar char="●"/>
            </a:pPr>
            <a:r>
              <a:rPr b="0" lang="en-US" sz="1200">
                <a:solidFill>
                  <a:schemeClr val="dk1"/>
                </a:solidFill>
                <a:latin typeface="Calibri"/>
                <a:ea typeface="Calibri"/>
                <a:cs typeface="Calibri"/>
                <a:sym typeface="Calibri"/>
              </a:rPr>
              <a:t>Brainstorm</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What is the collective theme? </a:t>
            </a:r>
            <a:endParaRPr/>
          </a:p>
        </p:txBody>
      </p:sp>
      <p:sp>
        <p:nvSpPr>
          <p:cNvPr id="358" name="Google Shape;358;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Explain to students that poets use both literal and nonliteral, or figurative, language when writing poems. Read the introductory paragraph on p. 138 of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aloud. Help students understand the difference between literal and nonliteral language.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Look for connections between words.</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Remind yourself of the literal meaning of the words.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Model completing the sentences on p. 138, using the word </a:t>
            </a:r>
            <a:r>
              <a:rPr i="1" lang="en-US" sz="1200">
                <a:solidFill>
                  <a:schemeClr val="dk1"/>
                </a:solidFill>
                <a:latin typeface="Calibri"/>
                <a:ea typeface="Calibri"/>
                <a:cs typeface="Calibri"/>
                <a:sym typeface="Calibri"/>
              </a:rPr>
              <a:t>peering</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In “Learning the World,” the speaker rolls a map into a tube and looks, or peers, through it like a telescope because he or she wants to see the whole world. Peering connects the speaker with the whole world. I’ll reread the other poems to identify how each poet uses literal and nonliteral language.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students apply the strategies for developing vocabulary.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students respond using newly acquired vocabulary as they complete p. 138 of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They should use text evidence in their answers. </a:t>
            </a:r>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370" name="Google Shape;370;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2401" lvl="0" marL="152401"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complete p. 139 of the Student Interactive.</a:t>
            </a:r>
            <a:endParaRPr sz="1200">
              <a:latin typeface="Calibri"/>
              <a:ea typeface="Calibri"/>
              <a:cs typeface="Calibri"/>
              <a:sym typeface="Calibri"/>
            </a:endParaRPr>
          </a:p>
        </p:txBody>
      </p:sp>
      <p:sp>
        <p:nvSpPr>
          <p:cNvPr id="384" name="Google Shape;384;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i="0" lang="en-US" sz="1200" u="none" strike="noStrike">
                <a:solidFill>
                  <a:schemeClr val="dk1"/>
                </a:solidFill>
                <a:latin typeface="Calibri"/>
                <a:ea typeface="Calibri"/>
                <a:cs typeface="Calibri"/>
                <a:sym typeface="Calibri"/>
              </a:rPr>
              <a:t>Direct students </a:t>
            </a:r>
            <a:r>
              <a:rPr lang="en-US" sz="1200">
                <a:solidFill>
                  <a:schemeClr val="dk1"/>
                </a:solidFill>
                <a:latin typeface="Calibri"/>
                <a:ea typeface="Calibri"/>
                <a:cs typeface="Calibri"/>
                <a:sym typeface="Calibri"/>
              </a:rPr>
              <a:t>to complete the chart on p. 144 in the </a:t>
            </a:r>
            <a:r>
              <a:rPr i="1" lang="en-US" sz="1200">
                <a:solidFill>
                  <a:schemeClr val="dk1"/>
                </a:solidFill>
                <a:latin typeface="Calibri"/>
                <a:ea typeface="Calibri"/>
                <a:cs typeface="Calibri"/>
                <a:sym typeface="Calibri"/>
              </a:rPr>
              <a:t>Student Interactive. </a:t>
            </a:r>
            <a:endParaRPr sz="1200">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Then have students write three sentences using three of the words from the chart. </a:t>
            </a:r>
            <a:endParaRPr/>
          </a:p>
          <a:p>
            <a:pPr indent="-60960" lvl="0" marL="137160" rtl="0" algn="l">
              <a:lnSpc>
                <a:spcPct val="100000"/>
              </a:lnSpc>
              <a:spcBef>
                <a:spcPts val="0"/>
              </a:spcBef>
              <a:spcAft>
                <a:spcPts val="0"/>
              </a:spcAft>
              <a:buClr>
                <a:schemeClr val="dk1"/>
              </a:buClr>
              <a:buSzPts val="1200"/>
              <a:buFont typeface="Calibri"/>
              <a:buNone/>
            </a:pPr>
            <a:r>
              <a:t/>
            </a:r>
            <a:endParaRPr i="0"/>
          </a:p>
        </p:txBody>
      </p:sp>
      <p:sp>
        <p:nvSpPr>
          <p:cNvPr id="398" name="Google Shape;398;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i="0" lang="en-US" sz="1200" u="none" strike="noStrike">
                <a:solidFill>
                  <a:schemeClr val="dk1"/>
                </a:solidFill>
                <a:latin typeface="Calibri"/>
                <a:ea typeface="Calibri"/>
                <a:cs typeface="Calibri"/>
                <a:sym typeface="Calibri"/>
              </a:rPr>
              <a:t>Explain that since high-frequency </a:t>
            </a:r>
            <a:r>
              <a:rPr lang="en-US" sz="1200">
                <a:solidFill>
                  <a:schemeClr val="dk1"/>
                </a:solidFill>
                <a:latin typeface="Calibri"/>
                <a:ea typeface="Calibri"/>
                <a:cs typeface="Calibri"/>
                <a:sym typeface="Calibri"/>
              </a:rPr>
              <a:t>words, which appear often in texts, do not follow regular word study patterns, so students need to practice reading them.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Display and say the high- frequency words </a:t>
            </a:r>
            <a:r>
              <a:rPr i="1" lang="en-US" sz="1200">
                <a:solidFill>
                  <a:schemeClr val="dk1"/>
                </a:solidFill>
                <a:latin typeface="Calibri"/>
                <a:ea typeface="Calibri"/>
                <a:cs typeface="Calibri"/>
                <a:sym typeface="Calibri"/>
              </a:rPr>
              <a:t>touch, practice, business, whose, yourself,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woman. </a:t>
            </a:r>
            <a:r>
              <a:rPr lang="en-US" sz="1200">
                <a:solidFill>
                  <a:schemeClr val="dk1"/>
                </a:solidFill>
                <a:latin typeface="Calibri"/>
                <a:ea typeface="Calibri"/>
                <a:cs typeface="Calibri"/>
                <a:sym typeface="Calibri"/>
              </a:rPr>
              <a:t>Ask students what </a:t>
            </a:r>
            <a:r>
              <a:rPr i="1" lang="en-US" sz="1200">
                <a:solidFill>
                  <a:schemeClr val="dk1"/>
                </a:solidFill>
                <a:latin typeface="Calibri"/>
                <a:ea typeface="Calibri"/>
                <a:cs typeface="Calibri"/>
                <a:sym typeface="Calibri"/>
              </a:rPr>
              <a:t>practice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whose </a:t>
            </a:r>
            <a:r>
              <a:rPr lang="en-US" sz="1200">
                <a:solidFill>
                  <a:schemeClr val="dk1"/>
                </a:solidFill>
                <a:latin typeface="Calibri"/>
                <a:ea typeface="Calibri"/>
                <a:cs typeface="Calibri"/>
                <a:sym typeface="Calibri"/>
              </a:rPr>
              <a:t>have in common. (Both words end with silent </a:t>
            </a:r>
            <a:r>
              <a:rPr i="1" lang="en-US" sz="1200">
                <a:solidFill>
                  <a:schemeClr val="dk1"/>
                </a:solidFill>
                <a:latin typeface="Calibri"/>
                <a:ea typeface="Calibri"/>
                <a:cs typeface="Calibri"/>
                <a:sym typeface="Calibri"/>
              </a:rPr>
              <a:t>e</a:t>
            </a:r>
            <a:r>
              <a:rPr lang="en-US" sz="1200">
                <a:solidFill>
                  <a:schemeClr val="dk1"/>
                </a:solidFill>
                <a:latin typeface="Calibri"/>
                <a:ea typeface="Calibri"/>
                <a:cs typeface="Calibri"/>
                <a:sym typeface="Calibri"/>
              </a:rPr>
              <a:t>). </a:t>
            </a:r>
            <a:endParaRPr/>
          </a:p>
          <a:p>
            <a:pPr indent="-179832" lvl="0" marL="256032" rtl="0" algn="l">
              <a:lnSpc>
                <a:spcPct val="100000"/>
              </a:lnSpc>
              <a:spcBef>
                <a:spcPts val="0"/>
              </a:spcBef>
              <a:spcAft>
                <a:spcPts val="0"/>
              </a:spcAft>
              <a:buClr>
                <a:schemeClr val="dk1"/>
              </a:buClr>
              <a:buSzPts val="1200"/>
              <a:buFont typeface="Calibri"/>
              <a:buNone/>
            </a:pPr>
            <a:r>
              <a:t/>
            </a:r>
            <a:endParaRPr/>
          </a:p>
        </p:txBody>
      </p:sp>
      <p:sp>
        <p:nvSpPr>
          <p:cNvPr id="412" name="Google Shape;412;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solidFill>
                  <a:schemeClr val="dk1"/>
                </a:solidFill>
                <a:latin typeface="Calibri"/>
                <a:ea typeface="Calibri"/>
                <a:cs typeface="Calibri"/>
                <a:sym typeface="Calibri"/>
              </a:rPr>
              <a:t>Adverbs describe verbs, adjective, or other adverbs. They provide additional information by </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latin typeface="Calibri"/>
                <a:ea typeface="Calibri"/>
                <a:cs typeface="Calibri"/>
                <a:sym typeface="Calibri"/>
              </a:rPr>
              <a:t>Telling how, when, or where something happens. </a:t>
            </a:r>
            <a:endParaRPr/>
          </a:p>
          <a:p>
            <a:pPr indent="-304800" lvl="0" marL="676656" rtl="0" algn="l">
              <a:lnSpc>
                <a:spcPct val="100000"/>
              </a:lnSpc>
              <a:spcBef>
                <a:spcPts val="0"/>
              </a:spcBef>
              <a:spcAft>
                <a:spcPts val="0"/>
              </a:spcAft>
              <a:buClr>
                <a:schemeClr val="dk1"/>
              </a:buClr>
              <a:buSzPts val="1200"/>
              <a:buFont typeface="Calibri"/>
              <a:buChar char="●"/>
            </a:pPr>
            <a:r>
              <a:rPr lang="en-US">
                <a:solidFill>
                  <a:schemeClr val="dk1"/>
                </a:solidFill>
                <a:latin typeface="Calibri"/>
                <a:ea typeface="Calibri"/>
                <a:cs typeface="Calibri"/>
                <a:sym typeface="Calibri"/>
              </a:rPr>
              <a:t>Connecting the ideas in two independent clauses or sentences to show relationships such as contrast, sequence, and cause and effect. </a:t>
            </a:r>
            <a:endParaRPr/>
          </a:p>
          <a:p>
            <a:pPr indent="-215900" lvl="0" marL="228600" rtl="0" algn="l">
              <a:lnSpc>
                <a:spcPct val="100000"/>
              </a:lnSpc>
              <a:spcBef>
                <a:spcPts val="0"/>
              </a:spcBef>
              <a:spcAft>
                <a:spcPts val="0"/>
              </a:spcAft>
              <a:buSzPts val="1200"/>
              <a:buFont typeface="Calibri"/>
              <a:buAutoNum type="arabicPeriod"/>
            </a:pPr>
            <a:r>
              <a:rPr lang="en-US">
                <a:solidFill>
                  <a:schemeClr val="dk1"/>
                </a:solidFill>
                <a:latin typeface="Calibri"/>
                <a:ea typeface="Calibri"/>
                <a:cs typeface="Calibri"/>
                <a:sym typeface="Calibri"/>
              </a:rPr>
              <a:t>Display a few sentences from the stack texts to illustrate the use of conjunctive adverbs. Underline the adverbs and ask what two ideas each connects. </a:t>
            </a:r>
            <a:endParaRPr/>
          </a:p>
          <a:p>
            <a:pPr indent="-215900" lvl="0" marL="228600" rtl="0" algn="l">
              <a:lnSpc>
                <a:spcPct val="100000"/>
              </a:lnSpc>
              <a:spcBef>
                <a:spcPts val="0"/>
              </a:spcBef>
              <a:spcAft>
                <a:spcPts val="0"/>
              </a:spcAft>
              <a:buSzPts val="1200"/>
              <a:buFont typeface="Calibri"/>
              <a:buAutoNum type="arabicPeriod"/>
            </a:pPr>
            <a:r>
              <a:rPr lang="en-US">
                <a:solidFill>
                  <a:schemeClr val="dk1"/>
                </a:solidFill>
                <a:latin typeface="Calibri"/>
                <a:ea typeface="Calibri"/>
                <a:cs typeface="Calibri"/>
                <a:sym typeface="Calibri"/>
              </a:rPr>
              <a:t>Then ask: </a:t>
            </a:r>
            <a:r>
              <a:rPr i="1" lang="en-US">
                <a:solidFill>
                  <a:schemeClr val="dk1"/>
                </a:solidFill>
                <a:latin typeface="Calibri"/>
                <a:ea typeface="Calibri"/>
                <a:cs typeface="Calibri"/>
                <a:sym typeface="Calibri"/>
              </a:rPr>
              <a:t>What happens if we leave the adverbs out? </a:t>
            </a:r>
            <a:r>
              <a:rPr lang="en-US">
                <a:solidFill>
                  <a:schemeClr val="dk1"/>
                </a:solidFill>
                <a:latin typeface="Calibri"/>
                <a:ea typeface="Calibri"/>
                <a:cs typeface="Calibri"/>
                <a:sym typeface="Calibri"/>
              </a:rPr>
              <a:t>(We don’t understand how the two ideas are connected.) </a:t>
            </a:r>
            <a:endParaRPr/>
          </a:p>
          <a:p>
            <a:pPr indent="-215900" lvl="0" marL="228600" rtl="0" algn="l">
              <a:lnSpc>
                <a:spcPct val="100000"/>
              </a:lnSpc>
              <a:spcBef>
                <a:spcPts val="0"/>
              </a:spcBef>
              <a:spcAft>
                <a:spcPts val="0"/>
              </a:spcAft>
              <a:buSzPts val="1200"/>
              <a:buFont typeface="Calibri"/>
              <a:buAutoNum type="arabicPeriod"/>
            </a:pPr>
            <a:r>
              <a:rPr lang="en-US">
                <a:solidFill>
                  <a:schemeClr val="dk1"/>
                </a:solidFill>
                <a:latin typeface="Calibri"/>
                <a:ea typeface="Calibri"/>
                <a:cs typeface="Calibri"/>
                <a:sym typeface="Calibri"/>
              </a:rPr>
              <a:t>Direct students’ attention to the </a:t>
            </a:r>
            <a:r>
              <a:rPr i="1" lang="en-US">
                <a:solidFill>
                  <a:schemeClr val="dk1"/>
                </a:solidFill>
                <a:latin typeface="Calibri"/>
                <a:ea typeface="Calibri"/>
                <a:cs typeface="Calibri"/>
                <a:sym typeface="Calibri"/>
              </a:rPr>
              <a:t>Student Interactive </a:t>
            </a:r>
            <a:r>
              <a:rPr lang="en-US">
                <a:solidFill>
                  <a:schemeClr val="dk1"/>
                </a:solidFill>
                <a:latin typeface="Calibri"/>
                <a:ea typeface="Calibri"/>
                <a:cs typeface="Calibri"/>
                <a:sym typeface="Calibri"/>
              </a:rPr>
              <a:t>p. 150 and have them study the punctuation in each sentence. Ask: </a:t>
            </a:r>
            <a:r>
              <a:rPr i="1" lang="en-US">
                <a:solidFill>
                  <a:schemeClr val="dk1"/>
                </a:solidFill>
                <a:latin typeface="Calibri"/>
                <a:ea typeface="Calibri"/>
                <a:cs typeface="Calibri"/>
                <a:sym typeface="Calibri"/>
              </a:rPr>
              <a:t>What punctuation comes after a conjunctive adverb?</a:t>
            </a:r>
            <a:r>
              <a:rPr lang="en-US">
                <a:solidFill>
                  <a:schemeClr val="dk1"/>
                </a:solidFill>
                <a:latin typeface="Calibri"/>
                <a:ea typeface="Calibri"/>
                <a:cs typeface="Calibri"/>
                <a:sym typeface="Calibri"/>
              </a:rPr>
              <a:t> (a comma) </a:t>
            </a:r>
            <a:r>
              <a:rPr i="1" lang="en-US">
                <a:solidFill>
                  <a:schemeClr val="dk1"/>
                </a:solidFill>
                <a:latin typeface="Calibri"/>
                <a:ea typeface="Calibri"/>
                <a:cs typeface="Calibri"/>
                <a:sym typeface="Calibri"/>
              </a:rPr>
              <a:t>When does a semicolon come before conjunctive adverb? </a:t>
            </a:r>
            <a:r>
              <a:rPr lang="en-US">
                <a:solidFill>
                  <a:schemeClr val="dk1"/>
                </a:solidFill>
                <a:latin typeface="Calibri"/>
                <a:ea typeface="Calibri"/>
                <a:cs typeface="Calibri"/>
                <a:sym typeface="Calibri"/>
              </a:rPr>
              <a:t>(when it separates independent clauses) </a:t>
            </a:r>
            <a:endParaRPr/>
          </a:p>
          <a:p>
            <a:pPr indent="-215900" lvl="0" marL="228600" rtl="0" algn="l">
              <a:lnSpc>
                <a:spcPct val="100000"/>
              </a:lnSpc>
              <a:spcBef>
                <a:spcPts val="0"/>
              </a:spcBef>
              <a:spcAft>
                <a:spcPts val="0"/>
              </a:spcAft>
              <a:buSzPts val="1200"/>
              <a:buFont typeface="Calibri"/>
              <a:buAutoNum type="arabicPeriod"/>
            </a:pPr>
            <a:r>
              <a:rPr lang="en-US">
                <a:solidFill>
                  <a:schemeClr val="dk1"/>
                </a:solidFill>
                <a:latin typeface="Calibri"/>
                <a:ea typeface="Calibri"/>
                <a:cs typeface="Calibri"/>
                <a:sym typeface="Calibri"/>
              </a:rPr>
              <a:t>Have students generate a list of common conjunctive adverbs and the relationships they show that includes:</a:t>
            </a:r>
            <a:endParaRPr/>
          </a:p>
          <a:p>
            <a:pPr indent="0" lvl="1" marL="457200" rtl="0" algn="l">
              <a:lnSpc>
                <a:spcPct val="100000"/>
              </a:lnSpc>
              <a:spcBef>
                <a:spcPts val="0"/>
              </a:spcBef>
              <a:spcAft>
                <a:spcPts val="0"/>
              </a:spcAft>
              <a:buSzPts val="1400"/>
              <a:buFont typeface="Calibri"/>
              <a:buNone/>
            </a:pPr>
            <a:r>
              <a:rPr lang="en-US">
                <a:solidFill>
                  <a:schemeClr val="dk1"/>
                </a:solidFill>
                <a:latin typeface="Calibri"/>
                <a:ea typeface="Calibri"/>
                <a:cs typeface="Calibri"/>
                <a:sym typeface="Calibri"/>
              </a:rPr>
              <a:t>contrast: </a:t>
            </a:r>
            <a:r>
              <a:rPr i="1" lang="en-US">
                <a:solidFill>
                  <a:schemeClr val="dk1"/>
                </a:solidFill>
                <a:latin typeface="Calibri"/>
                <a:ea typeface="Calibri"/>
                <a:cs typeface="Calibri"/>
                <a:sym typeface="Calibri"/>
              </a:rPr>
              <a:t>however, nevertheless, nonetheless, in contrast, on the other hand </a:t>
            </a:r>
            <a:endParaRPr/>
          </a:p>
          <a:p>
            <a:pPr indent="0" lvl="1" marL="457200" rtl="0" algn="l">
              <a:lnSpc>
                <a:spcPct val="100000"/>
              </a:lnSpc>
              <a:spcBef>
                <a:spcPts val="0"/>
              </a:spcBef>
              <a:spcAft>
                <a:spcPts val="0"/>
              </a:spcAft>
              <a:buSzPts val="1400"/>
              <a:buFont typeface="Calibri"/>
              <a:buNone/>
            </a:pPr>
            <a:r>
              <a:rPr lang="en-US">
                <a:solidFill>
                  <a:schemeClr val="dk1"/>
                </a:solidFill>
                <a:latin typeface="Calibri"/>
                <a:ea typeface="Calibri"/>
                <a:cs typeface="Calibri"/>
                <a:sym typeface="Calibri"/>
              </a:rPr>
              <a:t>sequence or time: </a:t>
            </a:r>
            <a:r>
              <a:rPr i="1" lang="en-US">
                <a:solidFill>
                  <a:schemeClr val="dk1"/>
                </a:solidFill>
                <a:latin typeface="Calibri"/>
                <a:ea typeface="Calibri"/>
                <a:cs typeface="Calibri"/>
                <a:sym typeface="Calibri"/>
              </a:rPr>
              <a:t>first, finally, eventually, meanwhile </a:t>
            </a:r>
            <a:endParaRPr>
              <a:solidFill>
                <a:schemeClr val="dk1"/>
              </a:solidFill>
              <a:latin typeface="Calibri"/>
              <a:ea typeface="Calibri"/>
              <a:cs typeface="Calibri"/>
              <a:sym typeface="Calibri"/>
            </a:endParaRPr>
          </a:p>
          <a:p>
            <a:pPr indent="0" lvl="1" marL="457200" rtl="0" algn="l">
              <a:lnSpc>
                <a:spcPct val="100000"/>
              </a:lnSpc>
              <a:spcBef>
                <a:spcPts val="0"/>
              </a:spcBef>
              <a:spcAft>
                <a:spcPts val="0"/>
              </a:spcAft>
              <a:buSzPts val="1400"/>
              <a:buFont typeface="Calibri"/>
              <a:buNone/>
            </a:pPr>
            <a:r>
              <a:rPr lang="en-US">
                <a:solidFill>
                  <a:schemeClr val="dk1"/>
                </a:solidFill>
                <a:latin typeface="Calibri"/>
                <a:ea typeface="Calibri"/>
                <a:cs typeface="Calibri"/>
                <a:sym typeface="Calibri"/>
              </a:rPr>
              <a:t>cause and effect: </a:t>
            </a:r>
            <a:r>
              <a:rPr i="1" lang="en-US">
                <a:solidFill>
                  <a:schemeClr val="dk1"/>
                </a:solidFill>
                <a:latin typeface="Calibri"/>
                <a:ea typeface="Calibri"/>
                <a:cs typeface="Calibri"/>
                <a:sym typeface="Calibri"/>
              </a:rPr>
              <a:t>therefore, as a result</a:t>
            </a:r>
            <a:br>
              <a:rPr i="1" lang="en-US">
                <a:solidFill>
                  <a:schemeClr val="dk1"/>
                </a:solidFill>
                <a:latin typeface="Calibri"/>
                <a:ea typeface="Calibri"/>
                <a:cs typeface="Calibri"/>
                <a:sym typeface="Calibri"/>
              </a:rPr>
            </a:br>
            <a:r>
              <a:rPr lang="en-US">
                <a:solidFill>
                  <a:schemeClr val="dk1"/>
                </a:solidFill>
                <a:latin typeface="Calibri"/>
                <a:ea typeface="Calibri"/>
                <a:cs typeface="Calibri"/>
                <a:sym typeface="Calibri"/>
              </a:rPr>
              <a:t>clarification or emphasis: </a:t>
            </a:r>
            <a:r>
              <a:rPr i="1" lang="en-US">
                <a:solidFill>
                  <a:schemeClr val="dk1"/>
                </a:solidFill>
                <a:latin typeface="Calibri"/>
                <a:ea typeface="Calibri"/>
                <a:cs typeface="Calibri"/>
                <a:sym typeface="Calibri"/>
              </a:rPr>
              <a:t>for example, for instance, in fact </a:t>
            </a:r>
            <a:endParaRPr>
              <a:solidFill>
                <a:schemeClr val="dk1"/>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a:solidFill>
                  <a:schemeClr val="dk1"/>
                </a:solidFill>
                <a:latin typeface="Calibri"/>
                <a:ea typeface="Calibri"/>
                <a:cs typeface="Calibri"/>
                <a:sym typeface="Calibri"/>
              </a:rPr>
              <a:t>Then have them complete the activity.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a:solidFill>
                  <a:schemeClr val="dk1"/>
                </a:solidFill>
                <a:latin typeface="Calibri"/>
                <a:ea typeface="Calibri"/>
                <a:cs typeface="Calibri"/>
                <a:sym typeface="Calibri"/>
              </a:rPr>
              <a:t>Call on two or three students to share from their drafts sentences that contain conjunctive adverbs and explain how they punctuated them. </a:t>
            </a:r>
            <a:endParaRPr/>
          </a:p>
          <a:p>
            <a:pPr indent="-114300" lvl="0" marL="228600" rtl="0" algn="l">
              <a:lnSpc>
                <a:spcPct val="100000"/>
              </a:lnSpc>
              <a:spcBef>
                <a:spcPts val="0"/>
              </a:spcBef>
              <a:spcAft>
                <a:spcPts val="0"/>
              </a:spcAft>
              <a:buSzPts val="1800"/>
              <a:buFont typeface="Arial"/>
              <a:buNone/>
            </a:pPr>
            <a:r>
              <a:t/>
            </a:r>
            <a:endParaRPr b="0" i="0" u="none" strike="noStrike">
              <a:solidFill>
                <a:srgbClr val="000000"/>
              </a:solidFill>
              <a:latin typeface="Calibri"/>
              <a:ea typeface="Calibri"/>
              <a:cs typeface="Calibri"/>
              <a:sym typeface="Calibri"/>
            </a:endParaRPr>
          </a:p>
        </p:txBody>
      </p:sp>
      <p:sp>
        <p:nvSpPr>
          <p:cNvPr id="428" name="Google Shape;428;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examine their drafts to see if there are any sentences or independent clauses that they can connect with conjunctive adverbs. If students need more models of conjunctive adverb use, have them study stack texts for examples and identify the kind of relationship each adverb shows. If students demonstrate understanding, have them edit their own drafts for conjunctive adverbs. See the </a:t>
            </a:r>
            <a:r>
              <a:rPr b="0" lang="en-US" sz="1200">
                <a:solidFill>
                  <a:schemeClr val="dk1"/>
                </a:solidFill>
                <a:latin typeface="Calibri"/>
                <a:ea typeface="Calibri"/>
                <a:cs typeface="Calibri"/>
                <a:sym typeface="Calibri"/>
              </a:rPr>
              <a:t>Conference Prompts </a:t>
            </a:r>
            <a:r>
              <a:rPr lang="en-US" sz="1200">
                <a:solidFill>
                  <a:schemeClr val="dk1"/>
                </a:solidFill>
                <a:latin typeface="Calibri"/>
                <a:ea typeface="Calibri"/>
                <a:cs typeface="Calibri"/>
                <a:sym typeface="Calibri"/>
              </a:rPr>
              <a:t>on p. T276. </a:t>
            </a:r>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442" name="Google Shape;442;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Explain that when you add </a:t>
            </a:r>
            <a:r>
              <a:rPr i="1" lang="en-US" sz="1200">
                <a:solidFill>
                  <a:schemeClr val="dk1"/>
                </a:solidFill>
                <a:latin typeface="Calibri"/>
                <a:ea typeface="Calibri"/>
                <a:cs typeface="Calibri"/>
                <a:sym typeface="Calibri"/>
              </a:rPr>
              <a:t>-able </a:t>
            </a:r>
            <a:r>
              <a:rPr lang="en-US" sz="1200">
                <a:solidFill>
                  <a:schemeClr val="dk1"/>
                </a:solidFill>
                <a:latin typeface="Calibri"/>
                <a:ea typeface="Calibri"/>
                <a:cs typeface="Calibri"/>
                <a:sym typeface="Calibri"/>
              </a:rPr>
              <a:t>or </a:t>
            </a:r>
            <a:r>
              <a:rPr i="1" lang="en-US" sz="1200">
                <a:solidFill>
                  <a:schemeClr val="dk1"/>
                </a:solidFill>
                <a:latin typeface="Calibri"/>
                <a:ea typeface="Calibri"/>
                <a:cs typeface="Calibri"/>
                <a:sym typeface="Calibri"/>
              </a:rPr>
              <a:t>-ible, </a:t>
            </a:r>
            <a:r>
              <a:rPr lang="en-US" sz="1200">
                <a:solidFill>
                  <a:schemeClr val="dk1"/>
                </a:solidFill>
                <a:latin typeface="Calibri"/>
                <a:ea typeface="Calibri"/>
                <a:cs typeface="Calibri"/>
                <a:sym typeface="Calibri"/>
              </a:rPr>
              <a:t>the spelling of the base word may change. For example, when you add </a:t>
            </a:r>
            <a:r>
              <a:rPr i="1" lang="en-US" sz="1200">
                <a:solidFill>
                  <a:schemeClr val="dk1"/>
                </a:solidFill>
                <a:latin typeface="Calibri"/>
                <a:ea typeface="Calibri"/>
                <a:cs typeface="Calibri"/>
                <a:sym typeface="Calibri"/>
              </a:rPr>
              <a:t>-able </a:t>
            </a:r>
            <a:r>
              <a:rPr lang="en-US" sz="1200">
                <a:solidFill>
                  <a:schemeClr val="dk1"/>
                </a:solidFill>
                <a:latin typeface="Calibri"/>
                <a:ea typeface="Calibri"/>
                <a:cs typeface="Calibri"/>
                <a:sym typeface="Calibri"/>
              </a:rPr>
              <a:t>to </a:t>
            </a:r>
            <a:r>
              <a:rPr i="1" lang="en-US" sz="1200">
                <a:solidFill>
                  <a:schemeClr val="dk1"/>
                </a:solidFill>
                <a:latin typeface="Calibri"/>
                <a:ea typeface="Calibri"/>
                <a:cs typeface="Calibri"/>
                <a:sym typeface="Calibri"/>
              </a:rPr>
              <a:t>advise, </a:t>
            </a:r>
            <a:r>
              <a:rPr lang="en-US" sz="1200">
                <a:solidFill>
                  <a:schemeClr val="dk1"/>
                </a:solidFill>
                <a:latin typeface="Calibri"/>
                <a:ea typeface="Calibri"/>
                <a:cs typeface="Calibri"/>
                <a:sym typeface="Calibri"/>
              </a:rPr>
              <a:t>you drop the </a:t>
            </a:r>
            <a:r>
              <a:rPr i="1" lang="en-US" sz="1200">
                <a:solidFill>
                  <a:schemeClr val="dk1"/>
                </a:solidFill>
                <a:latin typeface="Calibri"/>
                <a:ea typeface="Calibri"/>
                <a:cs typeface="Calibri"/>
                <a:sym typeface="Calibri"/>
              </a:rPr>
              <a:t>e </a:t>
            </a:r>
            <a:r>
              <a:rPr lang="en-US" sz="1200">
                <a:solidFill>
                  <a:schemeClr val="dk1"/>
                </a:solidFill>
                <a:latin typeface="Calibri"/>
                <a:ea typeface="Calibri"/>
                <a:cs typeface="Calibri"/>
                <a:sym typeface="Calibri"/>
              </a:rPr>
              <a:t>to form </a:t>
            </a:r>
            <a:r>
              <a:rPr i="1" lang="en-US" sz="1200">
                <a:solidFill>
                  <a:schemeClr val="dk1"/>
                </a:solidFill>
                <a:latin typeface="Calibri"/>
                <a:ea typeface="Calibri"/>
                <a:cs typeface="Calibri"/>
                <a:sym typeface="Calibri"/>
              </a:rPr>
              <a:t>advisable. </a:t>
            </a:r>
            <a:r>
              <a:rPr lang="en-US" sz="1200">
                <a:solidFill>
                  <a:schemeClr val="dk1"/>
                </a:solidFill>
                <a:latin typeface="Calibri"/>
                <a:ea typeface="Calibri"/>
                <a:cs typeface="Calibri"/>
                <a:sym typeface="Calibri"/>
              </a:rPr>
              <a:t>In </a:t>
            </a:r>
            <a:r>
              <a:rPr i="1" lang="en-US" sz="1200">
                <a:solidFill>
                  <a:schemeClr val="dk1"/>
                </a:solidFill>
                <a:latin typeface="Calibri"/>
                <a:ea typeface="Calibri"/>
                <a:cs typeface="Calibri"/>
                <a:sym typeface="Calibri"/>
              </a:rPr>
              <a:t>noticeable, </a:t>
            </a:r>
            <a:r>
              <a:rPr lang="en-US" sz="1200">
                <a:solidFill>
                  <a:schemeClr val="dk1"/>
                </a:solidFill>
                <a:latin typeface="Calibri"/>
                <a:ea typeface="Calibri"/>
                <a:cs typeface="Calibri"/>
                <a:sym typeface="Calibri"/>
              </a:rPr>
              <a:t>however, the silent </a:t>
            </a:r>
            <a:r>
              <a:rPr i="1" lang="en-US" sz="1200">
                <a:solidFill>
                  <a:schemeClr val="dk1"/>
                </a:solidFill>
                <a:latin typeface="Calibri"/>
                <a:ea typeface="Calibri"/>
                <a:cs typeface="Calibri"/>
                <a:sym typeface="Calibri"/>
              </a:rPr>
              <a:t>e </a:t>
            </a:r>
            <a:r>
              <a:rPr lang="en-US" sz="1200">
                <a:solidFill>
                  <a:schemeClr val="dk1"/>
                </a:solidFill>
                <a:latin typeface="Calibri"/>
                <a:ea typeface="Calibri"/>
                <a:cs typeface="Calibri"/>
                <a:sym typeface="Calibri"/>
              </a:rPr>
              <a:t>is retained because dropping it would change the </a:t>
            </a:r>
            <a:r>
              <a:rPr i="1" lang="en-US" sz="1200">
                <a:solidFill>
                  <a:schemeClr val="dk1"/>
                </a:solidFill>
                <a:latin typeface="Calibri"/>
                <a:ea typeface="Calibri"/>
                <a:cs typeface="Calibri"/>
                <a:sym typeface="Calibri"/>
              </a:rPr>
              <a:t>s </a:t>
            </a:r>
            <a:r>
              <a:rPr lang="en-US" sz="1200">
                <a:solidFill>
                  <a:schemeClr val="dk1"/>
                </a:solidFill>
                <a:latin typeface="Calibri"/>
                <a:ea typeface="Calibri"/>
                <a:cs typeface="Calibri"/>
                <a:sym typeface="Calibri"/>
              </a:rPr>
              <a:t>sound to a </a:t>
            </a:r>
            <a:r>
              <a:rPr i="1" lang="en-US" sz="1200">
                <a:solidFill>
                  <a:schemeClr val="dk1"/>
                </a:solidFill>
                <a:latin typeface="Calibri"/>
                <a:ea typeface="Calibri"/>
                <a:cs typeface="Calibri"/>
                <a:sym typeface="Calibri"/>
              </a:rPr>
              <a:t>k </a:t>
            </a:r>
            <a:r>
              <a:rPr lang="en-US" sz="1200">
                <a:solidFill>
                  <a:schemeClr val="dk1"/>
                </a:solidFill>
                <a:latin typeface="Calibri"/>
                <a:ea typeface="Calibri"/>
                <a:cs typeface="Calibri"/>
                <a:sym typeface="Calibri"/>
              </a:rPr>
              <a:t>sound.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Write or display the words </a:t>
            </a:r>
            <a:r>
              <a:rPr i="1" lang="en-US" sz="1200">
                <a:solidFill>
                  <a:schemeClr val="dk1"/>
                </a:solidFill>
                <a:latin typeface="Calibri"/>
                <a:ea typeface="Calibri"/>
                <a:cs typeface="Calibri"/>
                <a:sym typeface="Calibri"/>
              </a:rPr>
              <a:t>advisable, forcible,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conceivable. </a:t>
            </a:r>
            <a:r>
              <a:rPr lang="en-US" sz="1200">
                <a:solidFill>
                  <a:schemeClr val="dk1"/>
                </a:solidFill>
                <a:latin typeface="Calibri"/>
                <a:ea typeface="Calibri"/>
                <a:cs typeface="Calibri"/>
                <a:sym typeface="Calibri"/>
              </a:rPr>
              <a:t>Say each word aloud and point out the different spellings. Then have student pairs identify the base word of each word, noting how the suffix changed its spelling.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students complete the activity on p. 147 of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independently. </a:t>
            </a:r>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454" name="Google Shape;454;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5" name="Google Shape;1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Introduce the different types of nouns by giving oral examples, such as </a:t>
            </a:r>
            <a:r>
              <a:rPr i="1" lang="en-US" sz="1200">
                <a:solidFill>
                  <a:schemeClr val="dk1"/>
                </a:solidFill>
                <a:latin typeface="Calibri"/>
                <a:ea typeface="Calibri"/>
                <a:cs typeface="Calibri"/>
                <a:sym typeface="Calibri"/>
              </a:rPr>
              <a:t>player </a:t>
            </a:r>
            <a:r>
              <a:rPr lang="en-US" sz="1200">
                <a:solidFill>
                  <a:schemeClr val="dk1"/>
                </a:solidFill>
                <a:latin typeface="Calibri"/>
                <a:ea typeface="Calibri"/>
                <a:cs typeface="Calibri"/>
                <a:sym typeface="Calibri"/>
              </a:rPr>
              <a:t>(common noun), </a:t>
            </a:r>
            <a:r>
              <a:rPr i="1" lang="en-US" sz="1200">
                <a:solidFill>
                  <a:schemeClr val="dk1"/>
                </a:solidFill>
                <a:latin typeface="Calibri"/>
                <a:ea typeface="Calibri"/>
                <a:cs typeface="Calibri"/>
                <a:sym typeface="Calibri"/>
              </a:rPr>
              <a:t>Ramón Díaz </a:t>
            </a:r>
            <a:r>
              <a:rPr lang="en-US" sz="1200">
                <a:solidFill>
                  <a:schemeClr val="dk1"/>
                </a:solidFill>
                <a:latin typeface="Calibri"/>
                <a:ea typeface="Calibri"/>
                <a:cs typeface="Calibri"/>
                <a:sym typeface="Calibri"/>
              </a:rPr>
              <a:t>(proper noun), and </a:t>
            </a:r>
            <a:r>
              <a:rPr i="1" lang="en-US" sz="1200">
                <a:solidFill>
                  <a:schemeClr val="dk1"/>
                </a:solidFill>
                <a:latin typeface="Calibri"/>
                <a:ea typeface="Calibri"/>
                <a:cs typeface="Calibri"/>
                <a:sym typeface="Calibri"/>
              </a:rPr>
              <a:t>team </a:t>
            </a:r>
            <a:r>
              <a:rPr lang="en-US" sz="1200">
                <a:solidFill>
                  <a:schemeClr val="dk1"/>
                </a:solidFill>
                <a:latin typeface="Calibri"/>
                <a:ea typeface="Calibri"/>
                <a:cs typeface="Calibri"/>
                <a:sym typeface="Calibri"/>
              </a:rPr>
              <a:t>(collective noun). Explain that proper nouns usually begin with capital letters; common nouns, with lowercase letters. Collective nouns may be common </a:t>
            </a:r>
            <a:r>
              <a:rPr i="1" lang="en-US" sz="1200">
                <a:solidFill>
                  <a:schemeClr val="dk1"/>
                </a:solidFill>
                <a:latin typeface="Calibri"/>
                <a:ea typeface="Calibri"/>
                <a:cs typeface="Calibri"/>
                <a:sym typeface="Calibri"/>
              </a:rPr>
              <a:t>(club) </a:t>
            </a:r>
            <a:r>
              <a:rPr lang="en-US" sz="1200">
                <a:solidFill>
                  <a:schemeClr val="dk1"/>
                </a:solidFill>
                <a:latin typeface="Calibri"/>
                <a:ea typeface="Calibri"/>
                <a:cs typeface="Calibri"/>
                <a:sym typeface="Calibri"/>
              </a:rPr>
              <a:t>or proper </a:t>
            </a:r>
            <a:r>
              <a:rPr i="1" lang="en-US" sz="1200">
                <a:solidFill>
                  <a:schemeClr val="dk1"/>
                </a:solidFill>
                <a:latin typeface="Calibri"/>
                <a:ea typeface="Calibri"/>
                <a:cs typeface="Calibri"/>
                <a:sym typeface="Calibri"/>
              </a:rPr>
              <a:t>(Leeville Glee Club). </a:t>
            </a:r>
            <a:endParaRPr sz="1200">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Help students identify common, proper, and collective nouns using people and things in the classroom. Work together to create a list that you write on the board and then to form an oral sentence using two or more nouns from the list.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work in pairs to practice forming oral sentences that include two or more nouns from the list you created as a class. </a:t>
            </a:r>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471" name="Google Shape;471;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2" name="Google Shape;48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Readers learn about sound devices in poetry by listening for rhyme, rhythm, and onomatopoeia. They learn about figurative language by paying attention to descriptive language, comparisons, and sometimes surprising connections.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Listen for rhymes at the ends of lines of poems.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Listen for words that sound like what they name.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Consider words with meanings different from their literal meanings.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Take note of similes and metaphors.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Consider how the author’s use of figurative language and sound devices achieved his or her purpose.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Use the Close Read note on p. 134 of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to model how to annotate the text to identify rhyme. </a:t>
            </a:r>
            <a:endParaRPr/>
          </a:p>
          <a:p>
            <a:pPr indent="-228600" lvl="1" marL="685800" rtl="0" algn="l">
              <a:lnSpc>
                <a:spcPct val="100000"/>
              </a:lnSpc>
              <a:spcBef>
                <a:spcPts val="0"/>
              </a:spcBef>
              <a:spcAft>
                <a:spcPts val="0"/>
              </a:spcAft>
              <a:buSzPts val="1200"/>
              <a:buFont typeface="Arial"/>
              <a:buChar char="•"/>
            </a:pPr>
            <a:r>
              <a:rPr i="1" lang="en-US" sz="1200">
                <a:solidFill>
                  <a:schemeClr val="dk1"/>
                </a:solidFill>
                <a:latin typeface="Calibri"/>
                <a:ea typeface="Calibri"/>
                <a:cs typeface="Calibri"/>
                <a:sym typeface="Calibri"/>
              </a:rPr>
              <a:t>Rhyme is easier to identify when you read aloud than when you read silently. Read aloud the first four lines of “A Map and a Dream.” I hear an end rhyme: lines and designs. They are in lines 2 and 4. I am going to underline those words.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Have students read the first eight lines aloud to a partner, listening for how the rhyme affects the poem’s rhythm. Have pairs discuss the purpose of this sound device as well as the purpose of figurative language used in the first eight lines. </a:t>
            </a:r>
            <a:endParaRPr/>
          </a:p>
          <a:p>
            <a:pPr indent="-228600" lvl="0" marL="457200" rtl="0" algn="l">
              <a:lnSpc>
                <a:spcPct val="100000"/>
              </a:lnSpc>
              <a:spcBef>
                <a:spcPts val="0"/>
              </a:spcBef>
              <a:spcAft>
                <a:spcPts val="0"/>
              </a:spcAft>
              <a:buSzPts val="1400"/>
              <a:buNone/>
            </a:pPr>
            <a:r>
              <a:t/>
            </a:r>
            <a:endParaRPr i="0"/>
          </a:p>
        </p:txBody>
      </p:sp>
      <p:sp>
        <p:nvSpPr>
          <p:cNvPr id="493" name="Google Shape;493;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identify and underline examples of end rhyme in lines 1–4. See student page for possible responses.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a:t>
            </a:r>
            <a:r>
              <a:rPr b="0" i="1" lang="en-US" sz="1200">
                <a:solidFill>
                  <a:schemeClr val="dk1"/>
                </a:solidFill>
                <a:latin typeface="Calibri"/>
                <a:ea typeface="Calibri"/>
                <a:cs typeface="Calibri"/>
                <a:sym typeface="Calibri"/>
              </a:rPr>
              <a:t>How does rhyme affect the poem</a:t>
            </a:r>
            <a:r>
              <a:rPr i="1" lang="en-US" sz="1200">
                <a:solidFill>
                  <a:schemeClr val="dk1"/>
                </a:solidFill>
                <a:latin typeface="Arial"/>
                <a:ea typeface="Arial"/>
                <a:cs typeface="Arial"/>
                <a:sym typeface="Arial"/>
              </a:rPr>
              <a:t>?</a:t>
            </a:r>
            <a:r>
              <a:rPr b="0" i="1"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Possible Response: Rhyme creates rhythm. It also has the effect of making a poem sound lyrical, like a song.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identify and underline the metaphor. See student page for possible responses.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a:t>
            </a:r>
            <a:r>
              <a:rPr b="0" i="1" lang="en-US" sz="1200">
                <a:solidFill>
                  <a:schemeClr val="dk1"/>
                </a:solidFill>
                <a:latin typeface="Calibri"/>
                <a:ea typeface="Calibri"/>
                <a:cs typeface="Calibri"/>
                <a:sym typeface="Calibri"/>
              </a:rPr>
              <a:t>What does the poet compare? What does the poet mean by this metaphor</a:t>
            </a:r>
            <a:r>
              <a:rPr i="1" lang="en-US" sz="1200">
                <a:solidFill>
                  <a:schemeClr val="dk1"/>
                </a:solidFill>
                <a:latin typeface="Arial"/>
                <a:ea typeface="Arial"/>
                <a:cs typeface="Arial"/>
                <a:sym typeface="Arial"/>
              </a:rPr>
              <a:t>?</a:t>
            </a:r>
            <a:r>
              <a:rPr b="0" i="1"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Possible Response: maps and keys; The metaphor "Maps are keys" in line 9 makes maps more meaningful. Keys open physical doors, and maps open figurative "doors" to information and imagination.  DOK 2 </a:t>
            </a:r>
            <a:endParaRPr/>
          </a:p>
          <a:p>
            <a:pPr indent="-228600" lvl="0" marL="457200" rtl="0" algn="l">
              <a:lnSpc>
                <a:spcPct val="100000"/>
              </a:lnSpc>
              <a:spcBef>
                <a:spcPts val="0"/>
              </a:spcBef>
              <a:spcAft>
                <a:spcPts val="0"/>
              </a:spcAft>
              <a:buSzPts val="1400"/>
              <a:buNone/>
            </a:pPr>
            <a:r>
              <a:t/>
            </a:r>
            <a:endParaRPr i="0"/>
          </a:p>
        </p:txBody>
      </p:sp>
      <p:sp>
        <p:nvSpPr>
          <p:cNvPr id="506" name="Google Shape;506;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scan the poem. Ask: </a:t>
            </a:r>
            <a:r>
              <a:rPr b="0" i="1" lang="en-US" sz="1200">
                <a:solidFill>
                  <a:schemeClr val="dk1"/>
                </a:solidFill>
                <a:latin typeface="Calibri"/>
                <a:ea typeface="Calibri"/>
                <a:cs typeface="Calibri"/>
                <a:sym typeface="Calibri"/>
              </a:rPr>
              <a:t>What punctuation marks does the poet use</a:t>
            </a:r>
            <a:r>
              <a:rPr i="1" lang="en-US" sz="1200">
                <a:solidFill>
                  <a:schemeClr val="dk1"/>
                </a:solidFill>
                <a:latin typeface="Arial"/>
                <a:ea typeface="Arial"/>
                <a:cs typeface="Arial"/>
                <a:sym typeface="Arial"/>
              </a:rPr>
              <a:t>?</a:t>
            </a:r>
            <a:r>
              <a:rPr b="0" i="1" lang="en-US" sz="1200">
                <a:solidFill>
                  <a:schemeClr val="dk1"/>
                </a:solidFill>
                <a:latin typeface="Calibri"/>
                <a:ea typeface="Calibri"/>
                <a:cs typeface="Calibri"/>
                <a:sym typeface="Calibri"/>
              </a:rPr>
              <a:t> Where are they</a:t>
            </a:r>
            <a:r>
              <a:rPr i="1" lang="en-US" sz="1200">
                <a:solidFill>
                  <a:schemeClr val="dk1"/>
                </a:solidFill>
                <a:latin typeface="Arial"/>
                <a:ea typeface="Arial"/>
                <a:cs typeface="Arial"/>
                <a:sym typeface="Arial"/>
              </a:rPr>
              <a:t>?</a:t>
            </a:r>
            <a:r>
              <a:rPr b="0" i="1"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Underline commas and periods as students point them out. See student page for possible responses.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students to explain how the pauses and stops help create rhythm and how they affect meaning.  Possible Response: Pausing and stopping change the rhythm. The commas connect ideas, and the periods signal a new idea is coming.  DOK 2 </a:t>
            </a:r>
            <a:endParaRPr/>
          </a:p>
          <a:p>
            <a:pPr indent="-228600" lvl="0" marL="457200" rtl="0" algn="l">
              <a:lnSpc>
                <a:spcPct val="100000"/>
              </a:lnSpc>
              <a:spcBef>
                <a:spcPts val="0"/>
              </a:spcBef>
              <a:spcAft>
                <a:spcPts val="0"/>
              </a:spcAft>
              <a:buSzPts val="1400"/>
              <a:buNone/>
            </a:pPr>
            <a:r>
              <a:t/>
            </a:r>
            <a:endParaRPr i="0"/>
          </a:p>
        </p:txBody>
      </p:sp>
      <p:sp>
        <p:nvSpPr>
          <p:cNvPr id="519" name="Google Shape;519;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identify and underline rhyming words throughout the poem. See student page for possible responses.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a:t>
            </a:r>
            <a:r>
              <a:rPr b="0" i="1" lang="en-US" sz="1200">
                <a:solidFill>
                  <a:schemeClr val="dk1"/>
                </a:solidFill>
                <a:latin typeface="Calibri"/>
                <a:ea typeface="Calibri"/>
                <a:cs typeface="Calibri"/>
                <a:sym typeface="Calibri"/>
              </a:rPr>
              <a:t>How does rhyme affect the poem</a:t>
            </a:r>
            <a:r>
              <a:rPr i="1" lang="en-US" sz="1200">
                <a:solidFill>
                  <a:schemeClr val="dk1"/>
                </a:solidFill>
                <a:latin typeface="Arial"/>
                <a:ea typeface="Arial"/>
                <a:cs typeface="Arial"/>
                <a:sym typeface="Arial"/>
              </a:rPr>
              <a:t>?</a:t>
            </a:r>
            <a:r>
              <a:rPr b="0" i="1"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Possible Response: Rhyme creates balance and rhythm. It also makes the lines more predictable because you know what sound is coming next.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identify and underline the metaphor. Ask: </a:t>
            </a:r>
            <a:r>
              <a:rPr b="0" i="1" lang="en-US" sz="1200">
                <a:solidFill>
                  <a:schemeClr val="dk1"/>
                </a:solidFill>
                <a:latin typeface="Calibri"/>
                <a:ea typeface="Calibri"/>
                <a:cs typeface="Calibri"/>
                <a:sym typeface="Calibri"/>
              </a:rPr>
              <a:t>What does the poet compare</a:t>
            </a:r>
            <a:r>
              <a:rPr i="1" lang="en-US" sz="1200">
                <a:solidFill>
                  <a:schemeClr val="dk1"/>
                </a:solidFill>
                <a:latin typeface="Arial"/>
                <a:ea typeface="Arial"/>
                <a:cs typeface="Arial"/>
                <a:sym typeface="Arial"/>
              </a:rPr>
              <a:t>? </a:t>
            </a:r>
            <a:r>
              <a:rPr b="0" lang="en-US" sz="1200">
                <a:solidFill>
                  <a:schemeClr val="dk1"/>
                </a:solidFill>
                <a:latin typeface="Calibri"/>
                <a:ea typeface="Calibri"/>
                <a:cs typeface="Calibri"/>
                <a:sym typeface="Calibri"/>
              </a:rPr>
              <a:t>See student page for response.  Possible Response: The poet uses the metaphor "Our home, our ship, our planet earth" to compare Earth to a ship. DOK 2 </a:t>
            </a:r>
            <a:endParaRPr/>
          </a:p>
          <a:p>
            <a:pPr indent="-152400" lvl="0" marL="228600" rtl="0" algn="l">
              <a:lnSpc>
                <a:spcPct val="100000"/>
              </a:lnSpc>
              <a:spcBef>
                <a:spcPts val="0"/>
              </a:spcBef>
              <a:spcAft>
                <a:spcPts val="0"/>
              </a:spcAft>
              <a:buSzPts val="1200"/>
              <a:buFont typeface="Arial"/>
              <a:buNone/>
            </a:pPr>
            <a:r>
              <a:t/>
            </a:r>
            <a:endParaRPr i="0"/>
          </a:p>
        </p:txBody>
      </p:sp>
      <p:sp>
        <p:nvSpPr>
          <p:cNvPr id="532" name="Google Shape;532;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a:t>
            </a:r>
            <a:r>
              <a:rPr lang="en-US" sz="1200">
                <a:solidFill>
                  <a:schemeClr val="dk1"/>
                </a:solidFill>
                <a:latin typeface="Calibri"/>
                <a:ea typeface="Calibri"/>
                <a:cs typeface="Calibri"/>
                <a:sym typeface="Calibri"/>
              </a:rPr>
              <a:t>students identify and underline lines that show how the poet uses structure to help create rhythm. </a:t>
            </a:r>
            <a:r>
              <a:rPr b="0" lang="en-US" sz="1200">
                <a:solidFill>
                  <a:schemeClr val="dk1"/>
                </a:solidFill>
                <a:latin typeface="Calibri"/>
                <a:ea typeface="Calibri"/>
                <a:cs typeface="Calibri"/>
                <a:sym typeface="Calibri"/>
              </a:rPr>
              <a:t>See student page for possible responses</a:t>
            </a:r>
            <a:r>
              <a:rPr b="1"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Ask: </a:t>
            </a:r>
            <a:r>
              <a:rPr i="1" lang="en-US" sz="1200">
                <a:solidFill>
                  <a:schemeClr val="dk1"/>
                </a:solidFill>
                <a:latin typeface="Calibri"/>
                <a:ea typeface="Calibri"/>
                <a:cs typeface="Calibri"/>
                <a:sym typeface="Calibri"/>
              </a:rPr>
              <a:t>How does this structure affect the rhythm</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a:t>
            </a:r>
            <a:r>
              <a:rPr b="0" lang="en-US" sz="1200">
                <a:solidFill>
                  <a:schemeClr val="dk1"/>
                </a:solidFill>
                <a:latin typeface="Calibri"/>
                <a:ea typeface="Calibri"/>
                <a:cs typeface="Calibri"/>
                <a:sym typeface="Calibri"/>
              </a:rPr>
              <a:t>Possible Response: </a:t>
            </a:r>
            <a:r>
              <a:rPr lang="en-US" sz="1200">
                <a:solidFill>
                  <a:schemeClr val="dk1"/>
                </a:solidFill>
                <a:latin typeface="Calibri"/>
                <a:ea typeface="Calibri"/>
                <a:cs typeface="Calibri"/>
                <a:sym typeface="Calibri"/>
              </a:rPr>
              <a:t>The poem is made up of short and long lines. The poem moves fast in the short lines, and then the long lines slow it down. The poem does not rhyme, but the long and short lines create a rhythm of their own. </a:t>
            </a:r>
            <a:r>
              <a:rPr b="0" lang="en-US" sz="1200">
                <a:solidFill>
                  <a:schemeClr val="dk1"/>
                </a:solidFill>
                <a:latin typeface="Calibri"/>
                <a:ea typeface="Calibri"/>
                <a:cs typeface="Calibri"/>
                <a:sym typeface="Calibri"/>
              </a:rPr>
              <a:t>DOK 2 </a:t>
            </a:r>
            <a:endParaRPr/>
          </a:p>
          <a:p>
            <a:pPr indent="-152400" lvl="0" marL="228600" rtl="0" algn="l">
              <a:lnSpc>
                <a:spcPct val="100000"/>
              </a:lnSpc>
              <a:spcBef>
                <a:spcPts val="0"/>
              </a:spcBef>
              <a:spcAft>
                <a:spcPts val="0"/>
              </a:spcAft>
              <a:buSzPts val="1200"/>
              <a:buFont typeface="Arial"/>
              <a:buNone/>
            </a:pPr>
            <a:r>
              <a:t/>
            </a:r>
            <a:endParaRPr i="0"/>
          </a:p>
        </p:txBody>
      </p:sp>
      <p:sp>
        <p:nvSpPr>
          <p:cNvPr id="545" name="Google Shape;545;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b="0" i="0" lang="en-US" sz="1200" u="none" strike="noStrike">
                <a:solidFill>
                  <a:schemeClr val="dk1"/>
                </a:solidFill>
                <a:latin typeface="Calibri"/>
                <a:ea typeface="Calibri"/>
                <a:cs typeface="Calibri"/>
                <a:sym typeface="Calibri"/>
              </a:rPr>
              <a:t>Have students use the </a:t>
            </a:r>
            <a:r>
              <a:rPr lang="en-US" sz="1200">
                <a:solidFill>
                  <a:schemeClr val="dk1"/>
                </a:solidFill>
                <a:latin typeface="Calibri"/>
                <a:ea typeface="Calibri"/>
                <a:cs typeface="Calibri"/>
                <a:sym typeface="Calibri"/>
              </a:rPr>
              <a:t>strategies for explaining sound devices and figurative language.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Have students annotate the text using the Close Read notes for Explain Sound Devices and Figurative Language and then use their annotations to complete the chart  on p. 140 in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a:t>
            </a:r>
            <a:endParaRPr/>
          </a:p>
          <a:p>
            <a:pPr indent="-179832" lvl="0" marL="256032" rtl="0" algn="l">
              <a:lnSpc>
                <a:spcPct val="100000"/>
              </a:lnSpc>
              <a:spcBef>
                <a:spcPts val="0"/>
              </a:spcBef>
              <a:spcAft>
                <a:spcPts val="0"/>
              </a:spcAft>
              <a:buClr>
                <a:schemeClr val="dk1"/>
              </a:buClr>
              <a:buSzPts val="1200"/>
              <a:buFont typeface="Calibri"/>
              <a:buNone/>
            </a:pPr>
            <a:r>
              <a:t/>
            </a:r>
            <a:endParaRPr i="0"/>
          </a:p>
        </p:txBody>
      </p:sp>
      <p:sp>
        <p:nvSpPr>
          <p:cNvPr id="558" name="Google Shape;558;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1" name="Google Shape;571;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Define imagery as language that appeals to one or more of the five senses. Explain that imagery helps the reader picture or sense things in his or her mind and can make writing more vivid and memorable. Say this sentence to the class: </a:t>
            </a:r>
            <a:r>
              <a:rPr i="1" lang="en-US" sz="1200">
                <a:solidFill>
                  <a:schemeClr val="dk1"/>
                </a:solidFill>
                <a:latin typeface="Calibri"/>
                <a:ea typeface="Calibri"/>
                <a:cs typeface="Calibri"/>
                <a:sym typeface="Calibri"/>
              </a:rPr>
              <a:t>It was a winter day</a:t>
            </a:r>
            <a:r>
              <a:rPr lang="en-US" sz="1200">
                <a:solidFill>
                  <a:schemeClr val="dk1"/>
                </a:solidFill>
                <a:latin typeface="Calibri"/>
                <a:ea typeface="Calibri"/>
                <a:cs typeface="Calibri"/>
                <a:sym typeface="Calibri"/>
              </a:rPr>
              <a:t>. Note to students that the words do not paint a picture for the reader. Now say this sentence: </a:t>
            </a:r>
            <a:r>
              <a:rPr i="1" lang="en-US" sz="1200">
                <a:solidFill>
                  <a:schemeClr val="dk1"/>
                </a:solidFill>
                <a:latin typeface="Calibri"/>
                <a:ea typeface="Calibri"/>
                <a:cs typeface="Calibri"/>
                <a:sym typeface="Calibri"/>
              </a:rPr>
              <a:t>Cold, heavy snow fell from the darkened sky.</a:t>
            </a:r>
            <a:r>
              <a:rPr lang="en-US" sz="1200">
                <a:solidFill>
                  <a:schemeClr val="dk1"/>
                </a:solidFill>
                <a:latin typeface="Calibri"/>
                <a:ea typeface="Calibri"/>
                <a:cs typeface="Calibri"/>
                <a:sym typeface="Calibri"/>
              </a:rPr>
              <a:t> The use of imagery helps the reader picture the scene by “feeling” the cold and “seeing” the snow.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Model analyzing the author’s craft of using imagery by directing students to p. 145 in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Have them follow along as you read aloud the lines from “Early Explorers” and complete the steps.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Identify the highlighted language the poet uses to create imagery.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Ask students to describe the mental images that this language helped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them form in their minds.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Guide students to draw a conclusion about the poet’s use of imagery. Point out that the imagery helps readers visualize what the poet is describing and better understand the poem’s meaning.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Direct students to go back to the Poetry Collection and circle other instances of imagery. Then have them focus on a specific example by completing the activity on p. 145 in the </a:t>
            </a:r>
            <a:r>
              <a:rPr i="1" lang="en-US" sz="1200">
                <a:solidFill>
                  <a:schemeClr val="dk1"/>
                </a:solidFill>
                <a:latin typeface="Calibri"/>
                <a:ea typeface="Calibri"/>
                <a:cs typeface="Calibri"/>
                <a:sym typeface="Calibri"/>
              </a:rPr>
              <a:t>Student Interactive.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572" name="Google Shape;572;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Remind students that the suffixes </a:t>
            </a:r>
            <a:r>
              <a:rPr b="0" i="1" lang="en-US" sz="1200">
                <a:solidFill>
                  <a:schemeClr val="dk1"/>
                </a:solidFill>
                <a:latin typeface="Calibri"/>
                <a:ea typeface="Calibri"/>
                <a:cs typeface="Calibri"/>
                <a:sym typeface="Calibri"/>
              </a:rPr>
              <a:t>-able </a:t>
            </a:r>
            <a:r>
              <a:rPr b="0" lang="en-US" sz="1200">
                <a:solidFill>
                  <a:schemeClr val="dk1"/>
                </a:solidFill>
                <a:latin typeface="Calibri"/>
                <a:ea typeface="Calibri"/>
                <a:cs typeface="Calibri"/>
                <a:sym typeface="Calibri"/>
              </a:rPr>
              <a:t>and </a:t>
            </a:r>
            <a:r>
              <a:rPr b="0" i="1" lang="en-US" sz="1200">
                <a:solidFill>
                  <a:schemeClr val="dk1"/>
                </a:solidFill>
                <a:latin typeface="Calibri"/>
                <a:ea typeface="Calibri"/>
                <a:cs typeface="Calibri"/>
                <a:sym typeface="Calibri"/>
              </a:rPr>
              <a:t>-ible </a:t>
            </a:r>
            <a:r>
              <a:rPr b="0" lang="en-US" sz="1200">
                <a:solidFill>
                  <a:schemeClr val="dk1"/>
                </a:solidFill>
                <a:latin typeface="Calibri"/>
                <a:ea typeface="Calibri"/>
                <a:cs typeface="Calibri"/>
                <a:sym typeface="Calibri"/>
              </a:rPr>
              <a:t>mean “can be done.”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Explain that sometimes </a:t>
            </a:r>
            <a:r>
              <a:rPr b="0" i="1" lang="en-US" sz="1200">
                <a:solidFill>
                  <a:schemeClr val="dk1"/>
                </a:solidFill>
                <a:latin typeface="Calibri"/>
                <a:ea typeface="Calibri"/>
                <a:cs typeface="Calibri"/>
                <a:sym typeface="Calibri"/>
              </a:rPr>
              <a:t>-ible </a:t>
            </a:r>
            <a:r>
              <a:rPr b="0" lang="en-US" sz="1200">
                <a:solidFill>
                  <a:schemeClr val="dk1"/>
                </a:solidFill>
                <a:latin typeface="Calibri"/>
                <a:ea typeface="Calibri"/>
                <a:cs typeface="Calibri"/>
                <a:sym typeface="Calibri"/>
              </a:rPr>
              <a:t>is added to a root instead of a base word. For example, in </a:t>
            </a:r>
            <a:r>
              <a:rPr b="0" i="1" lang="en-US" sz="1200">
                <a:solidFill>
                  <a:schemeClr val="dk1"/>
                </a:solidFill>
                <a:latin typeface="Calibri"/>
                <a:ea typeface="Calibri"/>
                <a:cs typeface="Calibri"/>
                <a:sym typeface="Calibri"/>
              </a:rPr>
              <a:t>visible, </a:t>
            </a:r>
            <a:r>
              <a:rPr b="0" lang="en-US" sz="1200">
                <a:solidFill>
                  <a:schemeClr val="dk1"/>
                </a:solidFill>
                <a:latin typeface="Calibri"/>
                <a:ea typeface="Calibri"/>
                <a:cs typeface="Calibri"/>
                <a:sym typeface="Calibri"/>
              </a:rPr>
              <a:t>it is added to the Latin root </a:t>
            </a:r>
            <a:r>
              <a:rPr b="0" i="1" lang="en-US" sz="1200">
                <a:solidFill>
                  <a:schemeClr val="dk1"/>
                </a:solidFill>
                <a:latin typeface="Calibri"/>
                <a:ea typeface="Calibri"/>
                <a:cs typeface="Calibri"/>
                <a:sym typeface="Calibri"/>
              </a:rPr>
              <a:t>vis, </a:t>
            </a:r>
            <a:r>
              <a:rPr b="0" lang="en-US" sz="1200">
                <a:solidFill>
                  <a:schemeClr val="dk1"/>
                </a:solidFill>
                <a:latin typeface="Calibri"/>
                <a:ea typeface="Calibri"/>
                <a:cs typeface="Calibri"/>
                <a:sym typeface="Calibri"/>
              </a:rPr>
              <a:t>which means “see.” </a:t>
            </a:r>
            <a:r>
              <a:rPr b="0" i="1" lang="en-US" sz="1200">
                <a:solidFill>
                  <a:schemeClr val="dk1"/>
                </a:solidFill>
                <a:latin typeface="Calibri"/>
                <a:ea typeface="Calibri"/>
                <a:cs typeface="Calibri"/>
                <a:sym typeface="Calibri"/>
              </a:rPr>
              <a:t>Visible </a:t>
            </a:r>
            <a:r>
              <a:rPr b="0" lang="en-US" sz="1200">
                <a:solidFill>
                  <a:schemeClr val="dk1"/>
                </a:solidFill>
                <a:latin typeface="Calibri"/>
                <a:ea typeface="Calibri"/>
                <a:cs typeface="Calibri"/>
                <a:sym typeface="Calibri"/>
              </a:rPr>
              <a:t>means “can be seen.” Provide these Latin roots: </a:t>
            </a:r>
            <a:r>
              <a:rPr b="0" i="1" lang="en-US" sz="1200">
                <a:solidFill>
                  <a:schemeClr val="dk1"/>
                </a:solidFill>
                <a:latin typeface="Calibri"/>
                <a:ea typeface="Calibri"/>
                <a:cs typeface="Calibri"/>
                <a:sym typeface="Calibri"/>
              </a:rPr>
              <a:t>aud—</a:t>
            </a:r>
            <a:r>
              <a:rPr b="0" lang="en-US" sz="1200">
                <a:solidFill>
                  <a:schemeClr val="dk1"/>
                </a:solidFill>
                <a:latin typeface="Calibri"/>
                <a:ea typeface="Calibri"/>
                <a:cs typeface="Calibri"/>
                <a:sym typeface="Calibri"/>
              </a:rPr>
              <a:t>“hear”; </a:t>
            </a:r>
            <a:r>
              <a:rPr b="0" i="1" lang="en-US" sz="1200">
                <a:solidFill>
                  <a:schemeClr val="dk1"/>
                </a:solidFill>
                <a:latin typeface="Calibri"/>
                <a:ea typeface="Calibri"/>
                <a:cs typeface="Calibri"/>
                <a:sym typeface="Calibri"/>
              </a:rPr>
              <a:t>tang—</a:t>
            </a:r>
            <a:r>
              <a:rPr b="0" lang="en-US" sz="1200">
                <a:solidFill>
                  <a:schemeClr val="dk1"/>
                </a:solidFill>
                <a:latin typeface="Calibri"/>
                <a:ea typeface="Calibri"/>
                <a:cs typeface="Calibri"/>
                <a:sym typeface="Calibri"/>
              </a:rPr>
              <a:t>“touch”; </a:t>
            </a:r>
            <a:r>
              <a:rPr b="0" i="1" lang="en-US" sz="1200">
                <a:solidFill>
                  <a:schemeClr val="dk1"/>
                </a:solidFill>
                <a:latin typeface="Calibri"/>
                <a:ea typeface="Calibri"/>
                <a:cs typeface="Calibri"/>
                <a:sym typeface="Calibri"/>
              </a:rPr>
              <a:t>cred</a:t>
            </a:r>
            <a:r>
              <a:rPr b="0" lang="en-US" sz="1200">
                <a:solidFill>
                  <a:schemeClr val="dk1"/>
                </a:solidFill>
                <a:latin typeface="Calibri"/>
                <a:ea typeface="Calibri"/>
                <a:cs typeface="Calibri"/>
                <a:sym typeface="Calibri"/>
              </a:rPr>
              <a:t>—“believe.” Explain that the prefix </a:t>
            </a:r>
            <a:r>
              <a:rPr b="0" i="1" lang="en-US" sz="1200">
                <a:solidFill>
                  <a:schemeClr val="dk1"/>
                </a:solidFill>
                <a:latin typeface="Calibri"/>
                <a:ea typeface="Calibri"/>
                <a:cs typeface="Calibri"/>
                <a:sym typeface="Calibri"/>
              </a:rPr>
              <a:t>in- </a:t>
            </a:r>
            <a:r>
              <a:rPr b="0" lang="en-US" sz="1200">
                <a:solidFill>
                  <a:schemeClr val="dk1"/>
                </a:solidFill>
                <a:latin typeface="Calibri"/>
                <a:ea typeface="Calibri"/>
                <a:cs typeface="Calibri"/>
                <a:sym typeface="Calibri"/>
              </a:rPr>
              <a:t>can mean “not.” Display </a:t>
            </a:r>
            <a:r>
              <a:rPr b="0" i="1" lang="en-US" sz="1200">
                <a:solidFill>
                  <a:schemeClr val="dk1"/>
                </a:solidFill>
                <a:latin typeface="Calibri"/>
                <a:ea typeface="Calibri"/>
                <a:cs typeface="Calibri"/>
                <a:sym typeface="Calibri"/>
              </a:rPr>
              <a:t>invisible, audible, tangible, </a:t>
            </a:r>
            <a:r>
              <a:rPr b="0" lang="en-US" sz="1200">
                <a:solidFill>
                  <a:schemeClr val="dk1"/>
                </a:solidFill>
                <a:latin typeface="Calibri"/>
                <a:ea typeface="Calibri"/>
                <a:cs typeface="Calibri"/>
                <a:sym typeface="Calibri"/>
              </a:rPr>
              <a:t>and </a:t>
            </a:r>
            <a:r>
              <a:rPr b="0" i="1" lang="en-US" sz="1200">
                <a:solidFill>
                  <a:schemeClr val="dk1"/>
                </a:solidFill>
                <a:latin typeface="Calibri"/>
                <a:ea typeface="Calibri"/>
                <a:cs typeface="Calibri"/>
                <a:sym typeface="Calibri"/>
              </a:rPr>
              <a:t>credible. </a:t>
            </a:r>
            <a:r>
              <a:rPr b="0" lang="en-US" sz="1200">
                <a:solidFill>
                  <a:schemeClr val="dk1"/>
                </a:solidFill>
                <a:latin typeface="Calibri"/>
                <a:ea typeface="Calibri"/>
                <a:cs typeface="Calibri"/>
                <a:sym typeface="Calibri"/>
              </a:rPr>
              <a:t>Have students decode, or read, these words and then explain the meaning of each word.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complete </a:t>
            </a:r>
            <a:r>
              <a:rPr b="0" i="1" lang="en-US" sz="1200">
                <a:solidFill>
                  <a:schemeClr val="dk1"/>
                </a:solidFill>
                <a:latin typeface="Calibri"/>
                <a:ea typeface="Calibri"/>
                <a:cs typeface="Calibri"/>
                <a:sym typeface="Calibri"/>
              </a:rPr>
              <a:t>Word Study </a:t>
            </a:r>
            <a:r>
              <a:rPr b="0" lang="en-US" sz="1200">
                <a:solidFill>
                  <a:schemeClr val="dk1"/>
                </a:solidFill>
                <a:latin typeface="Calibri"/>
                <a:ea typeface="Calibri"/>
                <a:cs typeface="Calibri"/>
                <a:sym typeface="Calibri"/>
              </a:rPr>
              <a:t>p. 4 from the </a:t>
            </a:r>
            <a:r>
              <a:rPr b="0" i="1" lang="en-US" sz="1200">
                <a:solidFill>
                  <a:schemeClr val="dk1"/>
                </a:solidFill>
                <a:latin typeface="Calibri"/>
                <a:ea typeface="Calibri"/>
                <a:cs typeface="Calibri"/>
                <a:sym typeface="Calibri"/>
              </a:rPr>
              <a:t>Resource Download Center </a:t>
            </a:r>
            <a:r>
              <a:rPr b="0" i="0" lang="en-US" sz="1200" u="none" strike="noStrike">
                <a:solidFill>
                  <a:schemeClr val="dk1"/>
                </a:solidFill>
                <a:latin typeface="Calibri"/>
                <a:ea typeface="Calibri"/>
                <a:cs typeface="Calibri"/>
                <a:sym typeface="Calibri"/>
              </a:rPr>
              <a:t> </a:t>
            </a:r>
            <a:r>
              <a:rPr b="1" i="0" lang="en-US" u="none" strike="noStrike">
                <a:solidFill>
                  <a:srgbClr val="000000"/>
                </a:solidFill>
                <a:latin typeface="Calibri"/>
                <a:ea typeface="Calibri"/>
                <a:cs typeface="Calibri"/>
                <a:sym typeface="Calibri"/>
              </a:rPr>
              <a:t>Click path: Table of Contents -&gt; Resource Download Center -&gt; Word Study -&gt; U1W4</a:t>
            </a:r>
            <a:endParaRPr b="1">
              <a:latin typeface="Calibri"/>
              <a:ea typeface="Calibri"/>
              <a:cs typeface="Calibri"/>
              <a:sym typeface="Calibri"/>
            </a:endParaRPr>
          </a:p>
          <a:p>
            <a:pPr indent="-254000" lvl="0" marL="571500" rtl="0" algn="l">
              <a:lnSpc>
                <a:spcPct val="100000"/>
              </a:lnSpc>
              <a:spcBef>
                <a:spcPts val="0"/>
              </a:spcBef>
              <a:spcAft>
                <a:spcPts val="0"/>
              </a:spcAft>
              <a:buSzPts val="1400"/>
              <a:buFont typeface="Arial"/>
              <a:buNone/>
            </a:pPr>
            <a:r>
              <a:t/>
            </a:r>
            <a:endParaRPr i="0" sz="1200">
              <a:latin typeface="Calibri"/>
              <a:ea typeface="Calibri"/>
              <a:cs typeface="Calibri"/>
              <a:sym typeface="Calibri"/>
            </a:endParaRPr>
          </a:p>
        </p:txBody>
      </p:sp>
      <p:sp>
        <p:nvSpPr>
          <p:cNvPr id="586" name="Google Shape;586;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sz="1200" u="none" strike="noStrike">
                <a:solidFill>
                  <a:schemeClr val="dk1"/>
                </a:solidFill>
                <a:latin typeface="Calibri"/>
                <a:ea typeface="Calibri"/>
                <a:cs typeface="Calibri"/>
                <a:sym typeface="Calibri"/>
              </a:rPr>
              <a:t>Remind </a:t>
            </a:r>
            <a:r>
              <a:rPr lang="en-US" sz="1200">
                <a:solidFill>
                  <a:schemeClr val="dk1"/>
                </a:solidFill>
                <a:latin typeface="Calibri"/>
                <a:ea typeface="Calibri"/>
                <a:cs typeface="Calibri"/>
                <a:sym typeface="Calibri"/>
              </a:rPr>
              <a:t>students of the Essential Question for Unit 1: </a:t>
            </a:r>
            <a:r>
              <a:rPr i="1" lang="en-US" sz="1200">
                <a:solidFill>
                  <a:schemeClr val="dk1"/>
                </a:solidFill>
                <a:latin typeface="Calibri"/>
                <a:ea typeface="Calibri"/>
                <a:cs typeface="Calibri"/>
                <a:sym typeface="Calibri"/>
              </a:rPr>
              <a:t>How do journeys change us? </a:t>
            </a:r>
            <a:r>
              <a:rPr lang="en-US" sz="1200">
                <a:solidFill>
                  <a:schemeClr val="dk1"/>
                </a:solidFill>
                <a:latin typeface="Calibri"/>
                <a:ea typeface="Calibri"/>
                <a:cs typeface="Calibri"/>
                <a:sym typeface="Calibri"/>
              </a:rPr>
              <a:t>Point out the Week 4 Question: </a:t>
            </a:r>
            <a:r>
              <a:rPr i="1" lang="en-US" sz="1200">
                <a:solidFill>
                  <a:schemeClr val="dk1"/>
                </a:solidFill>
                <a:latin typeface="Calibri"/>
                <a:ea typeface="Calibri"/>
                <a:cs typeface="Calibri"/>
                <a:sym typeface="Calibri"/>
              </a:rPr>
              <a:t>What inspires people to start a journey? </a:t>
            </a:r>
            <a:endParaRPr sz="1200">
              <a:solidFill>
                <a:schemeClr val="dk1"/>
              </a:solidFill>
              <a:latin typeface="Calibri"/>
              <a:ea typeface="Calibri"/>
              <a:cs typeface="Calibri"/>
              <a:sym typeface="Calibri"/>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Direct students’ attention to the infographic on pp. 124–125 in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Explain that in poetry the use of sound devices, such as rhyme and rhythm, and figurative language, such as similes and metaphors, expresses ideas and emotions differently than other genres do. Have students read the infographic and discuss the elements of poetry.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Use these questions to guide discussion: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How is poetry different from prose?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What makes a poem a poem?</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Is poetry fiction or nonfiction?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WEEKLY QUESTION </a:t>
            </a:r>
            <a:r>
              <a:rPr lang="en-US" sz="1200">
                <a:solidFill>
                  <a:schemeClr val="dk1"/>
                </a:solidFill>
                <a:latin typeface="Calibri"/>
                <a:ea typeface="Calibri"/>
                <a:cs typeface="Calibri"/>
                <a:sym typeface="Calibri"/>
              </a:rPr>
              <a:t>Reread the Week 4 question: </a:t>
            </a:r>
            <a:r>
              <a:rPr i="1" lang="en-US" sz="1200">
                <a:solidFill>
                  <a:schemeClr val="dk1"/>
                </a:solidFill>
                <a:latin typeface="Calibri"/>
                <a:ea typeface="Calibri"/>
                <a:cs typeface="Calibri"/>
                <a:sym typeface="Calibri"/>
              </a:rPr>
              <a:t>What inspires people to start a journey</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Ask students if the poem in the infographic inspires them to take a journey. Invite them to explain their response and identify the language that inspires them.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b="0" i="0" lang="en-US" sz="1200" u="none" strike="noStrike">
                <a:solidFill>
                  <a:schemeClr val="dk1"/>
                </a:solidFill>
                <a:latin typeface="Calibri"/>
                <a:ea typeface="Calibri"/>
                <a:cs typeface="Calibri"/>
                <a:sym typeface="Calibri"/>
              </a:rPr>
              <a:t>Have students read the statement on p. 125 and </a:t>
            </a:r>
            <a:r>
              <a:rPr lang="en-US" sz="1200">
                <a:solidFill>
                  <a:schemeClr val="dk1"/>
                </a:solidFill>
                <a:latin typeface="Calibri"/>
                <a:ea typeface="Calibri"/>
                <a:cs typeface="Calibri"/>
                <a:sym typeface="Calibri"/>
              </a:rPr>
              <a:t>jot down a few quick notes. Then have them discuss their ideas with a partner. </a:t>
            </a:r>
            <a:endParaRPr/>
          </a:p>
          <a:p>
            <a:pPr indent="-152400" lvl="0" marL="228600" rtl="0" algn="l">
              <a:lnSpc>
                <a:spcPct val="100000"/>
              </a:lnSpc>
              <a:spcBef>
                <a:spcPts val="0"/>
              </a:spcBef>
              <a:spcAft>
                <a:spcPts val="0"/>
              </a:spcAft>
              <a:buSzPts val="1200"/>
              <a:buFont typeface="Calibri"/>
              <a:buNone/>
            </a:pPr>
            <a:r>
              <a:t/>
            </a:r>
            <a:endParaRPr/>
          </a:p>
        </p:txBody>
      </p:sp>
      <p:sp>
        <p:nvSpPr>
          <p:cNvPr id="116" name="Google Shape;11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Writers use indefinite pronouns when they are not referring to a specific person or thing. Some examples are </a:t>
            </a:r>
            <a:r>
              <a:rPr i="1" lang="en-US" sz="1200">
                <a:solidFill>
                  <a:schemeClr val="dk1"/>
                </a:solidFill>
                <a:latin typeface="Calibri"/>
                <a:ea typeface="Calibri"/>
                <a:cs typeface="Calibri"/>
                <a:sym typeface="Calibri"/>
              </a:rPr>
              <a:t>someone, nobody,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everything. </a:t>
            </a:r>
            <a:r>
              <a:rPr lang="en-US" sz="1200">
                <a:solidFill>
                  <a:schemeClr val="dk1"/>
                </a:solidFill>
                <a:latin typeface="Calibri"/>
                <a:ea typeface="Calibri"/>
                <a:cs typeface="Calibri"/>
                <a:sym typeface="Calibri"/>
              </a:rPr>
              <a:t>Writers must make sure the proper verb form is used with each indefinite pronoun. </a:t>
            </a:r>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Singular indefinite pronouns, such as </a:t>
            </a:r>
            <a:r>
              <a:rPr i="1" lang="en-US" sz="1200">
                <a:solidFill>
                  <a:schemeClr val="dk1"/>
                </a:solidFill>
                <a:latin typeface="Calibri"/>
                <a:ea typeface="Calibri"/>
                <a:cs typeface="Calibri"/>
                <a:sym typeface="Calibri"/>
              </a:rPr>
              <a:t>everyone, </a:t>
            </a:r>
            <a:r>
              <a:rPr lang="en-US" sz="1200">
                <a:solidFill>
                  <a:schemeClr val="dk1"/>
                </a:solidFill>
                <a:latin typeface="Calibri"/>
                <a:ea typeface="Calibri"/>
                <a:cs typeface="Calibri"/>
                <a:sym typeface="Calibri"/>
              </a:rPr>
              <a:t>must be matched with singular verbs, such as </a:t>
            </a:r>
            <a:r>
              <a:rPr i="1" lang="en-US" sz="1200">
                <a:solidFill>
                  <a:schemeClr val="dk1"/>
                </a:solidFill>
                <a:latin typeface="Calibri"/>
                <a:ea typeface="Calibri"/>
                <a:cs typeface="Calibri"/>
                <a:sym typeface="Calibri"/>
              </a:rPr>
              <a:t>goes. </a:t>
            </a:r>
            <a:endParaRPr sz="1200">
              <a:solidFill>
                <a:schemeClr val="dk1"/>
              </a:solidFill>
              <a:latin typeface="Calibri"/>
              <a:ea typeface="Calibri"/>
              <a:cs typeface="Calibri"/>
              <a:sym typeface="Calibri"/>
            </a:endParaRPr>
          </a:p>
          <a:p>
            <a:pPr indent="-304800" lvl="0" marL="676656" rtl="0" algn="l">
              <a:lnSpc>
                <a:spcPct val="100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Plural indefinite pronouns, such as </a:t>
            </a:r>
            <a:r>
              <a:rPr i="1" lang="en-US" sz="1200">
                <a:solidFill>
                  <a:schemeClr val="dk1"/>
                </a:solidFill>
                <a:latin typeface="Calibri"/>
                <a:ea typeface="Calibri"/>
                <a:cs typeface="Calibri"/>
                <a:sym typeface="Calibri"/>
              </a:rPr>
              <a:t>many, </a:t>
            </a:r>
            <a:r>
              <a:rPr lang="en-US" sz="1200">
                <a:solidFill>
                  <a:schemeClr val="dk1"/>
                </a:solidFill>
                <a:latin typeface="Calibri"/>
                <a:ea typeface="Calibri"/>
                <a:cs typeface="Calibri"/>
                <a:sym typeface="Calibri"/>
              </a:rPr>
              <a:t>must be matched with plural verbs, such as </a:t>
            </a:r>
            <a:r>
              <a:rPr i="1" lang="en-US" sz="1200">
                <a:solidFill>
                  <a:schemeClr val="dk1"/>
                </a:solidFill>
                <a:latin typeface="Calibri"/>
                <a:ea typeface="Calibri"/>
                <a:cs typeface="Calibri"/>
                <a:sym typeface="Calibri"/>
              </a:rPr>
              <a:t>go. </a:t>
            </a:r>
            <a:endParaRPr sz="1200">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Display sentences using indefinite pronouns; for example, </a:t>
            </a:r>
            <a:r>
              <a:rPr i="1" lang="en-US" sz="1200">
                <a:solidFill>
                  <a:schemeClr val="dk1"/>
                </a:solidFill>
                <a:latin typeface="Calibri"/>
                <a:ea typeface="Calibri"/>
                <a:cs typeface="Calibri"/>
                <a:sym typeface="Calibri"/>
              </a:rPr>
              <a:t>Someone is knocking on the door. Nobody wants to go to the movies. Everything is late. </a:t>
            </a:r>
            <a:r>
              <a:rPr lang="en-US" sz="1200">
                <a:solidFill>
                  <a:schemeClr val="dk1"/>
                </a:solidFill>
                <a:latin typeface="Calibri"/>
                <a:ea typeface="Calibri"/>
                <a:cs typeface="Calibri"/>
                <a:sym typeface="Calibri"/>
              </a:rPr>
              <a:t>Read the sentences aloud. Then ask: </a:t>
            </a:r>
            <a:r>
              <a:rPr i="1" lang="en-US" sz="1200">
                <a:solidFill>
                  <a:schemeClr val="dk1"/>
                </a:solidFill>
                <a:latin typeface="Calibri"/>
                <a:ea typeface="Calibri"/>
                <a:cs typeface="Calibri"/>
                <a:sym typeface="Calibri"/>
              </a:rPr>
              <a:t>Do we know definitely who or what someone, nobody, and everything are</a:t>
            </a:r>
            <a:r>
              <a:rPr i="1" lang="en-US" sz="1200">
                <a:solidFill>
                  <a:schemeClr val="dk1"/>
                </a:solidFill>
                <a:latin typeface="Arial"/>
                <a:ea typeface="Arial"/>
                <a:cs typeface="Arial"/>
                <a:sym typeface="Arial"/>
              </a:rPr>
              <a:t>?</a:t>
            </a:r>
            <a:r>
              <a:rPr i="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(No, the author was not specific.)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Explain that </a:t>
            </a:r>
            <a:r>
              <a:rPr i="1" lang="en-US" sz="1200">
                <a:solidFill>
                  <a:schemeClr val="dk1"/>
                </a:solidFill>
                <a:latin typeface="Calibri"/>
                <a:ea typeface="Calibri"/>
                <a:cs typeface="Calibri"/>
                <a:sym typeface="Calibri"/>
              </a:rPr>
              <a:t>someone, nobody,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everything </a:t>
            </a:r>
            <a:r>
              <a:rPr lang="en-US" sz="1200">
                <a:solidFill>
                  <a:schemeClr val="dk1"/>
                </a:solidFill>
                <a:latin typeface="Calibri"/>
                <a:ea typeface="Calibri"/>
                <a:cs typeface="Calibri"/>
                <a:sym typeface="Calibri"/>
              </a:rPr>
              <a:t>are indefinite pronouns.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Ask students to identify the verbs in the sentences, and elicit that they are all singular. </a:t>
            </a:r>
            <a:endParaRPr/>
          </a:p>
          <a:p>
            <a:pPr indent="0" lvl="0" marL="0" rtl="0" algn="l">
              <a:lnSpc>
                <a:spcPct val="100000"/>
              </a:lnSpc>
              <a:spcBef>
                <a:spcPts val="0"/>
              </a:spcBef>
              <a:spcAft>
                <a:spcPts val="0"/>
              </a:spcAft>
              <a:buSzPts val="1400"/>
              <a:buNone/>
            </a:pPr>
            <a:r>
              <a:t/>
            </a:r>
            <a:endParaRPr/>
          </a:p>
        </p:txBody>
      </p:sp>
      <p:sp>
        <p:nvSpPr>
          <p:cNvPr id="605" name="Google Shape;605;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Google Shape;615;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Draw a T-chart on the board. Write a few singular indefinite pronouns on the left and plural ones on the right. </a:t>
            </a:r>
            <a:endParaRPr/>
          </a:p>
          <a:p>
            <a:pPr indent="0" lvl="0" marL="0" rtl="0" algn="l">
              <a:lnSpc>
                <a:spcPct val="100000"/>
              </a:lnSpc>
              <a:spcBef>
                <a:spcPts val="0"/>
              </a:spcBef>
              <a:spcAft>
                <a:spcPts val="0"/>
              </a:spcAft>
              <a:buSzPts val="1400"/>
              <a:buNone/>
            </a:pPr>
            <a:r>
              <a:t/>
            </a:r>
            <a:endParaRPr/>
          </a:p>
        </p:txBody>
      </p:sp>
      <p:sp>
        <p:nvSpPr>
          <p:cNvPr id="616" name="Google Shape;616;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6" name="Google Shape;626;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Direct students to read on p. 151 of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and suggest more pronouns to add to each section of the chart. Then have students to complete p. 151.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Ask three or four volunteers to share from their drafts examples of indefinite pronouns and their verbs. </a:t>
            </a:r>
            <a:endParaRPr/>
          </a:p>
          <a:p>
            <a:pPr indent="0" lvl="0" marL="0" rtl="0" algn="l">
              <a:lnSpc>
                <a:spcPct val="100000"/>
              </a:lnSpc>
              <a:spcBef>
                <a:spcPts val="0"/>
              </a:spcBef>
              <a:spcAft>
                <a:spcPts val="0"/>
              </a:spcAft>
              <a:buSzPts val="1400"/>
              <a:buNone/>
            </a:pPr>
            <a:r>
              <a:t/>
            </a:r>
            <a:endParaRPr/>
          </a:p>
        </p:txBody>
      </p:sp>
      <p:sp>
        <p:nvSpPr>
          <p:cNvPr id="627" name="Google Shape;627;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Direct students to read through their drafts and edit for indefinite pronouns and subject-verb agreement. If students need additional opportunities to understand indefinite pronouns, have them look back at the text to find examples of indefinite pronouns and subject-verb agreement. If students demonstrate understanding, have them revise their drafts in their writing notebooks. See the Conference Prompts on p. T276. </a:t>
            </a:r>
            <a:endParaRPr/>
          </a:p>
          <a:p>
            <a:pPr indent="-179832" lvl="0" marL="256032" rtl="0" algn="l">
              <a:lnSpc>
                <a:spcPct val="100000"/>
              </a:lnSpc>
              <a:spcBef>
                <a:spcPts val="0"/>
              </a:spcBef>
              <a:spcAft>
                <a:spcPts val="0"/>
              </a:spcAft>
              <a:buClr>
                <a:schemeClr val="dk1"/>
              </a:buClr>
              <a:buSzPts val="1200"/>
              <a:buFont typeface="Calibri"/>
              <a:buNone/>
            </a:pPr>
            <a:r>
              <a:t/>
            </a:r>
            <a:endParaRPr/>
          </a:p>
        </p:txBody>
      </p:sp>
      <p:sp>
        <p:nvSpPr>
          <p:cNvPr id="641" name="Google Shape;641;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Explain that with roots rather than base words, </a:t>
            </a:r>
            <a:r>
              <a:rPr i="1" lang="en-US" sz="1200">
                <a:solidFill>
                  <a:schemeClr val="dk1"/>
                </a:solidFill>
                <a:latin typeface="Calibri"/>
                <a:ea typeface="Calibri"/>
                <a:cs typeface="Calibri"/>
                <a:sym typeface="Calibri"/>
              </a:rPr>
              <a:t>-ible </a:t>
            </a:r>
            <a:r>
              <a:rPr lang="en-US" sz="1200">
                <a:solidFill>
                  <a:schemeClr val="dk1"/>
                </a:solidFill>
                <a:latin typeface="Calibri"/>
                <a:ea typeface="Calibri"/>
                <a:cs typeface="Calibri"/>
                <a:sym typeface="Calibri"/>
              </a:rPr>
              <a:t>is usually used: </a:t>
            </a:r>
            <a:r>
              <a:rPr i="1" lang="en-US" sz="1200">
                <a:solidFill>
                  <a:schemeClr val="dk1"/>
                </a:solidFill>
                <a:latin typeface="Calibri"/>
                <a:ea typeface="Calibri"/>
                <a:cs typeface="Calibri"/>
                <a:sym typeface="Calibri"/>
              </a:rPr>
              <a:t>credible, tangible. </a:t>
            </a:r>
            <a:r>
              <a:rPr lang="en-US" sz="1200">
                <a:solidFill>
                  <a:schemeClr val="dk1"/>
                </a:solidFill>
                <a:latin typeface="Calibri"/>
                <a:ea typeface="Calibri"/>
                <a:cs typeface="Calibri"/>
                <a:sym typeface="Calibri"/>
              </a:rPr>
              <a:t>Otherwise, there is no spelling rule for when to add </a:t>
            </a:r>
            <a:r>
              <a:rPr i="1" lang="en-US" sz="1200">
                <a:solidFill>
                  <a:schemeClr val="dk1"/>
                </a:solidFill>
                <a:latin typeface="Calibri"/>
                <a:ea typeface="Calibri"/>
                <a:cs typeface="Calibri"/>
                <a:sym typeface="Calibri"/>
              </a:rPr>
              <a:t>-able </a:t>
            </a:r>
            <a:r>
              <a:rPr lang="en-US" sz="1200">
                <a:solidFill>
                  <a:schemeClr val="dk1"/>
                </a:solidFill>
                <a:latin typeface="Calibri"/>
                <a:ea typeface="Calibri"/>
                <a:cs typeface="Calibri"/>
                <a:sym typeface="Calibri"/>
              </a:rPr>
              <a:t>vs. </a:t>
            </a:r>
            <a:r>
              <a:rPr i="1" lang="en-US" sz="1200">
                <a:solidFill>
                  <a:schemeClr val="dk1"/>
                </a:solidFill>
                <a:latin typeface="Calibri"/>
                <a:ea typeface="Calibri"/>
                <a:cs typeface="Calibri"/>
                <a:sym typeface="Calibri"/>
              </a:rPr>
              <a:t>-ible. </a:t>
            </a:r>
            <a:r>
              <a:rPr lang="en-US" sz="1200">
                <a:solidFill>
                  <a:schemeClr val="dk1"/>
                </a:solidFill>
                <a:latin typeface="Calibri"/>
                <a:ea typeface="Calibri"/>
                <a:cs typeface="Calibri"/>
                <a:sym typeface="Calibri"/>
              </a:rPr>
              <a:t>Students must practice writing the words to remember how to spell them.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Write or display the following sentences. Have students work in pairs to fill in the blanks. </a:t>
            </a:r>
            <a:endParaRPr/>
          </a:p>
          <a:p>
            <a:pPr indent="0" lvl="1" marL="457200" rtl="0" algn="l">
              <a:lnSpc>
                <a:spcPct val="100000"/>
              </a:lnSpc>
              <a:spcBef>
                <a:spcPts val="0"/>
              </a:spcBef>
              <a:spcAft>
                <a:spcPts val="0"/>
              </a:spcAft>
              <a:buSzPts val="1200"/>
              <a:buFont typeface="Calibri"/>
              <a:buNone/>
            </a:pPr>
            <a:r>
              <a:rPr b="1" lang="en-US" sz="1200">
                <a:solidFill>
                  <a:schemeClr val="dk1"/>
                </a:solidFill>
                <a:latin typeface="Calibri"/>
                <a:ea typeface="Calibri"/>
                <a:cs typeface="Calibri"/>
                <a:sym typeface="Calibri"/>
              </a:rPr>
              <a:t>1. </a:t>
            </a:r>
            <a:r>
              <a:rPr lang="en-US" sz="1200">
                <a:solidFill>
                  <a:schemeClr val="dk1"/>
                </a:solidFill>
                <a:latin typeface="Calibri"/>
                <a:ea typeface="Calibri"/>
                <a:cs typeface="Calibri"/>
                <a:sym typeface="Calibri"/>
              </a:rPr>
              <a:t>It is _____to read the instructions first. </a:t>
            </a:r>
            <a:r>
              <a:rPr b="0" lang="en-US" sz="1200">
                <a:solidFill>
                  <a:schemeClr val="dk1"/>
                </a:solidFill>
                <a:latin typeface="Calibri"/>
                <a:ea typeface="Calibri"/>
                <a:cs typeface="Calibri"/>
                <a:sym typeface="Calibri"/>
              </a:rPr>
              <a:t>(advisable) </a:t>
            </a:r>
            <a:endParaRPr/>
          </a:p>
          <a:p>
            <a:pPr indent="0" lvl="1" marL="457200" rtl="0" algn="l">
              <a:lnSpc>
                <a:spcPct val="100000"/>
              </a:lnSpc>
              <a:spcBef>
                <a:spcPts val="0"/>
              </a:spcBef>
              <a:spcAft>
                <a:spcPts val="0"/>
              </a:spcAft>
              <a:buSzPts val="1200"/>
              <a:buFont typeface="Calibri"/>
              <a:buNone/>
            </a:pPr>
            <a:r>
              <a:rPr b="1" lang="en-US" sz="1200">
                <a:solidFill>
                  <a:schemeClr val="dk1"/>
                </a:solidFill>
                <a:latin typeface="Calibri"/>
                <a:ea typeface="Calibri"/>
                <a:cs typeface="Calibri"/>
                <a:sym typeface="Calibri"/>
              </a:rPr>
              <a:t>2. </a:t>
            </a:r>
            <a:r>
              <a:rPr lang="en-US" sz="1200">
                <a:solidFill>
                  <a:schemeClr val="dk1"/>
                </a:solidFill>
                <a:latin typeface="Calibri"/>
                <a:ea typeface="Calibri"/>
                <a:cs typeface="Calibri"/>
                <a:sym typeface="Calibri"/>
              </a:rPr>
              <a:t>I think I found a ________ solution to the </a:t>
            </a:r>
            <a:r>
              <a:rPr b="0" lang="en-US" sz="1200">
                <a:solidFill>
                  <a:schemeClr val="dk1"/>
                </a:solidFill>
                <a:latin typeface="Calibri"/>
                <a:ea typeface="Calibri"/>
                <a:cs typeface="Calibri"/>
                <a:sym typeface="Calibri"/>
              </a:rPr>
              <a:t>problem. (workable)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complete </a:t>
            </a:r>
            <a:r>
              <a:rPr i="1" lang="en-US" sz="1200">
                <a:solidFill>
                  <a:schemeClr val="dk1"/>
                </a:solidFill>
                <a:latin typeface="Calibri"/>
                <a:ea typeface="Calibri"/>
                <a:cs typeface="Calibri"/>
                <a:sym typeface="Calibri"/>
              </a:rPr>
              <a:t>Spelling </a:t>
            </a:r>
            <a:r>
              <a:rPr lang="en-US" sz="1200">
                <a:solidFill>
                  <a:schemeClr val="dk1"/>
                </a:solidFill>
                <a:latin typeface="Calibri"/>
                <a:ea typeface="Calibri"/>
                <a:cs typeface="Calibri"/>
                <a:sym typeface="Calibri"/>
              </a:rPr>
              <a:t>p. 9 from the </a:t>
            </a:r>
            <a:r>
              <a:rPr i="1" lang="en-US" sz="1200">
                <a:solidFill>
                  <a:schemeClr val="dk1"/>
                </a:solidFill>
                <a:latin typeface="Calibri"/>
                <a:ea typeface="Calibri"/>
                <a:cs typeface="Calibri"/>
                <a:sym typeface="Calibri"/>
              </a:rPr>
              <a:t>Resource Download Center. </a:t>
            </a:r>
            <a:r>
              <a:rPr b="1" i="0" lang="en-US" u="none" strike="noStrike">
                <a:solidFill>
                  <a:srgbClr val="000000"/>
                </a:solidFill>
              </a:rPr>
              <a:t>Click path: Table of Contents -&gt; Resource Download Center -&gt; Spelling -&gt; U1W4</a:t>
            </a:r>
            <a:endParaRPr b="1"/>
          </a:p>
          <a:p>
            <a:pPr indent="0" lvl="0" marL="0" rtl="0" algn="l">
              <a:lnSpc>
                <a:spcPct val="100000"/>
              </a:lnSpc>
              <a:spcBef>
                <a:spcPts val="0"/>
              </a:spcBef>
              <a:spcAft>
                <a:spcPts val="0"/>
              </a:spcAft>
              <a:buSzPts val="1400"/>
              <a:buNone/>
            </a:pPr>
            <a:r>
              <a:t/>
            </a:r>
            <a:endParaRPr i="0" u="none" strike="noStrike">
              <a:solidFill>
                <a:srgbClr val="000000"/>
              </a:solidFill>
            </a:endParaRPr>
          </a:p>
        </p:txBody>
      </p:sp>
      <p:sp>
        <p:nvSpPr>
          <p:cNvPr id="653" name="Google Shape;653;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Remind students that </a:t>
            </a:r>
            <a:r>
              <a:rPr b="0" lang="en-US" sz="1200">
                <a:solidFill>
                  <a:schemeClr val="dk1"/>
                </a:solidFill>
                <a:latin typeface="Calibri"/>
                <a:ea typeface="Calibri"/>
                <a:cs typeface="Calibri"/>
                <a:sym typeface="Calibri"/>
              </a:rPr>
              <a:t>common nouns </a:t>
            </a:r>
            <a:r>
              <a:rPr lang="en-US" sz="1200">
                <a:solidFill>
                  <a:schemeClr val="dk1"/>
                </a:solidFill>
                <a:latin typeface="Calibri"/>
                <a:ea typeface="Calibri"/>
                <a:cs typeface="Calibri"/>
                <a:sym typeface="Calibri"/>
              </a:rPr>
              <a:t>name general people, places, or things. </a:t>
            </a:r>
            <a:r>
              <a:rPr b="0" lang="en-US" sz="1200">
                <a:solidFill>
                  <a:schemeClr val="dk1"/>
                </a:solidFill>
                <a:latin typeface="Calibri"/>
                <a:ea typeface="Calibri"/>
                <a:cs typeface="Calibri"/>
                <a:sym typeface="Calibri"/>
              </a:rPr>
              <a:t>Proper nouns </a:t>
            </a:r>
            <a:r>
              <a:rPr lang="en-US" sz="1200">
                <a:solidFill>
                  <a:schemeClr val="dk1"/>
                </a:solidFill>
                <a:latin typeface="Calibri"/>
                <a:ea typeface="Calibri"/>
                <a:cs typeface="Calibri"/>
                <a:sym typeface="Calibri"/>
              </a:rPr>
              <a:t>name specific people, places, and things. </a:t>
            </a:r>
            <a:r>
              <a:rPr b="0" lang="en-US" sz="1200">
                <a:solidFill>
                  <a:schemeClr val="dk1"/>
                </a:solidFill>
                <a:latin typeface="Calibri"/>
                <a:ea typeface="Calibri"/>
                <a:cs typeface="Calibri"/>
                <a:sym typeface="Calibri"/>
              </a:rPr>
              <a:t>Collective nouns </a:t>
            </a:r>
            <a:r>
              <a:rPr lang="en-US" sz="1200">
                <a:solidFill>
                  <a:schemeClr val="dk1"/>
                </a:solidFill>
                <a:latin typeface="Calibri"/>
                <a:ea typeface="Calibri"/>
                <a:cs typeface="Calibri"/>
                <a:sym typeface="Calibri"/>
              </a:rPr>
              <a:t>name a group of people, places, or things.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MODEL AND PRACTICE  </a:t>
            </a:r>
            <a:r>
              <a:rPr lang="en-US" sz="1200">
                <a:solidFill>
                  <a:schemeClr val="dk1"/>
                </a:solidFill>
                <a:latin typeface="Calibri"/>
                <a:ea typeface="Calibri"/>
                <a:cs typeface="Calibri"/>
                <a:sym typeface="Calibri"/>
              </a:rPr>
              <a:t>To reinforce the instruction, display the sentence as </a:t>
            </a:r>
            <a:r>
              <a:rPr i="1" lang="en-US" sz="1200">
                <a:solidFill>
                  <a:schemeClr val="dk1"/>
                </a:solidFill>
                <a:latin typeface="Calibri"/>
                <a:ea typeface="Calibri"/>
                <a:cs typeface="Calibri"/>
                <a:sym typeface="Calibri"/>
              </a:rPr>
              <a:t>There’s a new teacher on the faculty named Damon Jackson. </a:t>
            </a:r>
            <a:r>
              <a:rPr lang="en-US" sz="1200">
                <a:solidFill>
                  <a:schemeClr val="dk1"/>
                </a:solidFill>
                <a:latin typeface="Calibri"/>
                <a:ea typeface="Calibri"/>
                <a:cs typeface="Calibri"/>
                <a:sym typeface="Calibri"/>
              </a:rPr>
              <a:t>Identify each type of noun in the sentence: </a:t>
            </a:r>
            <a:r>
              <a:rPr i="1" lang="en-US" sz="1200">
                <a:solidFill>
                  <a:schemeClr val="dk1"/>
                </a:solidFill>
                <a:latin typeface="Calibri"/>
                <a:ea typeface="Calibri"/>
                <a:cs typeface="Calibri"/>
                <a:sym typeface="Calibri"/>
              </a:rPr>
              <a:t>teacher </a:t>
            </a:r>
            <a:r>
              <a:rPr lang="en-US" sz="1200">
                <a:solidFill>
                  <a:schemeClr val="dk1"/>
                </a:solidFill>
                <a:latin typeface="Calibri"/>
                <a:ea typeface="Calibri"/>
                <a:cs typeface="Calibri"/>
                <a:sym typeface="Calibri"/>
              </a:rPr>
              <a:t>(common noun), </a:t>
            </a:r>
            <a:r>
              <a:rPr i="1" lang="en-US" sz="1200">
                <a:solidFill>
                  <a:schemeClr val="dk1"/>
                </a:solidFill>
                <a:latin typeface="Calibri"/>
                <a:ea typeface="Calibri"/>
                <a:cs typeface="Calibri"/>
                <a:sym typeface="Calibri"/>
              </a:rPr>
              <a:t>faculty </a:t>
            </a:r>
            <a:r>
              <a:rPr lang="en-US" sz="1200">
                <a:solidFill>
                  <a:schemeClr val="dk1"/>
                </a:solidFill>
                <a:latin typeface="Calibri"/>
                <a:ea typeface="Calibri"/>
                <a:cs typeface="Calibri"/>
                <a:sym typeface="Calibri"/>
              </a:rPr>
              <a:t>(collective noun; also a common noun), and </a:t>
            </a:r>
            <a:r>
              <a:rPr i="1" lang="en-US" sz="1200">
                <a:solidFill>
                  <a:schemeClr val="dk1"/>
                </a:solidFill>
                <a:latin typeface="Calibri"/>
                <a:ea typeface="Calibri"/>
                <a:cs typeface="Calibri"/>
                <a:sym typeface="Calibri"/>
              </a:rPr>
              <a:t>Damon Jackson </a:t>
            </a:r>
            <a:r>
              <a:rPr lang="en-US" sz="1200">
                <a:solidFill>
                  <a:schemeClr val="dk1"/>
                </a:solidFill>
                <a:latin typeface="Calibri"/>
                <a:ea typeface="Calibri"/>
                <a:cs typeface="Calibri"/>
                <a:sym typeface="Calibri"/>
              </a:rPr>
              <a:t>(proper noun).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Provide students with a list that includes a variety of nouns of the three types. Have them use the list to write three sentences. Each sentence should include at least two nouns of different types. Remind them to follow the capitalization rules for nouns. </a:t>
            </a:r>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664" name="Google Shape;664;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4" name="Google Shape;674;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5" name="Google Shape;675;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5" name="Google Shape;685;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Readers analyze figurative language and visualize, or create mental pictures of, what they are reading.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Notice how the poet uses figurative language to describe an action, a person or animal, or an object.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Consider how the poet uses language to create and build on images.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Pay attention to how the lines and stanzas fit together to provide the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poem’s structure.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Connect what you know with what the writer has said to visualize what you are reading about.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MODEL AND PRACTICE</a:t>
            </a:r>
            <a:r>
              <a:rPr lang="en-US"/>
              <a:t> </a:t>
            </a:r>
            <a:r>
              <a:rPr lang="en-US" sz="1200">
                <a:solidFill>
                  <a:schemeClr val="dk1"/>
                </a:solidFill>
                <a:latin typeface="Calibri"/>
                <a:ea typeface="Calibri"/>
                <a:cs typeface="Calibri"/>
                <a:sym typeface="Calibri"/>
              </a:rPr>
              <a:t>Use the Close Read note on p. 130 of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to model how to annotate the text and then visualize. </a:t>
            </a:r>
            <a:r>
              <a:rPr i="1" lang="en-US" sz="1200">
                <a:solidFill>
                  <a:schemeClr val="dk1"/>
                </a:solidFill>
                <a:latin typeface="Calibri"/>
                <a:ea typeface="Calibri"/>
                <a:cs typeface="Calibri"/>
                <a:sym typeface="Calibri"/>
              </a:rPr>
              <a:t>In “Learning the World,” the poet fits together images to make lines, which build into stanzas. What figurative words and phrases help me create a mental image of what the speaker imagines? In line 14, the speaker says he or she wishes to see “the whole world / spread beneath my feet.” This language is figurative because it does not describe something that could really happen. </a:t>
            </a:r>
            <a:endParaRPr/>
          </a:p>
        </p:txBody>
      </p:sp>
      <p:sp>
        <p:nvSpPr>
          <p:cNvPr id="686" name="Google Shape;686;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8" name="Google Shape;698;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Explain that poets and other writers use figurative language to give the reader a clearer picture and to make their writing more interesting. In most instances figurative language cannot be taken literally, but it will often create an image that is more clear and powerful than a plain description. Mental images help to deepen a reader's understanding of a poem.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reread the second stanza to find and highlight words and phrases that help them visualize what the speaker is holding and what he or she is doing. See student p.130 for possible responses.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Tell students to demonstrate what they visualize using a sheet of paper. Ask them to explain why the speaker is looking through a tube. Possible Response: The speaker is pretending the rolled-up map is a telescope. A telescope would help him or her see the whole world—or at least see past his or her street. DOK 2 </a:t>
            </a:r>
            <a:endParaRPr/>
          </a:p>
          <a:p>
            <a:pPr indent="-152400" lvl="0" marL="228600" rtl="0" algn="l">
              <a:lnSpc>
                <a:spcPct val="100000"/>
              </a:lnSpc>
              <a:spcBef>
                <a:spcPts val="0"/>
              </a:spcBef>
              <a:spcAft>
                <a:spcPts val="0"/>
              </a:spcAft>
              <a:buSzPts val="1200"/>
              <a:buFont typeface="Arial"/>
              <a:buNone/>
            </a:pPr>
            <a:r>
              <a:t/>
            </a:r>
            <a:endParaRPr i="1" sz="1200">
              <a:solidFill>
                <a:schemeClr val="dk1"/>
              </a:solidFill>
              <a:latin typeface="Calibri"/>
              <a:ea typeface="Calibri"/>
              <a:cs typeface="Calibri"/>
              <a:sym typeface="Calibri"/>
            </a:endParaRPr>
          </a:p>
        </p:txBody>
      </p:sp>
      <p:sp>
        <p:nvSpPr>
          <p:cNvPr id="699" name="Google Shape;699;p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1" name="Google Shape;711;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Have  students reread the poem and highlight words that help them visualize features on a map. See student p. 134 for possible responses.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a:t>
            </a:r>
            <a:r>
              <a:rPr b="0" i="1" lang="en-US" sz="1200">
                <a:solidFill>
                  <a:schemeClr val="dk1"/>
                </a:solidFill>
                <a:latin typeface="Calibri"/>
                <a:ea typeface="Calibri"/>
                <a:cs typeface="Calibri"/>
                <a:sym typeface="Calibri"/>
              </a:rPr>
              <a:t>How do these words help you create mental images? How do they deepen your understanding of the poem?  </a:t>
            </a:r>
            <a:r>
              <a:rPr b="0" lang="en-US" sz="1200">
                <a:solidFill>
                  <a:schemeClr val="dk1"/>
                </a:solidFill>
                <a:latin typeface="Calibri"/>
                <a:ea typeface="Calibri"/>
                <a:cs typeface="Calibri"/>
                <a:sym typeface="Calibri"/>
              </a:rPr>
              <a:t>Possible Response: Words such as </a:t>
            </a:r>
            <a:r>
              <a:rPr b="0" i="1" lang="en-US" sz="1200">
                <a:solidFill>
                  <a:schemeClr val="dk1"/>
                </a:solidFill>
                <a:latin typeface="Calibri"/>
                <a:ea typeface="Calibri"/>
                <a:cs typeface="Calibri"/>
                <a:sym typeface="Calibri"/>
              </a:rPr>
              <a:t>intersecting, names, dots, </a:t>
            </a:r>
            <a:r>
              <a:rPr b="0" lang="en-US" sz="1200">
                <a:solidFill>
                  <a:schemeClr val="dk1"/>
                </a:solidFill>
                <a:latin typeface="Calibri"/>
                <a:ea typeface="Calibri"/>
                <a:cs typeface="Calibri"/>
                <a:sym typeface="Calibri"/>
              </a:rPr>
              <a:t>and </a:t>
            </a:r>
            <a:r>
              <a:rPr b="0" i="1" lang="en-US" sz="1200">
                <a:solidFill>
                  <a:schemeClr val="dk1"/>
                </a:solidFill>
                <a:latin typeface="Calibri"/>
                <a:ea typeface="Calibri"/>
                <a:cs typeface="Calibri"/>
                <a:sym typeface="Calibri"/>
              </a:rPr>
              <a:t>tourist spots </a:t>
            </a:r>
            <a:r>
              <a:rPr b="0" lang="en-US" sz="1200">
                <a:solidFill>
                  <a:schemeClr val="dk1"/>
                </a:solidFill>
                <a:latin typeface="Calibri"/>
                <a:ea typeface="Calibri"/>
                <a:cs typeface="Calibri"/>
                <a:sym typeface="Calibri"/>
              </a:rPr>
              <a:t>help me see a map in my mind. I can visualize how the highway lines connect the dots that mark towns and cities. I can imagine the tiny names of those cities and towns all over the map too. DOK 2 </a:t>
            </a:r>
            <a:endParaRPr/>
          </a:p>
          <a:p>
            <a:pPr indent="-152400" lvl="0" marL="228600" rtl="0" algn="l">
              <a:lnSpc>
                <a:spcPct val="100000"/>
              </a:lnSpc>
              <a:spcBef>
                <a:spcPts val="0"/>
              </a:spcBef>
              <a:spcAft>
                <a:spcPts val="0"/>
              </a:spcAft>
              <a:buSzPts val="1200"/>
              <a:buFont typeface="Arial"/>
              <a:buNone/>
            </a:pPr>
            <a:r>
              <a:t/>
            </a:r>
            <a:endParaRPr i="1" sz="1200">
              <a:solidFill>
                <a:schemeClr val="dk1"/>
              </a:solidFill>
              <a:latin typeface="Calibri"/>
              <a:ea typeface="Calibri"/>
              <a:cs typeface="Calibri"/>
              <a:sym typeface="Calibri"/>
            </a:endParaRPr>
          </a:p>
        </p:txBody>
      </p:sp>
      <p:sp>
        <p:nvSpPr>
          <p:cNvPr id="712" name="Google Shape;712;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Tell students you are going to read a poem aloud. Have them listen as you read “I Hold the World.” Explain that students should listen actively, paying careful attention to rhyme, rhythm, and figurative language. Prompt them to ask questions and share their reactions, following agreed-upon discussion rules.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Purpose Have students actively listen for elements of poetry.</a:t>
            </a:r>
            <a:br>
              <a:rPr b="0" lang="en-US" sz="1200">
                <a:solidFill>
                  <a:schemeClr val="dk1"/>
                </a:solidFill>
                <a:latin typeface="Calibri"/>
                <a:ea typeface="Calibri"/>
                <a:cs typeface="Calibri"/>
                <a:sym typeface="Calibri"/>
              </a:rPr>
            </a:br>
            <a:r>
              <a:rPr b="0" lang="en-US" sz="1200">
                <a:solidFill>
                  <a:schemeClr val="dk1"/>
                </a:solidFill>
                <a:latin typeface="Calibri"/>
                <a:ea typeface="Calibri"/>
                <a:cs typeface="Calibri"/>
                <a:sym typeface="Calibri"/>
              </a:rPr>
              <a:t>READ the entire text aloud without stopping for the Think Aloud callouts.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REREAD </a:t>
            </a:r>
            <a:r>
              <a:rPr lang="en-US" sz="1200">
                <a:solidFill>
                  <a:schemeClr val="dk1"/>
                </a:solidFill>
                <a:latin typeface="Calibri"/>
                <a:ea typeface="Calibri"/>
                <a:cs typeface="Calibri"/>
                <a:sym typeface="Calibri"/>
              </a:rPr>
              <a:t>the text aloud, pausing to model Think Aloud strategies related to the genre.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The speaker calls the world “a spinning mix of blues and greens/a swirling blur of lands.” As I read that, I can visualize holding a spinning globe in my hands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i="0" lang="en-US" sz="1200">
                <a:solidFill>
                  <a:schemeClr val="dk1"/>
                </a:solidFill>
                <a:latin typeface="Calibri"/>
                <a:ea typeface="Calibri"/>
                <a:cs typeface="Calibri"/>
                <a:sym typeface="Calibri"/>
              </a:rPr>
              <a:t>THINK ALOUD  </a:t>
            </a:r>
            <a:r>
              <a:rPr i="1" lang="en-US" sz="1200">
                <a:solidFill>
                  <a:schemeClr val="dk1"/>
                </a:solidFill>
                <a:latin typeface="Calibri"/>
                <a:ea typeface="Calibri"/>
                <a:cs typeface="Calibri"/>
                <a:sym typeface="Calibri"/>
              </a:rPr>
              <a:t>The steady rhythm and regular rhyme of this poem make it easy to read. I know that the last words in the second and fourth lines of each stanza are going to rhyme.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b="0" lang="en-US" sz="1200">
                <a:solidFill>
                  <a:schemeClr val="dk1"/>
                </a:solidFill>
                <a:latin typeface="Calibri"/>
                <a:ea typeface="Calibri"/>
                <a:cs typeface="Calibri"/>
                <a:sym typeface="Calibri"/>
              </a:rPr>
              <a:t>Use a T-chart to help students record pairs of rhyming words in the poem. </a:t>
            </a:r>
            <a:endParaRPr sz="1200">
              <a:solidFill>
                <a:schemeClr val="dk1"/>
              </a:solidFill>
              <a:latin typeface="Calibri"/>
              <a:ea typeface="Calibri"/>
              <a:cs typeface="Calibri"/>
              <a:sym typeface="Calibri"/>
            </a:endParaRPr>
          </a:p>
          <a:p>
            <a:pPr indent="-152400" lvl="0" marL="228600" marR="0" rtl="0" algn="l">
              <a:lnSpc>
                <a:spcPct val="100000"/>
              </a:lnSpc>
              <a:spcBef>
                <a:spcPts val="0"/>
              </a:spcBef>
              <a:spcAft>
                <a:spcPts val="0"/>
              </a:spcAft>
              <a:buClr>
                <a:srgbClr val="000000"/>
              </a:buClr>
              <a:buSzPts val="1200"/>
              <a:buFont typeface="Arial"/>
              <a:buNone/>
            </a:pPr>
            <a:r>
              <a:t/>
            </a:r>
            <a:endParaRPr i="1"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i="0"/>
          </a:p>
          <a:p>
            <a:pPr indent="0" lvl="0" marL="0" rtl="0" algn="l">
              <a:lnSpc>
                <a:spcPct val="100000"/>
              </a:lnSpc>
              <a:spcBef>
                <a:spcPts val="0"/>
              </a:spcBef>
              <a:spcAft>
                <a:spcPts val="0"/>
              </a:spcAft>
              <a:buSzPts val="1400"/>
              <a:buNone/>
            </a:pPr>
            <a:r>
              <a:t/>
            </a:r>
            <a:endParaRPr/>
          </a:p>
        </p:txBody>
      </p:sp>
      <p:sp>
        <p:nvSpPr>
          <p:cNvPr id="129" name="Google Shape;12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4" name="Google Shape;724;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Visualizing images from poetry can help a reader better understand ideas the poet wants to state and feelings he or she wants to express. Have students identify and highlight words that help them visualize walking. See student p. 136 for possible responses.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Ask: </a:t>
            </a:r>
            <a:r>
              <a:rPr b="0" i="1" lang="en-US" sz="1200">
                <a:solidFill>
                  <a:schemeClr val="dk1"/>
                </a:solidFill>
                <a:latin typeface="Calibri"/>
                <a:ea typeface="Calibri"/>
                <a:cs typeface="Calibri"/>
                <a:sym typeface="Calibri"/>
              </a:rPr>
              <a:t>How does a penguin walk? What do you think the word shambling means? </a:t>
            </a:r>
            <a:r>
              <a:rPr b="0" lang="en-US" sz="1200">
                <a:solidFill>
                  <a:schemeClr val="dk1"/>
                </a:solidFill>
                <a:latin typeface="Calibri"/>
                <a:ea typeface="Calibri"/>
                <a:cs typeface="Calibri"/>
                <a:sym typeface="Calibri"/>
              </a:rPr>
              <a:t>Possible Response: Penguins have very short legs, and they look kind of clumsy when they walk. I think </a:t>
            </a:r>
            <a:r>
              <a:rPr b="0" i="1" lang="en-US" sz="1200">
                <a:solidFill>
                  <a:schemeClr val="dk1"/>
                </a:solidFill>
                <a:latin typeface="Calibri"/>
                <a:ea typeface="Calibri"/>
                <a:cs typeface="Calibri"/>
                <a:sym typeface="Calibri"/>
              </a:rPr>
              <a:t>shambling </a:t>
            </a:r>
            <a:r>
              <a:rPr b="0" lang="en-US" sz="1200">
                <a:solidFill>
                  <a:schemeClr val="dk1"/>
                </a:solidFill>
                <a:latin typeface="Calibri"/>
                <a:ea typeface="Calibri"/>
                <a:cs typeface="Calibri"/>
                <a:sym typeface="Calibri"/>
              </a:rPr>
              <a:t>means something like “shuffling” or “waddling.”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Let students check their responses in a dictionary. Then ask students to identify words that could describe a penguin's walk. Possible Responses: </a:t>
            </a:r>
            <a:r>
              <a:rPr b="0" i="1" lang="en-US" sz="1200">
                <a:solidFill>
                  <a:schemeClr val="dk1"/>
                </a:solidFill>
                <a:latin typeface="Calibri"/>
                <a:ea typeface="Calibri"/>
                <a:cs typeface="Calibri"/>
                <a:sym typeface="Calibri"/>
              </a:rPr>
              <a:t>shuffling, waddling, hobbling  </a:t>
            </a:r>
            <a:r>
              <a:rPr b="0" lang="en-US" sz="1200">
                <a:solidFill>
                  <a:schemeClr val="dk1"/>
                </a:solidFill>
                <a:latin typeface="Calibri"/>
                <a:ea typeface="Calibri"/>
                <a:cs typeface="Calibri"/>
                <a:sym typeface="Calibri"/>
              </a:rPr>
              <a:t>DOK 2 </a:t>
            </a:r>
            <a:endParaRPr/>
          </a:p>
          <a:p>
            <a:pPr indent="-152400" lvl="0" marL="228600" rtl="0" algn="l">
              <a:lnSpc>
                <a:spcPct val="100000"/>
              </a:lnSpc>
              <a:spcBef>
                <a:spcPts val="0"/>
              </a:spcBef>
              <a:spcAft>
                <a:spcPts val="0"/>
              </a:spcAft>
              <a:buSzPts val="1200"/>
              <a:buFont typeface="Arial"/>
              <a:buNone/>
            </a:pPr>
            <a:r>
              <a:t/>
            </a:r>
            <a:endParaRPr i="1" sz="1200">
              <a:solidFill>
                <a:schemeClr val="dk1"/>
              </a:solidFill>
              <a:latin typeface="Calibri"/>
              <a:ea typeface="Calibri"/>
              <a:cs typeface="Calibri"/>
              <a:sym typeface="Calibri"/>
            </a:endParaRPr>
          </a:p>
        </p:txBody>
      </p:sp>
      <p:sp>
        <p:nvSpPr>
          <p:cNvPr id="725" name="Google Shape;725;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7" name="Google Shape;737;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Have students use the strategies for visualizing.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Have students annotate the text using the Close Read notes for Visualize and then use their annotations to complete the chart on p. 141. </a:t>
            </a:r>
            <a:endParaRPr/>
          </a:p>
          <a:p>
            <a:pPr indent="-139700" lvl="0" marL="457200" marR="0" rtl="0" algn="l">
              <a:lnSpc>
                <a:spcPct val="100000"/>
              </a:lnSpc>
              <a:spcBef>
                <a:spcPts val="0"/>
              </a:spcBef>
              <a:spcAft>
                <a:spcPts val="0"/>
              </a:spcAft>
              <a:buClr>
                <a:schemeClr val="dk1"/>
              </a:buClr>
              <a:buSzPts val="1200"/>
              <a:buFont typeface="Calibri"/>
              <a:buNone/>
            </a:pPr>
            <a:r>
              <a:t/>
            </a:r>
            <a:endParaRPr i="1" sz="1200">
              <a:latin typeface="Calibri"/>
              <a:ea typeface="Calibri"/>
              <a:cs typeface="Calibri"/>
              <a:sym typeface="Calibri"/>
            </a:endParaRPr>
          </a:p>
        </p:txBody>
      </p:sp>
      <p:sp>
        <p:nvSpPr>
          <p:cNvPr id="738" name="Google Shape;738;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1" name="Google Shape;751;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400"/>
              <a:buFont typeface="Calibri"/>
              <a:buAutoNum type="arabicPeriod"/>
            </a:pPr>
            <a:r>
              <a:rPr lang="en-US" sz="1200">
                <a:solidFill>
                  <a:schemeClr val="dk1"/>
                </a:solidFill>
                <a:latin typeface="Calibri"/>
                <a:ea typeface="Calibri"/>
                <a:cs typeface="Calibri"/>
                <a:sym typeface="Calibri"/>
              </a:rPr>
              <a:t>Explain that imagery helps a writer to express ideas and paint a picture in the mind of the reader. To add images, writers use strong verbs, precise nouns, and descriptive adjectives and adverbs. For example, to describe being stung by a bee, a writer may say “A sharp needle pierced my forearm.” The strong verb </a:t>
            </a:r>
            <a:r>
              <a:rPr i="1" lang="en-US" sz="1200">
                <a:solidFill>
                  <a:schemeClr val="dk1"/>
                </a:solidFill>
                <a:latin typeface="Calibri"/>
                <a:ea typeface="Calibri"/>
                <a:cs typeface="Calibri"/>
                <a:sym typeface="Calibri"/>
              </a:rPr>
              <a:t>pierced</a:t>
            </a:r>
            <a:r>
              <a:rPr lang="en-US" sz="1200">
                <a:solidFill>
                  <a:schemeClr val="dk1"/>
                </a:solidFill>
                <a:latin typeface="Calibri"/>
                <a:ea typeface="Calibri"/>
                <a:cs typeface="Calibri"/>
                <a:sym typeface="Calibri"/>
              </a:rPr>
              <a:t>, the precise nouns </a:t>
            </a:r>
            <a:r>
              <a:rPr i="1" lang="en-US" sz="1200">
                <a:solidFill>
                  <a:schemeClr val="dk1"/>
                </a:solidFill>
                <a:latin typeface="Calibri"/>
                <a:ea typeface="Calibri"/>
                <a:cs typeface="Calibri"/>
                <a:sym typeface="Calibri"/>
              </a:rPr>
              <a:t>needle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forearm, </a:t>
            </a:r>
            <a:r>
              <a:rPr lang="en-US" sz="1200">
                <a:solidFill>
                  <a:schemeClr val="dk1"/>
                </a:solidFill>
                <a:latin typeface="Calibri"/>
                <a:ea typeface="Calibri"/>
                <a:cs typeface="Calibri"/>
                <a:sym typeface="Calibri"/>
              </a:rPr>
              <a:t>and the descriptive adjective </a:t>
            </a:r>
            <a:r>
              <a:rPr i="1" lang="en-US" sz="1200">
                <a:solidFill>
                  <a:schemeClr val="dk1"/>
                </a:solidFill>
                <a:latin typeface="Calibri"/>
                <a:ea typeface="Calibri"/>
                <a:cs typeface="Calibri"/>
                <a:sym typeface="Calibri"/>
              </a:rPr>
              <a:t>sharp </a:t>
            </a:r>
            <a:r>
              <a:rPr lang="en-US" sz="1200">
                <a:solidFill>
                  <a:schemeClr val="dk1"/>
                </a:solidFill>
                <a:latin typeface="Calibri"/>
                <a:ea typeface="Calibri"/>
                <a:cs typeface="Calibri"/>
                <a:sym typeface="Calibri"/>
              </a:rPr>
              <a:t>combine to form an image that appeals to the senses of touch and sight and helps the reader sense what the sting felt like. </a:t>
            </a:r>
            <a:endParaRPr/>
          </a:p>
          <a:p>
            <a:pPr indent="-228600" lvl="0" marL="228600" rtl="0" algn="l">
              <a:lnSpc>
                <a:spcPct val="100000"/>
              </a:lnSpc>
              <a:spcBef>
                <a:spcPts val="0"/>
              </a:spcBef>
              <a:spcAft>
                <a:spcPts val="0"/>
              </a:spcAft>
              <a:buSzPts val="1400"/>
              <a:buFont typeface="Calibri"/>
              <a:buAutoNum type="arabicPeriod"/>
            </a:pPr>
            <a:r>
              <a:rPr b="0" lang="en-US" sz="1200">
                <a:solidFill>
                  <a:schemeClr val="dk1"/>
                </a:solidFill>
                <a:latin typeface="Calibri"/>
                <a:ea typeface="Calibri"/>
                <a:cs typeface="Calibri"/>
                <a:sym typeface="Calibri"/>
              </a:rPr>
              <a:t>MODEL AND PRACTICE </a:t>
            </a:r>
            <a:r>
              <a:rPr lang="en-US" sz="1200">
                <a:solidFill>
                  <a:schemeClr val="dk1"/>
                </a:solidFill>
                <a:latin typeface="Calibri"/>
                <a:ea typeface="Calibri"/>
                <a:cs typeface="Calibri"/>
                <a:sym typeface="Calibri"/>
              </a:rPr>
              <a:t>Discuss how students might use a similar technique in their own writing using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p. 146. Model an example.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Identify an idea that could be expressed in a poem or a personal narrative. </a:t>
            </a:r>
            <a:endParaRPr/>
          </a:p>
          <a:p>
            <a:pPr indent="-228600" lvl="1" marL="685800" rtl="0" algn="l">
              <a:lnSpc>
                <a:spcPct val="100000"/>
              </a:lnSpc>
              <a:spcBef>
                <a:spcPts val="0"/>
              </a:spcBef>
              <a:spcAft>
                <a:spcPts val="0"/>
              </a:spcAft>
              <a:buSzPts val="1400"/>
              <a:buFont typeface="Arial"/>
              <a:buChar char="•"/>
            </a:pPr>
            <a:r>
              <a:rPr i="1" lang="en-US" sz="1200">
                <a:solidFill>
                  <a:schemeClr val="dk1"/>
                </a:solidFill>
                <a:latin typeface="Calibri"/>
                <a:ea typeface="Calibri"/>
                <a:cs typeface="Calibri"/>
                <a:sym typeface="Calibri"/>
              </a:rPr>
              <a:t>Consider an image that could express this idea. I want to describe the excitement of seeing a popular movie on opening night. Imagery would help convey this idea. I could say, “A line snaked down the sidewalk from the theater door. There was a hum in the air from the murmuring ticket holders.” The use of strong verbs, precise nouns, and descriptive adjectives and adverbs all help to convey my idea by expressing what I see and hear.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As a class, draft a paragraph that includes imagery. Have volunteers offer ways to include strong verbs, precise nouns, and descriptive adverbs and adjectives to create a powerful image.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Have students refer to the use of imagery in the Poetry Collection as an example for their own writing. Then guide students to complete the activity on p. 146 in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a:t>
            </a:r>
            <a:endParaRPr/>
          </a:p>
          <a:p>
            <a:pPr indent="-254000" lvl="0" marL="571500" rtl="0" algn="l">
              <a:lnSpc>
                <a:spcPct val="100000"/>
              </a:lnSpc>
              <a:spcBef>
                <a:spcPts val="0"/>
              </a:spcBef>
              <a:spcAft>
                <a:spcPts val="0"/>
              </a:spcAft>
              <a:buClr>
                <a:schemeClr val="dk1"/>
              </a:buClr>
              <a:buSzPts val="1200"/>
              <a:buFont typeface="Calibri"/>
              <a:buNone/>
            </a:pPr>
            <a:r>
              <a:t/>
            </a:r>
            <a:endParaRPr i="1"/>
          </a:p>
        </p:txBody>
      </p:sp>
      <p:sp>
        <p:nvSpPr>
          <p:cNvPr id="752" name="Google Shape;752;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5" name="Google Shape;765;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Review the strategies on pp. T202–T203 about how vowel teams can create different vowel sounds, including digraphs and diphthongs.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MODEL AND PRACTICE </a:t>
            </a:r>
            <a:r>
              <a:rPr lang="en-US" sz="1200">
                <a:solidFill>
                  <a:schemeClr val="dk1"/>
                </a:solidFill>
                <a:latin typeface="Calibri"/>
                <a:ea typeface="Calibri"/>
                <a:cs typeface="Calibri"/>
                <a:sym typeface="Calibri"/>
              </a:rPr>
              <a:t>Provide students with the following list of words: </a:t>
            </a:r>
            <a:r>
              <a:rPr i="1" lang="en-US" sz="1200">
                <a:solidFill>
                  <a:schemeClr val="dk1"/>
                </a:solidFill>
                <a:latin typeface="Calibri"/>
                <a:ea typeface="Calibri"/>
                <a:cs typeface="Calibri"/>
                <a:sym typeface="Calibri"/>
              </a:rPr>
              <a:t>enjoyable</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pleasant</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nighttime</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greetings</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waitress</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season</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soil. </a:t>
            </a:r>
            <a:r>
              <a:rPr lang="en-US" sz="1200">
                <a:solidFill>
                  <a:schemeClr val="dk1"/>
                </a:solidFill>
                <a:latin typeface="Calibri"/>
                <a:ea typeface="Calibri"/>
                <a:cs typeface="Calibri"/>
                <a:sym typeface="Calibri"/>
              </a:rPr>
              <a:t>Identify the vowel team and vowel sound in the first word: </a:t>
            </a:r>
            <a:r>
              <a:rPr i="1" lang="en-US" sz="1200">
                <a:solidFill>
                  <a:schemeClr val="dk1"/>
                </a:solidFill>
                <a:latin typeface="Calibri"/>
                <a:ea typeface="Calibri"/>
                <a:cs typeface="Calibri"/>
                <a:sym typeface="Calibri"/>
              </a:rPr>
              <a:t>oy, </a:t>
            </a:r>
            <a:r>
              <a:rPr lang="en-US" sz="1200">
                <a:solidFill>
                  <a:schemeClr val="dk1"/>
                </a:solidFill>
                <a:latin typeface="Calibri"/>
                <a:ea typeface="Calibri"/>
                <a:cs typeface="Calibri"/>
                <a:sym typeface="Calibri"/>
              </a:rPr>
              <a:t>blended </a:t>
            </a:r>
            <a:r>
              <a:rPr i="1" lang="en-US" sz="1200">
                <a:solidFill>
                  <a:schemeClr val="dk1"/>
                </a:solidFill>
                <a:latin typeface="Calibri"/>
                <a:ea typeface="Calibri"/>
                <a:cs typeface="Calibri"/>
                <a:sym typeface="Calibri"/>
              </a:rPr>
              <a:t>oi </a:t>
            </a:r>
            <a:r>
              <a:rPr lang="en-US" sz="1200">
                <a:solidFill>
                  <a:schemeClr val="dk1"/>
                </a:solidFill>
                <a:latin typeface="Calibri"/>
                <a:ea typeface="Calibri"/>
                <a:cs typeface="Calibri"/>
                <a:sym typeface="Calibri"/>
              </a:rPr>
              <a:t>sound.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Then have students identify the vowel teams and sounds for the remaining words: </a:t>
            </a:r>
            <a:endParaRPr/>
          </a:p>
          <a:p>
            <a:pPr indent="0" lvl="1" marL="457200" rtl="0" algn="l">
              <a:lnSpc>
                <a:spcPct val="100000"/>
              </a:lnSpc>
              <a:spcBef>
                <a:spcPts val="0"/>
              </a:spcBef>
              <a:spcAft>
                <a:spcPts val="0"/>
              </a:spcAft>
              <a:buSzPts val="1200"/>
              <a:buFont typeface="Calibri"/>
              <a:buNone/>
            </a:pPr>
            <a:r>
              <a:rPr lang="en-US" sz="1200">
                <a:solidFill>
                  <a:schemeClr val="dk1"/>
                </a:solidFill>
                <a:latin typeface="Calibri"/>
                <a:ea typeface="Calibri"/>
                <a:cs typeface="Calibri"/>
                <a:sym typeface="Calibri"/>
              </a:rPr>
              <a:t>short </a:t>
            </a:r>
            <a:r>
              <a:rPr i="1" lang="en-US" sz="1200">
                <a:solidFill>
                  <a:schemeClr val="dk1"/>
                </a:solidFill>
                <a:latin typeface="Calibri"/>
                <a:ea typeface="Calibri"/>
                <a:cs typeface="Calibri"/>
                <a:sym typeface="Calibri"/>
              </a:rPr>
              <a:t>e </a:t>
            </a:r>
            <a:r>
              <a:rPr lang="en-US" sz="1200">
                <a:solidFill>
                  <a:schemeClr val="dk1"/>
                </a:solidFill>
                <a:latin typeface="Calibri"/>
                <a:ea typeface="Calibri"/>
                <a:cs typeface="Calibri"/>
                <a:sym typeface="Calibri"/>
              </a:rPr>
              <a:t>(</a:t>
            </a:r>
            <a:r>
              <a:rPr i="1" lang="en-US" sz="1200">
                <a:solidFill>
                  <a:schemeClr val="dk1"/>
                </a:solidFill>
                <a:latin typeface="Calibri"/>
                <a:ea typeface="Calibri"/>
                <a:cs typeface="Calibri"/>
                <a:sym typeface="Calibri"/>
              </a:rPr>
              <a:t>ea </a:t>
            </a:r>
            <a:r>
              <a:rPr lang="en-US" sz="1200">
                <a:solidFill>
                  <a:schemeClr val="dk1"/>
                </a:solidFill>
                <a:latin typeface="Calibri"/>
                <a:ea typeface="Calibri"/>
                <a:cs typeface="Calibri"/>
                <a:sym typeface="Calibri"/>
              </a:rPr>
              <a:t>in </a:t>
            </a:r>
            <a:r>
              <a:rPr i="1" lang="en-US" sz="1200">
                <a:solidFill>
                  <a:schemeClr val="dk1"/>
                </a:solidFill>
                <a:latin typeface="Calibri"/>
                <a:ea typeface="Calibri"/>
                <a:cs typeface="Calibri"/>
                <a:sym typeface="Calibri"/>
              </a:rPr>
              <a:t>pleasant</a:t>
            </a:r>
            <a:r>
              <a:rPr lang="en-US" sz="1200">
                <a:solidFill>
                  <a:schemeClr val="dk1"/>
                </a:solidFill>
                <a:latin typeface="Calibri"/>
                <a:ea typeface="Calibri"/>
                <a:cs typeface="Calibri"/>
                <a:sym typeface="Calibri"/>
              </a:rPr>
              <a:t>)</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long </a:t>
            </a:r>
            <a:r>
              <a:rPr i="1" lang="en-US" sz="1200">
                <a:solidFill>
                  <a:schemeClr val="dk1"/>
                </a:solidFill>
                <a:latin typeface="Calibri"/>
                <a:ea typeface="Calibri"/>
                <a:cs typeface="Calibri"/>
                <a:sym typeface="Calibri"/>
              </a:rPr>
              <a:t>i </a:t>
            </a:r>
            <a:r>
              <a:rPr lang="en-US" sz="1200">
                <a:solidFill>
                  <a:schemeClr val="dk1"/>
                </a:solidFill>
                <a:latin typeface="Calibri"/>
                <a:ea typeface="Calibri"/>
                <a:cs typeface="Calibri"/>
                <a:sym typeface="Calibri"/>
              </a:rPr>
              <a:t>(</a:t>
            </a:r>
            <a:r>
              <a:rPr i="1" lang="en-US" sz="1200">
                <a:solidFill>
                  <a:schemeClr val="dk1"/>
                </a:solidFill>
                <a:latin typeface="Calibri"/>
                <a:ea typeface="Calibri"/>
                <a:cs typeface="Calibri"/>
                <a:sym typeface="Calibri"/>
              </a:rPr>
              <a:t>igh </a:t>
            </a:r>
            <a:r>
              <a:rPr lang="en-US" sz="1200">
                <a:solidFill>
                  <a:schemeClr val="dk1"/>
                </a:solidFill>
                <a:latin typeface="Calibri"/>
                <a:ea typeface="Calibri"/>
                <a:cs typeface="Calibri"/>
                <a:sym typeface="Calibri"/>
              </a:rPr>
              <a:t>in </a:t>
            </a:r>
            <a:r>
              <a:rPr i="1" lang="en-US" sz="1200">
                <a:solidFill>
                  <a:schemeClr val="dk1"/>
                </a:solidFill>
                <a:latin typeface="Calibri"/>
                <a:ea typeface="Calibri"/>
                <a:cs typeface="Calibri"/>
                <a:sym typeface="Calibri"/>
              </a:rPr>
              <a:t>nighttime</a:t>
            </a:r>
            <a:r>
              <a:rPr lang="en-US" sz="1200">
                <a:solidFill>
                  <a:schemeClr val="dk1"/>
                </a:solidFill>
                <a:latin typeface="Calibri"/>
                <a:ea typeface="Calibri"/>
                <a:cs typeface="Calibri"/>
                <a:sym typeface="Calibri"/>
              </a:rPr>
              <a:t>)</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long </a:t>
            </a:r>
            <a:r>
              <a:rPr i="1" lang="en-US" sz="1200">
                <a:solidFill>
                  <a:schemeClr val="dk1"/>
                </a:solidFill>
                <a:latin typeface="Calibri"/>
                <a:ea typeface="Calibri"/>
                <a:cs typeface="Calibri"/>
                <a:sym typeface="Calibri"/>
              </a:rPr>
              <a:t>e </a:t>
            </a:r>
            <a:r>
              <a:rPr lang="en-US" sz="1200">
                <a:solidFill>
                  <a:schemeClr val="dk1"/>
                </a:solidFill>
                <a:latin typeface="Calibri"/>
                <a:ea typeface="Calibri"/>
                <a:cs typeface="Calibri"/>
                <a:sym typeface="Calibri"/>
              </a:rPr>
              <a:t>(</a:t>
            </a:r>
            <a:r>
              <a:rPr i="1" lang="en-US" sz="1200">
                <a:solidFill>
                  <a:schemeClr val="dk1"/>
                </a:solidFill>
                <a:latin typeface="Calibri"/>
                <a:ea typeface="Calibri"/>
                <a:cs typeface="Calibri"/>
                <a:sym typeface="Calibri"/>
              </a:rPr>
              <a:t>ee </a:t>
            </a:r>
            <a:r>
              <a:rPr lang="en-US" sz="1200">
                <a:solidFill>
                  <a:schemeClr val="dk1"/>
                </a:solidFill>
                <a:latin typeface="Calibri"/>
                <a:ea typeface="Calibri"/>
                <a:cs typeface="Calibri"/>
                <a:sym typeface="Calibri"/>
              </a:rPr>
              <a:t>in </a:t>
            </a:r>
            <a:r>
              <a:rPr i="1" lang="en-US" sz="1200">
                <a:solidFill>
                  <a:schemeClr val="dk1"/>
                </a:solidFill>
                <a:latin typeface="Calibri"/>
                <a:ea typeface="Calibri"/>
                <a:cs typeface="Calibri"/>
                <a:sym typeface="Calibri"/>
              </a:rPr>
              <a:t>greetings, ea </a:t>
            </a:r>
            <a:r>
              <a:rPr lang="en-US" sz="1200">
                <a:solidFill>
                  <a:schemeClr val="dk1"/>
                </a:solidFill>
                <a:latin typeface="Calibri"/>
                <a:ea typeface="Calibri"/>
                <a:cs typeface="Calibri"/>
                <a:sym typeface="Calibri"/>
              </a:rPr>
              <a:t>in </a:t>
            </a:r>
            <a:r>
              <a:rPr i="1" lang="en-US" sz="1200">
                <a:solidFill>
                  <a:schemeClr val="dk1"/>
                </a:solidFill>
                <a:latin typeface="Calibri"/>
                <a:ea typeface="Calibri"/>
                <a:cs typeface="Calibri"/>
                <a:sym typeface="Calibri"/>
              </a:rPr>
              <a:t>season</a:t>
            </a:r>
            <a:r>
              <a:rPr lang="en-US" sz="1200">
                <a:solidFill>
                  <a:schemeClr val="dk1"/>
                </a:solidFill>
                <a:latin typeface="Calibri"/>
                <a:ea typeface="Calibri"/>
                <a:cs typeface="Calibri"/>
                <a:sym typeface="Calibri"/>
              </a:rPr>
              <a:t>)</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long </a:t>
            </a:r>
            <a:r>
              <a:rPr i="1" lang="en-US" sz="1200">
                <a:solidFill>
                  <a:schemeClr val="dk1"/>
                </a:solidFill>
                <a:latin typeface="Calibri"/>
                <a:ea typeface="Calibri"/>
                <a:cs typeface="Calibri"/>
                <a:sym typeface="Calibri"/>
              </a:rPr>
              <a:t>a </a:t>
            </a:r>
            <a:r>
              <a:rPr lang="en-US" sz="1200">
                <a:solidFill>
                  <a:schemeClr val="dk1"/>
                </a:solidFill>
                <a:latin typeface="Calibri"/>
                <a:ea typeface="Calibri"/>
                <a:cs typeface="Calibri"/>
                <a:sym typeface="Calibri"/>
              </a:rPr>
              <a:t>(</a:t>
            </a:r>
            <a:r>
              <a:rPr i="1" lang="en-US" sz="1200">
                <a:solidFill>
                  <a:schemeClr val="dk1"/>
                </a:solidFill>
                <a:latin typeface="Calibri"/>
                <a:ea typeface="Calibri"/>
                <a:cs typeface="Calibri"/>
                <a:sym typeface="Calibri"/>
              </a:rPr>
              <a:t>ai </a:t>
            </a:r>
            <a:r>
              <a:rPr lang="en-US" sz="1200">
                <a:solidFill>
                  <a:schemeClr val="dk1"/>
                </a:solidFill>
                <a:latin typeface="Calibri"/>
                <a:ea typeface="Calibri"/>
                <a:cs typeface="Calibri"/>
                <a:sym typeface="Calibri"/>
              </a:rPr>
              <a:t>in </a:t>
            </a:r>
            <a:r>
              <a:rPr i="1" lang="en-US" sz="1200">
                <a:solidFill>
                  <a:schemeClr val="dk1"/>
                </a:solidFill>
                <a:latin typeface="Calibri"/>
                <a:ea typeface="Calibri"/>
                <a:cs typeface="Calibri"/>
                <a:sym typeface="Calibri"/>
              </a:rPr>
              <a:t>waitress</a:t>
            </a:r>
            <a:r>
              <a:rPr lang="en-US" sz="1200">
                <a:solidFill>
                  <a:schemeClr val="dk1"/>
                </a:solidFill>
                <a:latin typeface="Calibri"/>
                <a:ea typeface="Calibri"/>
                <a:cs typeface="Calibri"/>
                <a:sym typeface="Calibri"/>
              </a:rPr>
              <a:t>) blended </a:t>
            </a:r>
            <a:r>
              <a:rPr i="1" lang="en-US" sz="1200">
                <a:solidFill>
                  <a:schemeClr val="dk1"/>
                </a:solidFill>
                <a:latin typeface="Calibri"/>
                <a:ea typeface="Calibri"/>
                <a:cs typeface="Calibri"/>
                <a:sym typeface="Calibri"/>
              </a:rPr>
              <a:t>oi </a:t>
            </a:r>
            <a:r>
              <a:rPr lang="en-US" sz="1200">
                <a:solidFill>
                  <a:schemeClr val="dk1"/>
                </a:solidFill>
                <a:latin typeface="Calibri"/>
                <a:ea typeface="Calibri"/>
                <a:cs typeface="Calibri"/>
                <a:sym typeface="Calibri"/>
              </a:rPr>
              <a:t>(</a:t>
            </a:r>
            <a:r>
              <a:rPr i="1" lang="en-US" sz="1200">
                <a:solidFill>
                  <a:schemeClr val="dk1"/>
                </a:solidFill>
                <a:latin typeface="Calibri"/>
                <a:ea typeface="Calibri"/>
                <a:cs typeface="Calibri"/>
                <a:sym typeface="Calibri"/>
              </a:rPr>
              <a:t>oi </a:t>
            </a:r>
            <a:r>
              <a:rPr lang="en-US" sz="1200">
                <a:solidFill>
                  <a:schemeClr val="dk1"/>
                </a:solidFill>
                <a:latin typeface="Calibri"/>
                <a:ea typeface="Calibri"/>
                <a:cs typeface="Calibri"/>
                <a:sym typeface="Calibri"/>
              </a:rPr>
              <a:t>in </a:t>
            </a:r>
            <a:r>
              <a:rPr i="1" lang="en-US" sz="1200">
                <a:solidFill>
                  <a:schemeClr val="dk1"/>
                </a:solidFill>
                <a:latin typeface="Calibri"/>
                <a:ea typeface="Calibri"/>
                <a:cs typeface="Calibri"/>
                <a:sym typeface="Calibri"/>
              </a:rPr>
              <a:t>soil</a:t>
            </a:r>
            <a:r>
              <a:rPr lang="en-US" sz="1200">
                <a:solidFill>
                  <a:schemeClr val="dk1"/>
                </a:solidFill>
                <a:latin typeface="Calibri"/>
                <a:ea typeface="Calibri"/>
                <a:cs typeface="Calibri"/>
                <a:sym typeface="Calibri"/>
              </a:rPr>
              <a:t>)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APPLY</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Have students work in pairs or independently to list other words that include vowel teams that create those five vowel sounds. Ask students to share and compare their word lists. </a:t>
            </a:r>
            <a:endParaRPr/>
          </a:p>
          <a:p>
            <a:pPr indent="-254000" lvl="0" marL="571500" rtl="0" algn="l">
              <a:lnSpc>
                <a:spcPct val="100000"/>
              </a:lnSpc>
              <a:spcBef>
                <a:spcPts val="0"/>
              </a:spcBef>
              <a:spcAft>
                <a:spcPts val="0"/>
              </a:spcAft>
              <a:buSzPts val="1200"/>
              <a:buFont typeface="Calibri"/>
              <a:buNone/>
            </a:pPr>
            <a:r>
              <a:t/>
            </a:r>
            <a:endParaRPr b="1" i="1" sz="1200">
              <a:latin typeface="Calibri"/>
              <a:ea typeface="Calibri"/>
              <a:cs typeface="Calibri"/>
              <a:sym typeface="Calibri"/>
            </a:endParaRPr>
          </a:p>
        </p:txBody>
      </p:sp>
      <p:sp>
        <p:nvSpPr>
          <p:cNvPr id="766" name="Google Shape;766;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3" name="Google Shape;783;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Vague, missing, or unclear information can make a text difficult to understand. Authors clarify ideas and word choice to: </a:t>
            </a:r>
            <a:endParaRPr/>
          </a:p>
          <a:p>
            <a:pPr indent="0" lvl="1" marL="457200" rtl="0" algn="l">
              <a:lnSpc>
                <a:spcPct val="100000"/>
              </a:lnSpc>
              <a:spcBef>
                <a:spcPts val="0"/>
              </a:spcBef>
              <a:spcAft>
                <a:spcPts val="0"/>
              </a:spcAft>
              <a:buSzPts val="1400"/>
              <a:buFont typeface="Calibri"/>
              <a:buNone/>
            </a:pPr>
            <a:r>
              <a:rPr lang="en-US" sz="1200">
                <a:solidFill>
                  <a:schemeClr val="dk1"/>
                </a:solidFill>
                <a:latin typeface="Calibri"/>
                <a:ea typeface="Calibri"/>
                <a:cs typeface="Calibri"/>
                <a:sym typeface="Calibri"/>
              </a:rPr>
              <a:t>• Help the reader follow a sequence of events.</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 Help the reader understand cause-effect relationships. • Help the reader visualize events.</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 Make the narrative more interesting and exciting.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MODEL AND PRACTICE </a:t>
            </a:r>
            <a:r>
              <a:rPr lang="en-US" sz="1200">
                <a:solidFill>
                  <a:schemeClr val="dk1"/>
                </a:solidFill>
                <a:latin typeface="Calibri"/>
                <a:ea typeface="Calibri"/>
                <a:cs typeface="Calibri"/>
                <a:sym typeface="Calibri"/>
              </a:rPr>
              <a:t>Hand out copies of a paragraph from a stack text that you have modified by blacking out important details and changing specific words to vague ones that you have underlined. Read the paragraph as a class. Ask: </a:t>
            </a:r>
            <a:endParaRPr/>
          </a:p>
          <a:p>
            <a:pPr indent="0" lvl="1" marL="457200" rtl="0" algn="l">
              <a:lnSpc>
                <a:spcPct val="100000"/>
              </a:lnSpc>
              <a:spcBef>
                <a:spcPts val="0"/>
              </a:spcBef>
              <a:spcAft>
                <a:spcPts val="0"/>
              </a:spcAft>
              <a:buSzPts val="1400"/>
              <a:buFont typeface="Calibri"/>
              <a:buNone/>
            </a:pP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What information do you think appeared in the blacked-out parts</a:t>
            </a:r>
            <a:r>
              <a:rPr i="1" lang="en-US" sz="1200">
                <a:solidFill>
                  <a:schemeClr val="dk1"/>
                </a:solidFill>
                <a:latin typeface="Arial"/>
                <a:ea typeface="Arial"/>
                <a:cs typeface="Arial"/>
                <a:sym typeface="Arial"/>
              </a:rPr>
              <a:t>? </a:t>
            </a:r>
            <a:endParaRPr>
              <a:latin typeface="Arial"/>
              <a:ea typeface="Arial"/>
              <a:cs typeface="Arial"/>
              <a:sym typeface="Arial"/>
            </a:endParaRPr>
          </a:p>
          <a:p>
            <a:pPr indent="0" lvl="1" marL="457200" rtl="0" algn="l">
              <a:lnSpc>
                <a:spcPct val="100000"/>
              </a:lnSpc>
              <a:spcBef>
                <a:spcPts val="0"/>
              </a:spcBef>
              <a:spcAft>
                <a:spcPts val="0"/>
              </a:spcAft>
              <a:buSzPts val="1400"/>
              <a:buFont typeface="Calibri"/>
              <a:buNone/>
            </a:pPr>
            <a:r>
              <a:rPr i="1" lang="en-US" sz="1200">
                <a:solidFill>
                  <a:schemeClr val="dk1"/>
                </a:solidFill>
                <a:latin typeface="Calibri"/>
                <a:ea typeface="Calibri"/>
                <a:cs typeface="Calibri"/>
                <a:sym typeface="Calibri"/>
              </a:rPr>
              <a:t>• How can the underlined words be made clearer by adding details</a:t>
            </a:r>
            <a:r>
              <a:rPr i="1" lang="en-US" sz="1200">
                <a:solidFill>
                  <a:schemeClr val="dk1"/>
                </a:solidFill>
                <a:latin typeface="Arial"/>
                <a:ea typeface="Arial"/>
                <a:cs typeface="Arial"/>
                <a:sym typeface="Arial"/>
              </a:rPr>
              <a:t>? </a:t>
            </a:r>
            <a:endParaRPr>
              <a:latin typeface="Arial"/>
              <a:ea typeface="Arial"/>
              <a:cs typeface="Arial"/>
              <a:sym typeface="Arial"/>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After discussion, hand out copies of the original paragraph. Read it as a class and share ideas about what makes it better than the modified paragraph you handed out.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Direct students to complete p. 152 of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a:t>
            </a:r>
            <a:endParaRPr/>
          </a:p>
          <a:p>
            <a:pPr indent="-215900" lvl="0" marL="228600" marR="0" rtl="0" algn="l">
              <a:lnSpc>
                <a:spcPct val="100000"/>
              </a:lnSpc>
              <a:spcBef>
                <a:spcPts val="0"/>
              </a:spcBef>
              <a:spcAft>
                <a:spcPts val="0"/>
              </a:spcAft>
              <a:buClr>
                <a:schemeClr val="dk1"/>
              </a:buClr>
              <a:buSzPts val="1000"/>
              <a:buFont typeface="Calibri"/>
              <a:buAutoNum type="arabicPeriod"/>
            </a:pPr>
            <a:r>
              <a:rPr lang="en-US" sz="1200">
                <a:solidFill>
                  <a:schemeClr val="dk1"/>
                </a:solidFill>
                <a:latin typeface="Calibri"/>
                <a:ea typeface="Calibri"/>
                <a:cs typeface="Calibri"/>
                <a:sym typeface="Calibri"/>
              </a:rPr>
              <a:t>Ask three or four volunteers to share portions of their drafts before and after revision to show how they revised by adding details for clarity. </a:t>
            </a:r>
            <a:endParaRPr/>
          </a:p>
          <a:p>
            <a:pPr indent="-152400" lvl="0" marL="228600" rtl="0" algn="l">
              <a:lnSpc>
                <a:spcPct val="100000"/>
              </a:lnSpc>
              <a:spcBef>
                <a:spcPts val="0"/>
              </a:spcBef>
              <a:spcAft>
                <a:spcPts val="0"/>
              </a:spcAft>
              <a:buClr>
                <a:schemeClr val="dk1"/>
              </a:buClr>
              <a:buSzPts val="1200"/>
              <a:buFont typeface="Calibri"/>
              <a:buNone/>
            </a:pPr>
            <a:r>
              <a:t/>
            </a:r>
            <a:endParaRPr>
              <a:latin typeface="Calibri"/>
              <a:ea typeface="Calibri"/>
              <a:cs typeface="Calibri"/>
              <a:sym typeface="Calibri"/>
            </a:endParaRPr>
          </a:p>
        </p:txBody>
      </p:sp>
      <p:sp>
        <p:nvSpPr>
          <p:cNvPr id="784" name="Google Shape;784;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7" name="Google Shape;797;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Direct students to examine their drafts for places where information is vague or missing or the narrative is unclear.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Ask them to take notes on ideas they want to add and words that they want to change. </a:t>
            </a:r>
            <a:endParaRPr/>
          </a:p>
          <a:p>
            <a:pPr indent="-171450" lvl="1" marL="62865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If students need additional support in developing their understanding of how to add details to clarify ideas in their narratives, provide individual feedback in conferences. </a:t>
            </a:r>
            <a:endParaRPr/>
          </a:p>
          <a:p>
            <a:pPr indent="-171450" lvl="1" marL="62865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If students demonstrate understanding, have them use this time to revise their drafts in their writing notebooks by adding ideas for clarity. See the </a:t>
            </a:r>
            <a:r>
              <a:rPr b="0" lang="en-US" sz="1200">
                <a:solidFill>
                  <a:schemeClr val="dk1"/>
                </a:solidFill>
                <a:latin typeface="Calibri"/>
                <a:ea typeface="Calibri"/>
                <a:cs typeface="Calibri"/>
                <a:sym typeface="Calibri"/>
              </a:rPr>
              <a:t>Conference Prompts </a:t>
            </a:r>
            <a:r>
              <a:rPr lang="en-US" sz="1200">
                <a:solidFill>
                  <a:schemeClr val="dk1"/>
                </a:solidFill>
                <a:latin typeface="Calibri"/>
                <a:ea typeface="Calibri"/>
                <a:cs typeface="Calibri"/>
                <a:sym typeface="Calibri"/>
              </a:rPr>
              <a:t>on p. T276. </a:t>
            </a:r>
            <a:endParaRPr/>
          </a:p>
        </p:txBody>
      </p:sp>
      <p:sp>
        <p:nvSpPr>
          <p:cNvPr id="798" name="Google Shape;798;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9" name="Google Shape;809;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See pp. T208–T209 to review the spelling of vowel teams, reminding students that the same sound can be spelled with different using different vowel teams and the same vowel team can spell different vowel sounds.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MODEL AND PRACTICE  Display this sentence: </a:t>
            </a:r>
            <a:r>
              <a:rPr b="0" i="1" lang="en-US" sz="1200">
                <a:solidFill>
                  <a:schemeClr val="dk1"/>
                </a:solidFill>
                <a:latin typeface="Calibri"/>
                <a:ea typeface="Calibri"/>
                <a:cs typeface="Calibri"/>
                <a:sym typeface="Calibri"/>
              </a:rPr>
              <a:t>The president held a press conference to proclam that she was signing a new law. </a:t>
            </a:r>
            <a:r>
              <a:rPr b="0" lang="en-US" sz="1200">
                <a:solidFill>
                  <a:schemeClr val="dk1"/>
                </a:solidFill>
                <a:latin typeface="Calibri"/>
                <a:ea typeface="Calibri"/>
                <a:cs typeface="Calibri"/>
                <a:sym typeface="Calibri"/>
              </a:rPr>
              <a:t>Call on a volunteer to correct the misspelled word. Explain that understanding vowel teams can help students know how to spell words that contain them.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APPLY  Using the spelling words on p. T208, invite students to make flashcards for the words, to quiz each other on the correct spellings, or to create a word search or crossword puzzle using the words. </a:t>
            </a:r>
            <a:endParaRPr/>
          </a:p>
          <a:p>
            <a:pPr indent="-60960" lvl="0" marL="137160" rtl="0" algn="l">
              <a:lnSpc>
                <a:spcPct val="100000"/>
              </a:lnSpc>
              <a:spcBef>
                <a:spcPts val="0"/>
              </a:spcBef>
              <a:spcAft>
                <a:spcPts val="0"/>
              </a:spcAft>
              <a:buClr>
                <a:schemeClr val="dk1"/>
              </a:buClr>
              <a:buSzPts val="1200"/>
              <a:buFont typeface="Calibri"/>
              <a:buNone/>
            </a:pPr>
            <a:r>
              <a:t/>
            </a:r>
            <a:endParaRPr>
              <a:latin typeface="Calibri"/>
              <a:ea typeface="Calibri"/>
              <a:cs typeface="Calibri"/>
              <a:sym typeface="Calibri"/>
            </a:endParaRPr>
          </a:p>
        </p:txBody>
      </p:sp>
      <p:sp>
        <p:nvSpPr>
          <p:cNvPr id="810" name="Google Shape;810;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0" name="Google Shape;820;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chemeClr val="dk1"/>
              </a:buClr>
              <a:buSzPts val="1200"/>
              <a:buFont typeface="Calibri"/>
              <a:buAutoNum type="arabicPeriod"/>
            </a:pPr>
            <a:r>
              <a:rPr b="0" i="0" lang="en-US" u="none" strike="noStrike">
                <a:latin typeface="Calibri"/>
                <a:ea typeface="Calibri"/>
                <a:cs typeface="Calibri"/>
                <a:sym typeface="Calibri"/>
              </a:rPr>
              <a:t>Have students edit the draft paragraph on Student Interactive p. 149.</a:t>
            </a:r>
            <a:endParaRPr>
              <a:latin typeface="Calibri"/>
              <a:ea typeface="Calibri"/>
              <a:cs typeface="Calibri"/>
              <a:sym typeface="Calibri"/>
            </a:endParaRPr>
          </a:p>
        </p:txBody>
      </p:sp>
      <p:sp>
        <p:nvSpPr>
          <p:cNvPr id="821" name="Google Shape;821;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4" name="Google Shape;834;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4" name="Google Shape;844;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i="0" lang="en-US" sz="1200" u="none" strike="noStrike">
                <a:solidFill>
                  <a:schemeClr val="dk1"/>
                </a:solidFill>
                <a:latin typeface="Calibri"/>
                <a:ea typeface="Calibri"/>
                <a:cs typeface="Calibri"/>
                <a:sym typeface="Calibri"/>
              </a:rPr>
              <a:t>Explain </a:t>
            </a:r>
            <a:r>
              <a:rPr lang="en-US" sz="1200">
                <a:solidFill>
                  <a:schemeClr val="dk1"/>
                </a:solidFill>
                <a:latin typeface="Calibri"/>
                <a:ea typeface="Calibri"/>
                <a:cs typeface="Calibri"/>
                <a:sym typeface="Calibri"/>
              </a:rPr>
              <a:t>to students that when they write to sources, they must first study the sources. Then they can respond to them.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Before writing, choose two poems that you will compare and contrast.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Make sure you understand how you are to use the poems in your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response.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Identify figurative language and sound devices from each poem to compare and contrast in your diagram.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MODEL AND PRACTICE  </a:t>
            </a:r>
            <a:r>
              <a:rPr lang="en-US" sz="1200">
                <a:solidFill>
                  <a:schemeClr val="dk1"/>
                </a:solidFill>
                <a:latin typeface="Calibri"/>
                <a:ea typeface="Calibri"/>
                <a:cs typeface="Calibri"/>
                <a:sym typeface="Calibri"/>
              </a:rPr>
              <a:t>Model to compare and contrast two poems using the Write to Sources prompt on p. 142 in the </a:t>
            </a:r>
            <a:r>
              <a:rPr i="1" lang="en-US" sz="1200">
                <a:solidFill>
                  <a:schemeClr val="dk1"/>
                </a:solidFill>
                <a:latin typeface="Calibri"/>
                <a:ea typeface="Calibri"/>
                <a:cs typeface="Calibri"/>
                <a:sym typeface="Calibri"/>
              </a:rPr>
              <a:t>Student Interactive. </a:t>
            </a:r>
            <a:endParaRPr/>
          </a:p>
          <a:p>
            <a:pPr indent="-171450" lvl="1" marL="628650" rtl="0" algn="l">
              <a:lnSpc>
                <a:spcPct val="100000"/>
              </a:lnSpc>
              <a:spcBef>
                <a:spcPts val="0"/>
              </a:spcBef>
              <a:spcAft>
                <a:spcPts val="0"/>
              </a:spcAft>
              <a:buSzPts val="1200"/>
              <a:buFont typeface="Arial"/>
              <a:buChar char="•"/>
            </a:pPr>
            <a:r>
              <a:rPr i="1" lang="en-US" sz="1200">
                <a:solidFill>
                  <a:schemeClr val="dk1"/>
                </a:solidFill>
                <a:latin typeface="Calibri"/>
                <a:ea typeface="Calibri"/>
                <a:cs typeface="Calibri"/>
                <a:sym typeface="Calibri"/>
              </a:rPr>
              <a:t>In my Venn diagram I will compare and contrast figurative language and sound devices in each poem. I am going to choose “A Map and a Dream” and “Early Explorers.” I will reread each poem looking for examples of figurative language. I will record those examples in my Venn diagram on the right and left sides. Then I will reread my notes and move any common details into the middle part of the diagram to show that both poems have these elements.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After students complete their own Venn diagrams to compare and contrast their chosen poems, have them describe how the sound devices in each poem achieve specific purposes.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Direct students to use the strategies for comparing and contrasting texts.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Have students use evidence from the poems they read this week to complete the writing assignment. Direct students to choose only two of the poems to compare and contrast. </a:t>
            </a:r>
            <a:endParaRPr/>
          </a:p>
          <a:p>
            <a:pPr indent="-179832" lvl="0" marL="256032" rtl="0" algn="l">
              <a:lnSpc>
                <a:spcPct val="100000"/>
              </a:lnSpc>
              <a:spcBef>
                <a:spcPts val="0"/>
              </a:spcBef>
              <a:spcAft>
                <a:spcPts val="0"/>
              </a:spcAft>
              <a:buClr>
                <a:schemeClr val="dk1"/>
              </a:buClr>
              <a:buSzPts val="1200"/>
              <a:buFont typeface="Calibri"/>
              <a:buNone/>
            </a:pPr>
            <a:r>
              <a:t/>
            </a:r>
            <a:endParaRPr i="1">
              <a:latin typeface="Calibri"/>
              <a:ea typeface="Calibri"/>
              <a:cs typeface="Calibri"/>
              <a:sym typeface="Calibri"/>
            </a:endParaRPr>
          </a:p>
        </p:txBody>
      </p:sp>
      <p:sp>
        <p:nvSpPr>
          <p:cNvPr id="845" name="Google Shape;845;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Important elements of poetry include structure, rhythm, rhyme, and figurative language. However, not all poems are written using the same elements. Some poems rhyme, and some do not. Some have a predictable rhythm, and some do not. Some tell a story, and some describe.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Ask yourself how the poem is structured. Are the lines the same lengths or different lengths? Are the lines broken into stanzas</a:t>
            </a:r>
            <a:r>
              <a:rPr lang="en-US" sz="1200">
                <a:solidFill>
                  <a:schemeClr val="dk1"/>
                </a:solidFill>
                <a:latin typeface="Arial"/>
                <a:ea typeface="Arial"/>
                <a:cs typeface="Arial"/>
                <a:sym typeface="Arial"/>
              </a:rPr>
              <a:t>?</a:t>
            </a:r>
            <a:r>
              <a:rPr lang="en-US" sz="1200">
                <a:solidFill>
                  <a:schemeClr val="dk1"/>
                </a:solidFill>
                <a:latin typeface="Calibri"/>
                <a:ea typeface="Calibri"/>
                <a:cs typeface="Calibri"/>
                <a:sym typeface="Calibri"/>
              </a:rPr>
              <a:t>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Think about how the poem sounds. Are there rhyming words or words that are repeated? What elements add rhythm, or beat, to the poem</a:t>
            </a:r>
            <a:r>
              <a:rPr lang="en-US" sz="1200">
                <a:solidFill>
                  <a:schemeClr val="dk1"/>
                </a:solidFill>
                <a:latin typeface="Arial"/>
                <a:ea typeface="Arial"/>
                <a:cs typeface="Arial"/>
                <a:sym typeface="Arial"/>
              </a:rPr>
              <a:t>?</a:t>
            </a:r>
            <a:r>
              <a:rPr lang="en-US" sz="1200">
                <a:solidFill>
                  <a:schemeClr val="dk1"/>
                </a:solidFill>
                <a:latin typeface="Calibri"/>
                <a:ea typeface="Calibri"/>
                <a:cs typeface="Calibri"/>
                <a:sym typeface="Calibri"/>
              </a:rPr>
              <a:t>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Scan the poem for figurative language. What comparisons do you notice? What vivid details stand out?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distinguishing between poetry and prose.  </a:t>
            </a:r>
            <a:r>
              <a:rPr i="1" lang="en-US" sz="1200">
                <a:solidFill>
                  <a:schemeClr val="dk1"/>
                </a:solidFill>
                <a:latin typeface="Calibri"/>
                <a:ea typeface="Calibri"/>
                <a:cs typeface="Calibri"/>
                <a:sym typeface="Calibri"/>
              </a:rPr>
              <a:t>I can tell that “I Hold the World” is a poem just by looking at it. I see that, instead of paragraphs, it is arranged in lines and stanzas. Reading the first stanza, I notice there is end rhyme, and this rhyme scheme stays the same throughout the poem. I also notice a regular rhythm to the language. I can feel and hear how syllables alternate between stressed and unstressed, which creates a natural rhythm. </a:t>
            </a:r>
            <a:endParaRPr/>
          </a:p>
          <a:p>
            <a:pPr indent="-2159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Talk about poems with which students are familiar. Discuss the rhyme and rhythm. </a:t>
            </a:r>
            <a:endParaRPr/>
          </a:p>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FLUENCY</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Have students build fluency by reading aloud a stanza from a poem in your classroom library. Emphasize reading expressively, accurately, and with an appropriate rate. </a:t>
            </a:r>
            <a:endParaRPr/>
          </a:p>
          <a:p>
            <a:pPr indent="-228600" lvl="2" marL="685800" rtl="0" algn="l">
              <a:lnSpc>
                <a:spcPct val="100000"/>
              </a:lnSpc>
              <a:spcBef>
                <a:spcPts val="0"/>
              </a:spcBef>
              <a:spcAft>
                <a:spcPts val="0"/>
              </a:spcAft>
              <a:buSzPts val="1400"/>
              <a:buFont typeface="Arial"/>
              <a:buChar char="•"/>
            </a:pPr>
            <a:r>
              <a:rPr i="1" lang="en-US" sz="1200">
                <a:solidFill>
                  <a:schemeClr val="dk1"/>
                </a:solidFill>
                <a:latin typeface="Calibri"/>
                <a:ea typeface="Calibri"/>
                <a:cs typeface="Calibri"/>
                <a:sym typeface="Calibri"/>
              </a:rPr>
              <a:t>When you read expressively, your phrasing, or the way you group words, and tone of voice work together to reflect the emotional content of the text. </a:t>
            </a:r>
            <a:endParaRPr/>
          </a:p>
          <a:p>
            <a:pPr indent="-228600" lvl="2" marL="685800" rtl="0" algn="l">
              <a:lnSpc>
                <a:spcPct val="100000"/>
              </a:lnSpc>
              <a:spcBef>
                <a:spcPts val="0"/>
              </a:spcBef>
              <a:spcAft>
                <a:spcPts val="0"/>
              </a:spcAft>
              <a:buSzPts val="1400"/>
              <a:buFont typeface="Arial"/>
              <a:buChar char="•"/>
            </a:pPr>
            <a:r>
              <a:rPr i="1" lang="en-US" sz="1200">
                <a:solidFill>
                  <a:schemeClr val="dk1"/>
                </a:solidFill>
                <a:latin typeface="Calibri"/>
                <a:ea typeface="Calibri"/>
                <a:cs typeface="Calibri"/>
                <a:sym typeface="Calibri"/>
              </a:rPr>
              <a:t>When you read accurately, you read words correctly. If you read a word that doesn’t make sense, correct it by rereading a word that makes sense in the context of the sentence. </a:t>
            </a:r>
            <a:endParaRPr/>
          </a:p>
          <a:p>
            <a:pPr indent="-228600" lvl="2" marL="685800" rtl="0" algn="l">
              <a:lnSpc>
                <a:spcPct val="100000"/>
              </a:lnSpc>
              <a:spcBef>
                <a:spcPts val="0"/>
              </a:spcBef>
              <a:spcAft>
                <a:spcPts val="0"/>
              </a:spcAft>
              <a:buSzPts val="1400"/>
              <a:buFont typeface="Arial"/>
              <a:buChar char="•"/>
            </a:pPr>
            <a:r>
              <a:rPr i="1" lang="en-US" sz="1200">
                <a:solidFill>
                  <a:schemeClr val="dk1"/>
                </a:solidFill>
                <a:latin typeface="Calibri"/>
                <a:ea typeface="Calibri"/>
                <a:cs typeface="Calibri"/>
                <a:sym typeface="Calibri"/>
              </a:rPr>
              <a:t>When you read at an appropriate rate, you read at a natural pace, neither too slow nor too fast. Read so that your listeners can understand you. </a:t>
            </a:r>
            <a:endParaRPr/>
          </a:p>
          <a:p>
            <a:pPr indent="-228600" lvl="1" marL="228600" rtl="0" algn="l">
              <a:lnSpc>
                <a:spcPct val="100000"/>
              </a:lnSpc>
              <a:spcBef>
                <a:spcPts val="0"/>
              </a:spcBef>
              <a:spcAft>
                <a:spcPts val="0"/>
              </a:spcAft>
              <a:buSzPts val="1200"/>
              <a:buFont typeface="Arial"/>
              <a:buAutoNum type="arabicPeriod" startAt="5"/>
            </a:pPr>
            <a:r>
              <a:rPr lang="en-US" sz="1200">
                <a:solidFill>
                  <a:schemeClr val="dk1"/>
                </a:solidFill>
                <a:latin typeface="Calibri"/>
                <a:ea typeface="Calibri"/>
                <a:cs typeface="Calibri"/>
                <a:sym typeface="Calibri"/>
              </a:rPr>
              <a:t>Display a stanza or a short poem and have the class echo-read with you. Then have students read individually. Check their fluency, focusing on accuracy and appropriate rate.  </a:t>
            </a:r>
            <a:endParaRPr/>
          </a:p>
          <a:p>
            <a:pPr indent="-228600" lvl="1" marL="228600" marR="0" rtl="0" algn="l">
              <a:lnSpc>
                <a:spcPct val="100000"/>
              </a:lnSpc>
              <a:spcBef>
                <a:spcPts val="0"/>
              </a:spcBef>
              <a:spcAft>
                <a:spcPts val="0"/>
              </a:spcAft>
              <a:buClr>
                <a:srgbClr val="000000"/>
              </a:buClr>
              <a:buSzPts val="1200"/>
              <a:buFont typeface="Arial"/>
              <a:buAutoNum type="arabicPeriod" startAt="5"/>
            </a:pPr>
            <a:r>
              <a:rPr lang="en-US" sz="1200">
                <a:solidFill>
                  <a:schemeClr val="dk1"/>
                </a:solidFill>
                <a:latin typeface="Calibri"/>
                <a:ea typeface="Calibri"/>
                <a:cs typeface="Calibri"/>
                <a:sym typeface="Calibri"/>
              </a:rPr>
              <a:t>Have students work with a partner to complete the fluency activity on p. 126 of the </a:t>
            </a:r>
            <a:r>
              <a:rPr i="1" lang="en-US" sz="1200">
                <a:solidFill>
                  <a:schemeClr val="dk1"/>
                </a:solidFill>
                <a:latin typeface="Calibri"/>
                <a:ea typeface="Calibri"/>
                <a:cs typeface="Calibri"/>
                <a:sym typeface="Calibri"/>
              </a:rPr>
              <a:t>Student Interactive. </a:t>
            </a:r>
            <a:r>
              <a:rPr b="1" i="0" lang="en-US" sz="1200" u="none" strike="noStrike">
                <a:solidFill>
                  <a:schemeClr val="dk1"/>
                </a:solidFill>
                <a:latin typeface="Calibri"/>
                <a:ea typeface="Calibri"/>
                <a:cs typeface="Calibri"/>
                <a:sym typeface="Calibri"/>
              </a:rPr>
              <a:t> </a:t>
            </a:r>
            <a:r>
              <a:rPr b="1" i="0" lang="en-US" u="none" strike="noStrike">
                <a:latin typeface="Calibri"/>
                <a:ea typeface="Calibri"/>
                <a:cs typeface="Calibri"/>
                <a:sym typeface="Calibri"/>
              </a:rPr>
              <a:t>Editable Anchor Chart Click Path: Table of Contents -&gt; Reading Anchor Charts -&gt; Unit 4 Week 5: Drama Editable Reading Anchor Chart</a:t>
            </a:r>
            <a:endParaRPr b="1" i="0">
              <a:latin typeface="Calibri"/>
              <a:ea typeface="Calibri"/>
              <a:cs typeface="Calibri"/>
              <a:sym typeface="Calibri"/>
            </a:endParaRPr>
          </a:p>
        </p:txBody>
      </p:sp>
      <p:sp>
        <p:nvSpPr>
          <p:cNvPr id="140" name="Google Shape;14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7" name="Google Shape;857;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Have students use evidence from the poems they read this week to respond to the Weekly Question. Tell them to write their response on a separate sheet of paper. </a:t>
            </a:r>
            <a:endParaRPr/>
          </a:p>
        </p:txBody>
      </p:sp>
      <p:sp>
        <p:nvSpPr>
          <p:cNvPr id="858" name="Google Shape;858;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To assess students’ understanding of the suffixes </a:t>
            </a:r>
            <a:r>
              <a:rPr i="1" lang="en-US" sz="1200">
                <a:solidFill>
                  <a:schemeClr val="dk1"/>
                </a:solidFill>
                <a:latin typeface="Calibri"/>
                <a:ea typeface="Calibri"/>
                <a:cs typeface="Calibri"/>
                <a:sym typeface="Calibri"/>
              </a:rPr>
              <a:t>-able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-ible, </a:t>
            </a:r>
            <a:r>
              <a:rPr lang="en-US" sz="1200">
                <a:solidFill>
                  <a:schemeClr val="dk1"/>
                </a:solidFill>
                <a:latin typeface="Calibri"/>
                <a:ea typeface="Calibri"/>
                <a:cs typeface="Calibri"/>
                <a:sym typeface="Calibri"/>
              </a:rPr>
              <a:t>provide them with these words: </a:t>
            </a:r>
            <a:r>
              <a:rPr i="1" lang="en-US" sz="1200">
                <a:solidFill>
                  <a:schemeClr val="dk1"/>
                </a:solidFill>
                <a:latin typeface="Calibri"/>
                <a:ea typeface="Calibri"/>
                <a:cs typeface="Calibri"/>
                <a:sym typeface="Calibri"/>
              </a:rPr>
              <a:t>comfortable, dependable</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forcible. </a:t>
            </a:r>
            <a:r>
              <a:rPr lang="en-US" sz="1200">
                <a:solidFill>
                  <a:schemeClr val="dk1"/>
                </a:solidFill>
                <a:latin typeface="Calibri"/>
                <a:ea typeface="Calibri"/>
                <a:cs typeface="Calibri"/>
                <a:sym typeface="Calibri"/>
              </a:rPr>
              <a:t>Ask them to identify the meaning of each.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Then have students work individually or in pairs to use each of the following words in a sentence. </a:t>
            </a:r>
            <a:endParaRPr/>
          </a:p>
          <a:p>
            <a:pPr indent="0" lvl="1" marL="457200" rtl="0" algn="l">
              <a:lnSpc>
                <a:spcPct val="100000"/>
              </a:lnSpc>
              <a:spcBef>
                <a:spcPts val="0"/>
              </a:spcBef>
              <a:spcAft>
                <a:spcPts val="0"/>
              </a:spcAft>
              <a:buSzPts val="1200"/>
              <a:buFont typeface="Calibri"/>
              <a:buNone/>
            </a:pPr>
            <a:r>
              <a:rPr b="1" lang="en-US" sz="1200">
                <a:solidFill>
                  <a:schemeClr val="dk1"/>
                </a:solidFill>
                <a:latin typeface="Calibri"/>
                <a:ea typeface="Calibri"/>
                <a:cs typeface="Calibri"/>
                <a:sym typeface="Calibri"/>
              </a:rPr>
              <a:t>1. </a:t>
            </a:r>
            <a:r>
              <a:rPr i="1" lang="en-US" sz="1200">
                <a:solidFill>
                  <a:schemeClr val="dk1"/>
                </a:solidFill>
                <a:latin typeface="Calibri"/>
                <a:ea typeface="Calibri"/>
                <a:cs typeface="Calibri"/>
                <a:sym typeface="Calibri"/>
              </a:rPr>
              <a:t>flexible</a:t>
            </a:r>
            <a:br>
              <a:rPr i="1"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2. </a:t>
            </a:r>
            <a:r>
              <a:rPr i="1" lang="en-US" sz="1200">
                <a:solidFill>
                  <a:schemeClr val="dk1"/>
                </a:solidFill>
                <a:latin typeface="Calibri"/>
                <a:ea typeface="Calibri"/>
                <a:cs typeface="Calibri"/>
                <a:sym typeface="Calibri"/>
              </a:rPr>
              <a:t>reversible </a:t>
            </a:r>
            <a:endParaRPr/>
          </a:p>
          <a:p>
            <a:pPr indent="0" lvl="1" marL="457200" rtl="0" algn="l">
              <a:lnSpc>
                <a:spcPct val="100000"/>
              </a:lnSpc>
              <a:spcBef>
                <a:spcPts val="0"/>
              </a:spcBef>
              <a:spcAft>
                <a:spcPts val="0"/>
              </a:spcAft>
              <a:buSzPts val="1200"/>
              <a:buFont typeface="Calibri"/>
              <a:buNone/>
            </a:pPr>
            <a:r>
              <a:rPr b="1" lang="en-US" sz="1200">
                <a:solidFill>
                  <a:schemeClr val="dk1"/>
                </a:solidFill>
                <a:latin typeface="Calibri"/>
                <a:ea typeface="Calibri"/>
                <a:cs typeface="Calibri"/>
                <a:sym typeface="Calibri"/>
              </a:rPr>
              <a:t>3. </a:t>
            </a:r>
            <a:r>
              <a:rPr i="1" lang="en-US" sz="1200">
                <a:solidFill>
                  <a:schemeClr val="dk1"/>
                </a:solidFill>
                <a:latin typeface="Calibri"/>
                <a:ea typeface="Calibri"/>
                <a:cs typeface="Calibri"/>
                <a:sym typeface="Calibri"/>
              </a:rPr>
              <a:t>movable </a:t>
            </a:r>
            <a:endParaRPr/>
          </a:p>
          <a:p>
            <a:pPr indent="0" lvl="1" marL="457200" rtl="0" algn="l">
              <a:lnSpc>
                <a:spcPct val="100000"/>
              </a:lnSpc>
              <a:spcBef>
                <a:spcPts val="0"/>
              </a:spcBef>
              <a:spcAft>
                <a:spcPts val="0"/>
              </a:spcAft>
              <a:buSzPts val="1200"/>
              <a:buFont typeface="Calibri"/>
              <a:buNone/>
            </a:pPr>
            <a:r>
              <a:rPr b="1" lang="en-US" sz="1200">
                <a:solidFill>
                  <a:schemeClr val="dk1"/>
                </a:solidFill>
                <a:latin typeface="Calibri"/>
                <a:ea typeface="Calibri"/>
                <a:cs typeface="Calibri"/>
                <a:sym typeface="Calibri"/>
              </a:rPr>
              <a:t>4. </a:t>
            </a:r>
            <a:r>
              <a:rPr i="1" lang="en-US" sz="1200">
                <a:solidFill>
                  <a:schemeClr val="dk1"/>
                </a:solidFill>
                <a:latin typeface="Calibri"/>
                <a:ea typeface="Calibri"/>
                <a:cs typeface="Calibri"/>
                <a:sym typeface="Calibri"/>
              </a:rPr>
              <a:t>traceable</a:t>
            </a:r>
            <a:endParaRPr/>
          </a:p>
          <a:p>
            <a:pPr indent="0" lvl="1" marL="457200" rtl="0" algn="l">
              <a:lnSpc>
                <a:spcPct val="100000"/>
              </a:lnSpc>
              <a:spcBef>
                <a:spcPts val="0"/>
              </a:spcBef>
              <a:spcAft>
                <a:spcPts val="0"/>
              </a:spcAft>
              <a:buSzPts val="1200"/>
              <a:buFont typeface="Calibri"/>
              <a:buNone/>
            </a:pPr>
            <a:r>
              <a:rPr b="1" lang="en-US" sz="1200">
                <a:solidFill>
                  <a:schemeClr val="dk1"/>
                </a:solidFill>
                <a:latin typeface="Calibri"/>
                <a:ea typeface="Calibri"/>
                <a:cs typeface="Calibri"/>
                <a:sym typeface="Calibri"/>
              </a:rPr>
              <a:t>5. </a:t>
            </a:r>
            <a:r>
              <a:rPr i="1" lang="en-US" sz="1200">
                <a:solidFill>
                  <a:schemeClr val="dk1"/>
                </a:solidFill>
                <a:latin typeface="Calibri"/>
                <a:ea typeface="Calibri"/>
                <a:cs typeface="Calibri"/>
                <a:sym typeface="Calibri"/>
              </a:rPr>
              <a:t>visible </a:t>
            </a:r>
            <a:endParaRPr sz="1200">
              <a:solidFill>
                <a:schemeClr val="dk1"/>
              </a:solidFill>
              <a:latin typeface="Calibri"/>
              <a:ea typeface="Calibri"/>
              <a:cs typeface="Calibri"/>
              <a:sym typeface="Calibri"/>
            </a:endParaRPr>
          </a:p>
          <a:p>
            <a:pPr indent="-60960" lvl="0" marL="137160" rtl="0" algn="l">
              <a:lnSpc>
                <a:spcPct val="100000"/>
              </a:lnSpc>
              <a:spcBef>
                <a:spcPts val="0"/>
              </a:spcBef>
              <a:spcAft>
                <a:spcPts val="0"/>
              </a:spcAft>
              <a:buSzPts val="1200"/>
              <a:buFont typeface="Calibri"/>
              <a:buNone/>
            </a:pPr>
            <a:r>
              <a:t/>
            </a:r>
            <a:endParaRPr i="0">
              <a:latin typeface="Calibri"/>
              <a:ea typeface="Calibri"/>
              <a:cs typeface="Calibri"/>
              <a:sym typeface="Calibri"/>
            </a:endParaRPr>
          </a:p>
        </p:txBody>
      </p:sp>
      <p:sp>
        <p:nvSpPr>
          <p:cNvPr id="871" name="Google Shape;871;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4" name="Google Shape;884;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When we revise, we go back to a draft to make sure it is clear and coherent. We remove details that distract or mislead readers. We also revise the draft to improve sentence structure and word choice by deleting ideas. In order to make sure that a personal narrative is clear, it is important to </a:t>
            </a:r>
            <a:endParaRPr/>
          </a:p>
          <a:p>
            <a:pPr indent="0" lvl="1" marL="457200" rtl="0" algn="l">
              <a:lnSpc>
                <a:spcPct val="100000"/>
              </a:lnSpc>
              <a:spcBef>
                <a:spcPts val="0"/>
              </a:spcBef>
              <a:spcAft>
                <a:spcPts val="0"/>
              </a:spcAft>
              <a:buSzPts val="1200"/>
              <a:buFont typeface="Calibri"/>
              <a:buNone/>
            </a:pPr>
            <a:r>
              <a:rPr lang="en-US" sz="1200">
                <a:solidFill>
                  <a:schemeClr val="dk1"/>
                </a:solidFill>
                <a:latin typeface="Calibri"/>
                <a:ea typeface="Calibri"/>
                <a:cs typeface="Calibri"/>
                <a:sym typeface="Calibri"/>
              </a:rPr>
              <a:t>• Delete details that are not important to the narrative.</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 Delete repetitious details.</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 Delete ideas to improve sentence structure and word choice. </a:t>
            </a:r>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MODEL AND PRACTICE </a:t>
            </a:r>
            <a:r>
              <a:rPr lang="en-US" sz="1200">
                <a:solidFill>
                  <a:schemeClr val="dk1"/>
                </a:solidFill>
                <a:latin typeface="Calibri"/>
                <a:ea typeface="Calibri"/>
                <a:cs typeface="Calibri"/>
                <a:sym typeface="Calibri"/>
              </a:rPr>
              <a:t>Hand out copies of a paragraph from a stack text that you have changed by adding irrelevant or redundant details or by adding ideas that make the sentences and wording unclear.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Read the paragraph as a class. Then read it a second time, sentence by sentence, and ask students: </a:t>
            </a:r>
            <a:r>
              <a:rPr i="1" lang="en-US" sz="1200">
                <a:solidFill>
                  <a:schemeClr val="dk1"/>
                </a:solidFill>
                <a:latin typeface="Calibri"/>
                <a:ea typeface="Calibri"/>
                <a:cs typeface="Calibri"/>
                <a:sym typeface="Calibri"/>
              </a:rPr>
              <a:t>Are there any details that do not move the narrative along, do not belong in it, or were already mentioned elsewhere in the paragraph?</a:t>
            </a:r>
            <a:r>
              <a:rPr lang="en-US" sz="1200">
                <a:solidFill>
                  <a:schemeClr val="dk1"/>
                </a:solidFill>
                <a:latin typeface="Calibri"/>
                <a:ea typeface="Calibri"/>
                <a:cs typeface="Calibri"/>
                <a:sym typeface="Calibri"/>
              </a:rPr>
              <a:t> (Have students identify such information.)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After discussion, provide the original paragraph and have a volunteer read it aloud. Ask: </a:t>
            </a:r>
            <a:r>
              <a:rPr i="1" lang="en-US" sz="1200">
                <a:solidFill>
                  <a:schemeClr val="dk1"/>
                </a:solidFill>
                <a:latin typeface="Calibri"/>
                <a:ea typeface="Calibri"/>
                <a:cs typeface="Calibri"/>
                <a:sym typeface="Calibri"/>
              </a:rPr>
              <a:t>How is the original paragraph from the stack text better? </a:t>
            </a:r>
            <a:r>
              <a:rPr lang="en-US" sz="1200">
                <a:solidFill>
                  <a:schemeClr val="dk1"/>
                </a:solidFill>
                <a:latin typeface="Calibri"/>
                <a:ea typeface="Calibri"/>
                <a:cs typeface="Calibri"/>
                <a:sym typeface="Calibri"/>
              </a:rPr>
              <a:t>(The narrative is clearer and less repetitive, and all the details are relevant.)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Direct students to complete p. 153 of the </a:t>
            </a:r>
            <a:r>
              <a:rPr i="1" lang="en-US" sz="1200">
                <a:solidFill>
                  <a:schemeClr val="dk1"/>
                </a:solidFill>
                <a:latin typeface="Calibri"/>
                <a:ea typeface="Calibri"/>
                <a:cs typeface="Calibri"/>
                <a:sym typeface="Calibri"/>
              </a:rPr>
              <a:t>Student Interactive </a:t>
            </a:r>
            <a:r>
              <a:rPr lang="en-US" sz="1200">
                <a:solidFill>
                  <a:schemeClr val="dk1"/>
                </a:solidFill>
                <a:latin typeface="Calibri"/>
                <a:ea typeface="Calibri"/>
                <a:cs typeface="Calibri"/>
                <a:sym typeface="Calibri"/>
              </a:rPr>
              <a:t>to continue practicing deleting ideas for clarity and to improve sentence structure and word choice.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Call on students to share examples of information they deleted and explain why they deleted it. </a:t>
            </a:r>
            <a:endParaRPr/>
          </a:p>
          <a:p>
            <a:pPr indent="-228600" lvl="0" marL="457200" rtl="0" algn="l">
              <a:lnSpc>
                <a:spcPct val="100000"/>
              </a:lnSpc>
              <a:spcBef>
                <a:spcPts val="0"/>
              </a:spcBef>
              <a:spcAft>
                <a:spcPts val="0"/>
              </a:spcAft>
              <a:buSzPts val="1400"/>
              <a:buNone/>
            </a:pPr>
            <a:r>
              <a:t/>
            </a:r>
            <a:endParaRPr i="0"/>
          </a:p>
        </p:txBody>
      </p:sp>
      <p:sp>
        <p:nvSpPr>
          <p:cNvPr id="885" name="Google Shape;885;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8" name="Google Shape;898;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Place students into Writing Club groups. See p. T283 for details of how to run Writing Club. See the </a:t>
            </a:r>
            <a:r>
              <a:rPr b="0" lang="en-US" sz="1200">
                <a:solidFill>
                  <a:schemeClr val="dk1"/>
                </a:solidFill>
                <a:latin typeface="Calibri"/>
                <a:ea typeface="Calibri"/>
                <a:cs typeface="Calibri"/>
                <a:sym typeface="Calibri"/>
              </a:rPr>
              <a:t>Conference Prompts </a:t>
            </a:r>
            <a:r>
              <a:rPr lang="en-US" sz="1200">
                <a:solidFill>
                  <a:schemeClr val="dk1"/>
                </a:solidFill>
                <a:latin typeface="Calibri"/>
                <a:ea typeface="Calibri"/>
                <a:cs typeface="Calibri"/>
                <a:sym typeface="Calibri"/>
              </a:rPr>
              <a:t>on p. T276. </a:t>
            </a:r>
            <a:endParaRPr/>
          </a:p>
          <a:p>
            <a:pPr indent="-228600" lvl="0" marL="228600" rtl="0" algn="l">
              <a:lnSpc>
                <a:spcPct val="100000"/>
              </a:lnSpc>
              <a:spcBef>
                <a:spcPts val="0"/>
              </a:spcBef>
              <a:spcAft>
                <a:spcPts val="0"/>
              </a:spcAft>
              <a:buSzPts val="1400"/>
              <a:buFont typeface="Calibri"/>
              <a:buAutoNum type="arabicPeriod"/>
            </a:pPr>
            <a:r>
              <a:rPr lang="en-US" sz="1200">
                <a:solidFill>
                  <a:schemeClr val="dk1"/>
                </a:solidFill>
                <a:latin typeface="Calibri"/>
                <a:ea typeface="Calibri"/>
                <a:cs typeface="Calibri"/>
                <a:sym typeface="Calibri"/>
              </a:rPr>
              <a:t>Students will share revised drafts of their personal narratives. To ensure that students give feedback in an organized manner, they should spend the first 5-10 minutes in their groups discussing the following: </a:t>
            </a:r>
            <a:endParaRPr sz="1200">
              <a:solidFill>
                <a:schemeClr val="dk1"/>
              </a:solidFill>
              <a:latin typeface="Calibri"/>
              <a:ea typeface="Calibri"/>
              <a:cs typeface="Calibri"/>
              <a:sym typeface="Calibri"/>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the order in which they will share their drafts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the situations in which it is appropriate to ask a writer to pause or repeat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what he or she just read </a:t>
            </a:r>
            <a:endParaRPr/>
          </a:p>
          <a:p>
            <a:pPr indent="-228600" lvl="1" marL="685800" rtl="0" algn="l">
              <a:lnSpc>
                <a:spcPct val="100000"/>
              </a:lnSpc>
              <a:spcBef>
                <a:spcPts val="0"/>
              </a:spcBef>
              <a:spcAft>
                <a:spcPts val="0"/>
              </a:spcAft>
              <a:buSzPts val="1400"/>
              <a:buFont typeface="Arial"/>
              <a:buChar char="•"/>
            </a:pPr>
            <a:r>
              <a:rPr lang="en-US" sz="1200">
                <a:solidFill>
                  <a:schemeClr val="dk1"/>
                </a:solidFill>
                <a:latin typeface="Calibri"/>
                <a:ea typeface="Calibri"/>
                <a:cs typeface="Calibri"/>
                <a:sym typeface="Calibri"/>
              </a:rPr>
              <a:t>the way to organize feedback—one person at a time, for example, or one issue at a time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lang="en-US" sz="1200">
                <a:solidFill>
                  <a:schemeClr val="dk1"/>
                </a:solidFill>
                <a:latin typeface="Calibri"/>
                <a:ea typeface="Calibri"/>
                <a:cs typeface="Calibri"/>
                <a:sym typeface="Calibri"/>
              </a:rPr>
              <a:t>Before sharing their narratives, students should decide on which elements of their work they would like feedback in today’s Writing Club. To help the group focus, students should mention these concerns before they begin. </a:t>
            </a:r>
            <a:endParaRPr/>
          </a:p>
          <a:p>
            <a:pPr indent="-152400" lvl="0" marL="228600" rtl="0" algn="l">
              <a:lnSpc>
                <a:spcPct val="100000"/>
              </a:lnSpc>
              <a:spcBef>
                <a:spcPts val="0"/>
              </a:spcBef>
              <a:spcAft>
                <a:spcPts val="0"/>
              </a:spcAft>
              <a:buSzPts val="1200"/>
              <a:buFont typeface="Arial"/>
              <a:buNone/>
            </a:pPr>
            <a:r>
              <a:t/>
            </a:r>
            <a:endParaRPr sz="1200">
              <a:solidFill>
                <a:schemeClr val="dk1"/>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i="0"/>
          </a:p>
        </p:txBody>
      </p:sp>
      <p:sp>
        <p:nvSpPr>
          <p:cNvPr id="899" name="Google Shape;899;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0" name="Google Shape;910;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b="1" i="1" lang="en-US" sz="1200" u="none" strike="noStrike">
                <a:solidFill>
                  <a:schemeClr val="dk1"/>
                </a:solidFill>
                <a:latin typeface="Calibri"/>
                <a:ea typeface="Calibri"/>
                <a:cs typeface="Calibri"/>
                <a:sym typeface="Calibri"/>
              </a:rPr>
              <a:t>(Note: Move the orange boxes to cover each bold spelling word before you read aloud the words and sentences.)</a:t>
            </a:r>
            <a:endParaRPr sz="1200">
              <a:solidFill>
                <a:schemeClr val="dk1"/>
              </a:solidFill>
              <a:latin typeface="Calibri"/>
              <a:ea typeface="Calibri"/>
              <a:cs typeface="Calibri"/>
              <a:sym typeface="Calibri"/>
            </a:endParaRPr>
          </a:p>
          <a:p>
            <a:pPr indent="-155448" lvl="0" marL="155448" rtl="0" algn="l">
              <a:lnSpc>
                <a:spcPct val="100000"/>
              </a:lnSpc>
              <a:spcBef>
                <a:spcPts val="0"/>
              </a:spcBef>
              <a:spcAft>
                <a:spcPts val="0"/>
              </a:spcAft>
              <a:buClr>
                <a:srgbClr val="000000"/>
              </a:buClr>
              <a:buSzPts val="1200"/>
              <a:buFont typeface="Calibri"/>
              <a:buNone/>
            </a:pPr>
            <a:r>
              <a:rPr lang="en-US"/>
              <a:t>Use the following sentences for the spelling test:</a:t>
            </a:r>
            <a:endParaRPr/>
          </a:p>
          <a:p>
            <a:pPr indent="0" lvl="1" marL="457200" rtl="0" algn="l">
              <a:lnSpc>
                <a:spcPct val="100000"/>
              </a:lnSpc>
              <a:spcBef>
                <a:spcPts val="0"/>
              </a:spcBef>
              <a:spcAft>
                <a:spcPts val="0"/>
              </a:spcAft>
              <a:buSzPts val="1400"/>
              <a:buFont typeface="Calibri"/>
              <a:buNone/>
            </a:pPr>
            <a:r>
              <a:rPr i="0" lang="en-US" sz="1200" u="none" strike="noStrike">
                <a:solidFill>
                  <a:schemeClr val="dk1"/>
                </a:solidFill>
                <a:latin typeface="Calibri"/>
                <a:ea typeface="Calibri"/>
                <a:cs typeface="Calibri"/>
                <a:sym typeface="Calibri"/>
              </a:rPr>
              <a:t>1. </a:t>
            </a:r>
            <a:r>
              <a:rPr lang="en-US" sz="1200">
                <a:solidFill>
                  <a:schemeClr val="dk1"/>
                </a:solidFill>
                <a:latin typeface="Calibri"/>
                <a:ea typeface="Calibri"/>
                <a:cs typeface="Calibri"/>
                <a:sym typeface="Calibri"/>
              </a:rPr>
              <a:t>Our teacher said it was </a:t>
            </a:r>
            <a:r>
              <a:rPr b="1" lang="en-US" sz="1200">
                <a:solidFill>
                  <a:schemeClr val="dk1"/>
                </a:solidFill>
                <a:latin typeface="Calibri"/>
                <a:ea typeface="Calibri"/>
                <a:cs typeface="Calibri"/>
                <a:sym typeface="Calibri"/>
              </a:rPr>
              <a:t>advisable </a:t>
            </a:r>
            <a:r>
              <a:rPr lang="en-US" sz="1200">
                <a:solidFill>
                  <a:schemeClr val="dk1"/>
                </a:solidFill>
                <a:latin typeface="Calibri"/>
                <a:ea typeface="Calibri"/>
                <a:cs typeface="Calibri"/>
                <a:sym typeface="Calibri"/>
              </a:rPr>
              <a:t>to read the chapter before the test.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2. We think this fix is workable and will help us finish the job.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3. The witness was not credible, and the jury thought she was lying.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4. When the police investigated the robbery, they saw signs of a forcible entry.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5. Can you let me know when the jersey will be available in my size?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6. The automobile runs on a combustible engine.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7. It is allowable to pay half now and the other half within a month.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8. Those items are perishable and should go in the refrigerator.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9. The chef made a dessert using the prettiest edible flowers. </a:t>
            </a:r>
            <a:endParaRPr/>
          </a:p>
          <a:p>
            <a:pPr indent="0" lvl="1" marL="457200" rtl="0" algn="l">
              <a:lnSpc>
                <a:spcPct val="100000"/>
              </a:lnSpc>
              <a:spcBef>
                <a:spcPts val="0"/>
              </a:spcBef>
              <a:spcAft>
                <a:spcPts val="0"/>
              </a:spcAft>
              <a:buSzPts val="1400"/>
              <a:buFont typeface="Calibri"/>
              <a:buNone/>
            </a:pPr>
            <a:r>
              <a:rPr b="0" lang="en-US" sz="1200">
                <a:solidFill>
                  <a:schemeClr val="dk1"/>
                </a:solidFill>
                <a:latin typeface="Calibri"/>
                <a:ea typeface="Calibri"/>
                <a:cs typeface="Calibri"/>
                <a:sym typeface="Calibri"/>
              </a:rPr>
              <a:t>10. Marta is not usually cranky, but her cold is making her irritable. </a:t>
            </a:r>
            <a:endParaRPr/>
          </a:p>
          <a:p>
            <a:pPr indent="-79248" lvl="0" marL="155448" rtl="0" algn="l">
              <a:lnSpc>
                <a:spcPct val="100000"/>
              </a:lnSpc>
              <a:spcBef>
                <a:spcPts val="0"/>
              </a:spcBef>
              <a:spcAft>
                <a:spcPts val="0"/>
              </a:spcAft>
              <a:buClr>
                <a:srgbClr val="000000"/>
              </a:buClr>
              <a:buSzPts val="1200"/>
              <a:buFont typeface="Calibri"/>
              <a:buNone/>
            </a:pPr>
            <a:r>
              <a:t/>
            </a:r>
            <a:endParaRPr i="0" u="none" strike="noStrike">
              <a:solidFill>
                <a:srgbClr val="000000"/>
              </a:solidFill>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911" name="Google Shape;911;p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1" name="Google Shape;931;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Display the sentence and have students respond independently. </a:t>
            </a:r>
            <a:endParaRPr b="0" sz="1200">
              <a:solidFill>
                <a:schemeClr val="dk1"/>
              </a:solidFill>
              <a:latin typeface="Calibri"/>
              <a:ea typeface="Calibri"/>
              <a:cs typeface="Calibri"/>
              <a:sym typeface="Calibri"/>
            </a:endParaRPr>
          </a:p>
          <a:p>
            <a:pPr indent="0" lvl="1" marL="457200" rtl="0" algn="l">
              <a:lnSpc>
                <a:spcPct val="100000"/>
              </a:lnSpc>
              <a:spcBef>
                <a:spcPts val="0"/>
              </a:spcBef>
              <a:spcAft>
                <a:spcPts val="0"/>
              </a:spcAft>
              <a:buSzPts val="1200"/>
              <a:buFont typeface="Calibri"/>
              <a:buNone/>
            </a:pPr>
            <a:r>
              <a:rPr b="0" lang="en-US" sz="1200">
                <a:solidFill>
                  <a:schemeClr val="dk1"/>
                </a:solidFill>
                <a:latin typeface="Calibri"/>
                <a:ea typeface="Calibri"/>
                <a:cs typeface="Calibri"/>
                <a:sym typeface="Calibri"/>
              </a:rPr>
              <a:t>The Principal, Mr. Lee, holds an assembly at the beginning of each semester. </a:t>
            </a:r>
            <a:endParaRPr b="0" sz="1200">
              <a:solidFill>
                <a:schemeClr val="dk1"/>
              </a:solidFill>
              <a:latin typeface="Calibri"/>
              <a:ea typeface="Calibri"/>
              <a:cs typeface="Calibri"/>
              <a:sym typeface="Calibri"/>
            </a:endParaRPr>
          </a:p>
          <a:p>
            <a:pPr indent="0" lvl="1" marL="457200" rtl="0" algn="l">
              <a:lnSpc>
                <a:spcPct val="100000"/>
              </a:lnSpc>
              <a:spcBef>
                <a:spcPts val="0"/>
              </a:spcBef>
              <a:spcAft>
                <a:spcPts val="0"/>
              </a:spcAft>
              <a:buSzPts val="1200"/>
              <a:buFont typeface="Calibri"/>
              <a:buNone/>
            </a:pPr>
            <a:r>
              <a:rPr b="0" lang="en-US" sz="1200">
                <a:solidFill>
                  <a:schemeClr val="dk1"/>
                </a:solidFill>
                <a:latin typeface="Calibri"/>
                <a:ea typeface="Calibri"/>
                <a:cs typeface="Calibri"/>
                <a:sym typeface="Calibri"/>
              </a:rPr>
              <a:t>Which revision would correct the sentence? </a:t>
            </a:r>
            <a:endParaRPr b="0" sz="1200">
              <a:solidFill>
                <a:schemeClr val="dk1"/>
              </a:solidFill>
              <a:latin typeface="Calibri"/>
              <a:ea typeface="Calibri"/>
              <a:cs typeface="Calibri"/>
              <a:sym typeface="Calibri"/>
            </a:endParaRPr>
          </a:p>
          <a:p>
            <a:pPr indent="0" lvl="1" marL="457200" rtl="0" algn="l">
              <a:lnSpc>
                <a:spcPct val="100000"/>
              </a:lnSpc>
              <a:spcBef>
                <a:spcPts val="0"/>
              </a:spcBef>
              <a:spcAft>
                <a:spcPts val="0"/>
              </a:spcAft>
              <a:buSzPts val="1200"/>
              <a:buFont typeface="Calibri"/>
              <a:buNone/>
            </a:pPr>
            <a:r>
              <a:rPr b="0" lang="en-US" sz="1200" u="sng">
                <a:solidFill>
                  <a:schemeClr val="dk1"/>
                </a:solidFill>
                <a:latin typeface="Calibri"/>
                <a:ea typeface="Calibri"/>
                <a:cs typeface="Calibri"/>
                <a:sym typeface="Calibri"/>
              </a:rPr>
              <a:t>A </a:t>
            </a:r>
            <a:r>
              <a:rPr b="0" i="1" lang="en-US" sz="1200" u="sng">
                <a:solidFill>
                  <a:schemeClr val="dk1"/>
                </a:solidFill>
                <a:highlight>
                  <a:srgbClr val="FFFF00"/>
                </a:highlight>
                <a:latin typeface="Calibri"/>
                <a:ea typeface="Calibri"/>
                <a:cs typeface="Calibri"/>
                <a:sym typeface="Calibri"/>
              </a:rPr>
              <a:t>Principal </a:t>
            </a:r>
            <a:r>
              <a:rPr b="0" lang="en-US" sz="1200" u="sng">
                <a:solidFill>
                  <a:schemeClr val="dk1"/>
                </a:solidFill>
                <a:highlight>
                  <a:srgbClr val="FFFF00"/>
                </a:highlight>
                <a:latin typeface="Calibri"/>
                <a:ea typeface="Calibri"/>
                <a:cs typeface="Calibri"/>
                <a:sym typeface="Calibri"/>
              </a:rPr>
              <a:t>should begin with a lowercase letter</a:t>
            </a:r>
            <a:r>
              <a:rPr b="0" lang="en-US" sz="1200" u="none">
                <a:solidFill>
                  <a:schemeClr val="dk1"/>
                </a:solidFill>
                <a:latin typeface="Calibri"/>
                <a:ea typeface="Calibri"/>
                <a:cs typeface="Calibri"/>
                <a:sym typeface="Calibri"/>
              </a:rPr>
              <a:t>.  (correct answer)</a:t>
            </a:r>
            <a:endParaRPr b="0" sz="1200" u="none">
              <a:solidFill>
                <a:schemeClr val="dk1"/>
              </a:solidFill>
              <a:latin typeface="Calibri"/>
              <a:ea typeface="Calibri"/>
              <a:cs typeface="Calibri"/>
              <a:sym typeface="Calibri"/>
            </a:endParaRPr>
          </a:p>
          <a:p>
            <a:pPr indent="0" lvl="1" marL="457200" rtl="0" algn="l">
              <a:lnSpc>
                <a:spcPct val="100000"/>
              </a:lnSpc>
              <a:spcBef>
                <a:spcPts val="0"/>
              </a:spcBef>
              <a:spcAft>
                <a:spcPts val="0"/>
              </a:spcAft>
              <a:buSzPts val="1200"/>
              <a:buFont typeface="Calibri"/>
              <a:buNone/>
            </a:pPr>
            <a:r>
              <a:rPr b="0" lang="en-US" sz="1200">
                <a:solidFill>
                  <a:schemeClr val="dk1"/>
                </a:solidFill>
                <a:latin typeface="Calibri"/>
                <a:ea typeface="Calibri"/>
                <a:cs typeface="Calibri"/>
                <a:sym typeface="Calibri"/>
              </a:rPr>
              <a:t>B </a:t>
            </a:r>
            <a:r>
              <a:rPr b="0" i="1" lang="en-US" sz="1200">
                <a:solidFill>
                  <a:schemeClr val="dk1"/>
                </a:solidFill>
                <a:latin typeface="Calibri"/>
                <a:ea typeface="Calibri"/>
                <a:cs typeface="Calibri"/>
                <a:sym typeface="Calibri"/>
              </a:rPr>
              <a:t>Lee </a:t>
            </a:r>
            <a:r>
              <a:rPr b="0" lang="en-US" sz="1200">
                <a:solidFill>
                  <a:schemeClr val="dk1"/>
                </a:solidFill>
                <a:latin typeface="Calibri"/>
                <a:ea typeface="Calibri"/>
                <a:cs typeface="Calibri"/>
                <a:sym typeface="Calibri"/>
              </a:rPr>
              <a:t>should begin with a lowercase letter. </a:t>
            </a:r>
            <a:endParaRPr b="0" sz="1200">
              <a:solidFill>
                <a:schemeClr val="dk1"/>
              </a:solidFill>
              <a:latin typeface="Calibri"/>
              <a:ea typeface="Calibri"/>
              <a:cs typeface="Calibri"/>
              <a:sym typeface="Calibri"/>
            </a:endParaRPr>
          </a:p>
          <a:p>
            <a:pPr indent="0" lvl="1" marL="457200" rtl="0" algn="l">
              <a:lnSpc>
                <a:spcPct val="100000"/>
              </a:lnSpc>
              <a:spcBef>
                <a:spcPts val="0"/>
              </a:spcBef>
              <a:spcAft>
                <a:spcPts val="0"/>
              </a:spcAft>
              <a:buSzPts val="1200"/>
              <a:buFont typeface="Calibri"/>
              <a:buNone/>
            </a:pPr>
            <a:r>
              <a:rPr b="0" lang="en-US" sz="1200">
                <a:solidFill>
                  <a:schemeClr val="dk1"/>
                </a:solidFill>
                <a:latin typeface="Calibri"/>
                <a:ea typeface="Calibri"/>
                <a:cs typeface="Calibri"/>
                <a:sym typeface="Calibri"/>
              </a:rPr>
              <a:t>C </a:t>
            </a:r>
            <a:r>
              <a:rPr b="0" i="1" lang="en-US" sz="1200">
                <a:solidFill>
                  <a:schemeClr val="dk1"/>
                </a:solidFill>
                <a:latin typeface="Calibri"/>
                <a:ea typeface="Calibri"/>
                <a:cs typeface="Calibri"/>
                <a:sym typeface="Calibri"/>
              </a:rPr>
              <a:t>Semester </a:t>
            </a:r>
            <a:r>
              <a:rPr b="0" lang="en-US" sz="1200">
                <a:solidFill>
                  <a:schemeClr val="dk1"/>
                </a:solidFill>
                <a:latin typeface="Calibri"/>
                <a:ea typeface="Calibri"/>
                <a:cs typeface="Calibri"/>
                <a:sym typeface="Calibri"/>
              </a:rPr>
              <a:t>should begin with a capital letter. </a:t>
            </a:r>
            <a:endParaRPr b="0" sz="1200">
              <a:solidFill>
                <a:schemeClr val="dk1"/>
              </a:solidFill>
              <a:latin typeface="Calibri"/>
              <a:ea typeface="Calibri"/>
              <a:cs typeface="Calibri"/>
              <a:sym typeface="Calibri"/>
            </a:endParaRPr>
          </a:p>
          <a:p>
            <a:pPr indent="-2286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APPLY Have students complete </a:t>
            </a:r>
            <a:r>
              <a:rPr b="0" i="1" lang="en-US" sz="1200">
                <a:solidFill>
                  <a:schemeClr val="dk1"/>
                </a:solidFill>
                <a:latin typeface="Calibri"/>
                <a:ea typeface="Calibri"/>
                <a:cs typeface="Calibri"/>
                <a:sym typeface="Calibri"/>
              </a:rPr>
              <a:t>Language and Convention </a:t>
            </a:r>
            <a:r>
              <a:rPr b="0" lang="en-US" sz="1200">
                <a:solidFill>
                  <a:schemeClr val="dk1"/>
                </a:solidFill>
                <a:latin typeface="Calibri"/>
                <a:ea typeface="Calibri"/>
                <a:cs typeface="Calibri"/>
                <a:sym typeface="Calibri"/>
              </a:rPr>
              <a:t>p. 14 from the </a:t>
            </a:r>
            <a:r>
              <a:rPr b="0" i="1" lang="en-US" sz="1200">
                <a:solidFill>
                  <a:schemeClr val="dk1"/>
                </a:solidFill>
                <a:latin typeface="Calibri"/>
                <a:ea typeface="Calibri"/>
                <a:cs typeface="Calibri"/>
                <a:sym typeface="Calibri"/>
              </a:rPr>
              <a:t>Resource Download Center. </a:t>
            </a:r>
            <a:r>
              <a:rPr b="1" i="0" lang="en-US" u="none" strike="noStrike">
                <a:solidFill>
                  <a:srgbClr val="000000"/>
                </a:solidFill>
                <a:latin typeface="Calibri"/>
                <a:ea typeface="Calibri"/>
                <a:cs typeface="Calibri"/>
                <a:sym typeface="Calibri"/>
              </a:rPr>
              <a:t>Click path: Table of Contents -&gt; Resource Download Center -&gt; Language and Conventions -&gt; U1 W4</a:t>
            </a:r>
            <a:endParaRPr b="0" i="1" u="none" strike="noStrike">
              <a:solidFill>
                <a:srgbClr val="373536"/>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932" name="Google Shape;932;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3" name="Google Shape;943;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4" name="Google Shape;944;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373536"/>
              </a:buClr>
              <a:buSzPts val="1200"/>
              <a:buFont typeface="Calibri"/>
              <a:buAutoNum type="arabicPeriod"/>
            </a:pPr>
            <a:r>
              <a:rPr lang="en-US" sz="1200">
                <a:solidFill>
                  <a:schemeClr val="dk1"/>
                </a:solidFill>
                <a:latin typeface="Calibri"/>
                <a:ea typeface="Calibri"/>
                <a:cs typeface="Calibri"/>
                <a:sym typeface="Calibri"/>
              </a:rPr>
              <a:t>Have students use the strategies to identify poetry. </a:t>
            </a:r>
            <a:endParaRPr/>
          </a:p>
          <a:p>
            <a:pPr indent="-228600" lvl="0" marL="228600" marR="0" rtl="0" algn="l">
              <a:lnSpc>
                <a:spcPct val="100000"/>
              </a:lnSpc>
              <a:spcBef>
                <a:spcPts val="0"/>
              </a:spcBef>
              <a:spcAft>
                <a:spcPts val="0"/>
              </a:spcAft>
              <a:buClr>
                <a:srgbClr val="373536"/>
              </a:buClr>
              <a:buSzPts val="1200"/>
              <a:buFont typeface="Calibri"/>
              <a:buAutoNum type="arabicPeriod"/>
            </a:pPr>
            <a:r>
              <a:rPr lang="en-US" sz="1200">
                <a:solidFill>
                  <a:schemeClr val="dk1"/>
                </a:solidFill>
                <a:latin typeface="Calibri"/>
                <a:ea typeface="Calibri"/>
                <a:cs typeface="Calibri"/>
                <a:sym typeface="Calibri"/>
              </a:rPr>
              <a:t>Have students work with a partner to complete the Turn and Talk activity on p. 126 of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Circulate to discover if students can identify elements of poetry. </a:t>
            </a:r>
            <a:endParaRPr/>
          </a:p>
          <a:p>
            <a:pPr indent="-152400" lvl="0" marL="228600" rtl="0" algn="l">
              <a:lnSpc>
                <a:spcPct val="100000"/>
              </a:lnSpc>
              <a:spcBef>
                <a:spcPts val="0"/>
              </a:spcBef>
              <a:spcAft>
                <a:spcPts val="0"/>
              </a:spcAft>
              <a:buClr>
                <a:srgbClr val="373536"/>
              </a:buClr>
              <a:buSzPts val="1200"/>
              <a:buFont typeface="Calibri"/>
              <a:buNone/>
            </a:pPr>
            <a:r>
              <a:t/>
            </a:r>
            <a:endParaRPr>
              <a:latin typeface="Calibri"/>
              <a:ea typeface="Calibri"/>
              <a:cs typeface="Calibri"/>
              <a:sym typeface="Calibri"/>
            </a:endParaRPr>
          </a:p>
        </p:txBody>
      </p:sp>
      <p:sp>
        <p:nvSpPr>
          <p:cNvPr id="153" name="Google Shape;15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Figurative language expresses a meaning beyond its literal meaning. An idiom is a figurative expression that means something different from the literal meaning of the words that make it up. For example, the idiom “raining cats and dogs” means that it was raining heavily, not that animals were falling from the sky.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When you come across an unfamiliar expression, look at its context to understand what it means.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Decide if it is an idiom, meaning something different from the words that make it up.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Model this strategy. </a:t>
            </a:r>
            <a:endParaRPr/>
          </a:p>
          <a:p>
            <a:pPr indent="-228600" lvl="1" marL="685800" rtl="0" algn="l">
              <a:lnSpc>
                <a:spcPct val="100000"/>
              </a:lnSpc>
              <a:spcBef>
                <a:spcPts val="0"/>
              </a:spcBef>
              <a:spcAft>
                <a:spcPts val="0"/>
              </a:spcAft>
              <a:buSzPts val="1200"/>
              <a:buFont typeface="Arial"/>
              <a:buChar char="•"/>
            </a:pPr>
            <a:r>
              <a:rPr i="1" lang="en-US" sz="1200">
                <a:solidFill>
                  <a:schemeClr val="dk1"/>
                </a:solidFill>
                <a:latin typeface="Calibri"/>
                <a:ea typeface="Calibri"/>
                <a:cs typeface="Calibri"/>
                <a:sym typeface="Calibri"/>
              </a:rPr>
              <a:t>I was reading a book the other day and a character said, “I’ll never move. I’ll leave my hometown when pigs fly!” The literal meaning of “when pigs fly” would indicate pigs soaring through the air. However, the context suggests a different meaning. Pigs can’t fly, and the character also says he will never move. So I think “when pigs fly” is an idiom that means “never.” </a:t>
            </a:r>
            <a:endParaRPr/>
          </a:p>
          <a:p>
            <a:pPr indent="-228600" lvl="1" marL="685800" rtl="0" algn="l">
              <a:lnSpc>
                <a:spcPct val="100000"/>
              </a:lnSpc>
              <a:spcBef>
                <a:spcPts val="0"/>
              </a:spcBef>
              <a:spcAft>
                <a:spcPts val="0"/>
              </a:spcAft>
              <a:buSzPts val="1200"/>
              <a:buFont typeface="Arial"/>
              <a:buChar char="•"/>
            </a:pPr>
            <a:r>
              <a:rPr lang="en-US" sz="1200">
                <a:solidFill>
                  <a:schemeClr val="dk1"/>
                </a:solidFill>
                <a:latin typeface="Calibri"/>
                <a:ea typeface="Calibri"/>
                <a:cs typeface="Calibri"/>
                <a:sym typeface="Calibri"/>
              </a:rPr>
              <a:t>Have students apply this strategy on their own to the first idiom on p. 143 of the </a:t>
            </a:r>
            <a:r>
              <a:rPr i="1" lang="en-US" sz="1200">
                <a:solidFill>
                  <a:schemeClr val="dk1"/>
                </a:solidFill>
                <a:latin typeface="Calibri"/>
                <a:ea typeface="Calibri"/>
                <a:cs typeface="Calibri"/>
                <a:sym typeface="Calibri"/>
              </a:rPr>
              <a:t>Student Interactive</a:t>
            </a:r>
            <a:r>
              <a:rPr lang="en-US" sz="1200">
                <a:solidFill>
                  <a:schemeClr val="dk1"/>
                </a:solidFill>
                <a:latin typeface="Calibri"/>
                <a:ea typeface="Calibri"/>
                <a:cs typeface="Calibri"/>
                <a:sym typeface="Calibri"/>
              </a:rPr>
              <a:t>. Ask them to match it to an Academic Vocabulary word from the Word Bank. Then discuss responses and correct misunderstandings. </a:t>
            </a:r>
            <a:endParaRPr/>
          </a:p>
          <a:p>
            <a:pPr indent="-228600" lvl="0" marL="228600" marR="0" rtl="0" algn="l">
              <a:lnSpc>
                <a:spcPct val="100000"/>
              </a:lnSpc>
              <a:spcBef>
                <a:spcPts val="0"/>
              </a:spcBef>
              <a:spcAft>
                <a:spcPts val="0"/>
              </a:spcAft>
              <a:buClr>
                <a:srgbClr val="000000"/>
              </a:buClr>
              <a:buSzPts val="1200"/>
              <a:buFont typeface="Calibri"/>
              <a:buAutoNum type="arabicPeriod"/>
            </a:pPr>
            <a:r>
              <a:rPr b="0" lang="en-US" sz="1200">
                <a:solidFill>
                  <a:schemeClr val="dk1"/>
                </a:solidFill>
                <a:latin typeface="Calibri"/>
                <a:ea typeface="Calibri"/>
                <a:cs typeface="Calibri"/>
                <a:sym typeface="Calibri"/>
              </a:rPr>
              <a:t>Have students follow the same strategy as they complete the chart on p. 143 in the </a:t>
            </a:r>
            <a:r>
              <a:rPr b="0" i="1" lang="en-US" sz="1200">
                <a:solidFill>
                  <a:schemeClr val="dk1"/>
                </a:solidFill>
                <a:latin typeface="Calibri"/>
                <a:ea typeface="Calibri"/>
                <a:cs typeface="Calibri"/>
                <a:sym typeface="Calibri"/>
              </a:rPr>
              <a:t>Student Interactive</a:t>
            </a:r>
            <a:r>
              <a:rPr b="0" lang="en-US" sz="1200">
                <a:solidFill>
                  <a:schemeClr val="dk1"/>
                </a:solidFill>
                <a:latin typeface="Calibri"/>
                <a:ea typeface="Calibri"/>
                <a:cs typeface="Calibri"/>
                <a:sym typeface="Calibri"/>
              </a:rPr>
              <a:t>. Remind students that they will use these academic words throughout this unit. </a:t>
            </a:r>
            <a:endParaRPr/>
          </a:p>
          <a:p>
            <a:pPr indent="-179832" lvl="0" marL="256032" rtl="0" algn="l">
              <a:lnSpc>
                <a:spcPct val="100000"/>
              </a:lnSpc>
              <a:spcBef>
                <a:spcPts val="0"/>
              </a:spcBef>
              <a:spcAft>
                <a:spcPts val="0"/>
              </a:spcAft>
              <a:buSzPts val="1200"/>
              <a:buFont typeface="Calibri"/>
              <a:buNone/>
            </a:pPr>
            <a:r>
              <a:t/>
            </a:r>
            <a:endParaRPr i="1" u="none" strike="noStrike">
              <a:solidFill>
                <a:srgbClr val="000000"/>
              </a:solidFill>
            </a:endParaRPr>
          </a:p>
        </p:txBody>
      </p:sp>
      <p:sp>
        <p:nvSpPr>
          <p:cNvPr id="167" name="Google Shape;16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Explain to students that a suffix is a word part that can be added to the end of a base word. The suffixes </a:t>
            </a:r>
            <a:r>
              <a:rPr i="1" lang="en-US" sz="1200">
                <a:solidFill>
                  <a:schemeClr val="dk1"/>
                </a:solidFill>
                <a:latin typeface="Calibri"/>
                <a:ea typeface="Calibri"/>
                <a:cs typeface="Calibri"/>
                <a:sym typeface="Calibri"/>
              </a:rPr>
              <a:t>-able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-ible </a:t>
            </a:r>
            <a:r>
              <a:rPr lang="en-US" sz="1200">
                <a:solidFill>
                  <a:schemeClr val="dk1"/>
                </a:solidFill>
                <a:latin typeface="Calibri"/>
                <a:ea typeface="Calibri"/>
                <a:cs typeface="Calibri"/>
                <a:sym typeface="Calibri"/>
              </a:rPr>
              <a:t>mean “can be done.” When you add them to a verb, the verb becomes an adjective that means the action of the verb can be done. </a:t>
            </a:r>
            <a:endParaRPr/>
          </a:p>
          <a:p>
            <a:pPr indent="-228600" lvl="0" marL="228600" rtl="0" algn="l">
              <a:lnSpc>
                <a:spcPct val="100000"/>
              </a:lnSpc>
              <a:spcBef>
                <a:spcPts val="0"/>
              </a:spcBef>
              <a:spcAft>
                <a:spcPts val="0"/>
              </a:spcAft>
              <a:buSzPts val="1200"/>
              <a:buFont typeface="Calibri"/>
              <a:buAutoNum type="arabicPeriod"/>
            </a:pPr>
            <a:r>
              <a:rPr lang="en-US" sz="1200">
                <a:solidFill>
                  <a:schemeClr val="dk1"/>
                </a:solidFill>
                <a:latin typeface="Calibri"/>
                <a:ea typeface="Calibri"/>
                <a:cs typeface="Calibri"/>
                <a:sym typeface="Calibri"/>
              </a:rPr>
              <a:t>To demonstrate the use of the suffixes </a:t>
            </a:r>
            <a:r>
              <a:rPr i="1" lang="en-US" sz="1200">
                <a:solidFill>
                  <a:schemeClr val="dk1"/>
                </a:solidFill>
                <a:latin typeface="Calibri"/>
                <a:ea typeface="Calibri"/>
                <a:cs typeface="Calibri"/>
                <a:sym typeface="Calibri"/>
              </a:rPr>
              <a:t>-able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-ible</a:t>
            </a:r>
            <a:r>
              <a:rPr lang="en-US" sz="1200">
                <a:solidFill>
                  <a:schemeClr val="dk1"/>
                </a:solidFill>
                <a:latin typeface="Calibri"/>
                <a:ea typeface="Calibri"/>
                <a:cs typeface="Calibri"/>
                <a:sym typeface="Calibri"/>
              </a:rPr>
              <a:t>, display these words: </a:t>
            </a:r>
            <a:r>
              <a:rPr i="1" lang="en-US" sz="1200">
                <a:solidFill>
                  <a:schemeClr val="dk1"/>
                </a:solidFill>
                <a:latin typeface="Calibri"/>
                <a:ea typeface="Calibri"/>
                <a:cs typeface="Calibri"/>
                <a:sym typeface="Calibri"/>
              </a:rPr>
              <a:t>measurable</a:t>
            </a:r>
            <a:r>
              <a:rPr lang="en-US" sz="1200">
                <a:solidFill>
                  <a:schemeClr val="dk1"/>
                </a:solidFill>
                <a:latin typeface="Calibri"/>
                <a:ea typeface="Calibri"/>
                <a:cs typeface="Calibri"/>
                <a:sym typeface="Calibri"/>
              </a:rPr>
              <a:t>, e</a:t>
            </a:r>
            <a:r>
              <a:rPr i="1" lang="en-US" sz="1200">
                <a:solidFill>
                  <a:schemeClr val="dk1"/>
                </a:solidFill>
                <a:latin typeface="Calibri"/>
                <a:ea typeface="Calibri"/>
                <a:cs typeface="Calibri"/>
                <a:sym typeface="Calibri"/>
              </a:rPr>
              <a:t>njoyable</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accessible</a:t>
            </a:r>
            <a:r>
              <a:rPr lang="en-US" sz="1200">
                <a:solidFill>
                  <a:schemeClr val="dk1"/>
                </a:solidFill>
                <a:latin typeface="Calibri"/>
                <a:ea typeface="Calibri"/>
                <a:cs typeface="Calibri"/>
                <a:sym typeface="Calibri"/>
              </a:rPr>
              <a:t>, and </a:t>
            </a:r>
            <a:r>
              <a:rPr i="1" lang="en-US" sz="1200">
                <a:solidFill>
                  <a:schemeClr val="dk1"/>
                </a:solidFill>
                <a:latin typeface="Calibri"/>
                <a:ea typeface="Calibri"/>
                <a:cs typeface="Calibri"/>
                <a:sym typeface="Calibri"/>
              </a:rPr>
              <a:t>convertible. </a:t>
            </a:r>
            <a:r>
              <a:rPr lang="en-US" sz="1200">
                <a:solidFill>
                  <a:schemeClr val="dk1"/>
                </a:solidFill>
                <a:latin typeface="Calibri"/>
                <a:ea typeface="Calibri"/>
                <a:cs typeface="Calibri"/>
                <a:sym typeface="Calibri"/>
              </a:rPr>
              <a:t>Explain that </a:t>
            </a:r>
            <a:r>
              <a:rPr i="1" lang="en-US" sz="1200">
                <a:solidFill>
                  <a:schemeClr val="dk1"/>
                </a:solidFill>
                <a:latin typeface="Calibri"/>
                <a:ea typeface="Calibri"/>
                <a:cs typeface="Calibri"/>
                <a:sym typeface="Calibri"/>
              </a:rPr>
              <a:t>measurable </a:t>
            </a:r>
            <a:r>
              <a:rPr lang="en-US" sz="1200">
                <a:solidFill>
                  <a:schemeClr val="dk1"/>
                </a:solidFill>
                <a:latin typeface="Calibri"/>
                <a:ea typeface="Calibri"/>
                <a:cs typeface="Calibri"/>
                <a:sym typeface="Calibri"/>
              </a:rPr>
              <a:t>means “can be measured.” Point out that spelling changes sometimes occur when the suffixes are added; for example, when </a:t>
            </a:r>
            <a:r>
              <a:rPr i="1" lang="en-US" sz="1200">
                <a:solidFill>
                  <a:schemeClr val="dk1"/>
                </a:solidFill>
                <a:latin typeface="Calibri"/>
                <a:ea typeface="Calibri"/>
                <a:cs typeface="Calibri"/>
                <a:sym typeface="Calibri"/>
              </a:rPr>
              <a:t>-able </a:t>
            </a:r>
            <a:r>
              <a:rPr lang="en-US" sz="1200">
                <a:solidFill>
                  <a:schemeClr val="dk1"/>
                </a:solidFill>
                <a:latin typeface="Calibri"/>
                <a:ea typeface="Calibri"/>
                <a:cs typeface="Calibri"/>
                <a:sym typeface="Calibri"/>
              </a:rPr>
              <a:t>is added to </a:t>
            </a:r>
            <a:r>
              <a:rPr i="1" lang="en-US" sz="1200">
                <a:solidFill>
                  <a:schemeClr val="dk1"/>
                </a:solidFill>
                <a:latin typeface="Calibri"/>
                <a:ea typeface="Calibri"/>
                <a:cs typeface="Calibri"/>
                <a:sym typeface="Calibri"/>
              </a:rPr>
              <a:t>measure</a:t>
            </a:r>
            <a:r>
              <a:rPr lang="en-US" sz="1200">
                <a:solidFill>
                  <a:schemeClr val="dk1"/>
                </a:solidFill>
                <a:latin typeface="Calibri"/>
                <a:ea typeface="Calibri"/>
                <a:cs typeface="Calibri"/>
                <a:sym typeface="Calibri"/>
              </a:rPr>
              <a:t>, the final silent </a:t>
            </a:r>
            <a:r>
              <a:rPr i="1" lang="en-US" sz="1200">
                <a:solidFill>
                  <a:schemeClr val="dk1"/>
                </a:solidFill>
                <a:latin typeface="Calibri"/>
                <a:ea typeface="Calibri"/>
                <a:cs typeface="Calibri"/>
                <a:sym typeface="Calibri"/>
              </a:rPr>
              <a:t>e </a:t>
            </a:r>
            <a:r>
              <a:rPr lang="en-US" sz="1200">
                <a:solidFill>
                  <a:schemeClr val="dk1"/>
                </a:solidFill>
                <a:latin typeface="Calibri"/>
                <a:ea typeface="Calibri"/>
                <a:cs typeface="Calibri"/>
                <a:sym typeface="Calibri"/>
              </a:rPr>
              <a:t>of </a:t>
            </a:r>
            <a:r>
              <a:rPr i="1" lang="en-US" sz="1200">
                <a:solidFill>
                  <a:schemeClr val="dk1"/>
                </a:solidFill>
                <a:latin typeface="Calibri"/>
                <a:ea typeface="Calibri"/>
                <a:cs typeface="Calibri"/>
                <a:sym typeface="Calibri"/>
              </a:rPr>
              <a:t>measure </a:t>
            </a:r>
            <a:r>
              <a:rPr lang="en-US" sz="1200">
                <a:solidFill>
                  <a:schemeClr val="dk1"/>
                </a:solidFill>
                <a:latin typeface="Calibri"/>
                <a:ea typeface="Calibri"/>
                <a:cs typeface="Calibri"/>
                <a:sym typeface="Calibri"/>
              </a:rPr>
              <a:t>is dropped. Work with the class to identify the definitions of </a:t>
            </a:r>
            <a:r>
              <a:rPr i="1" lang="en-US" sz="1200">
                <a:solidFill>
                  <a:schemeClr val="dk1"/>
                </a:solidFill>
                <a:latin typeface="Calibri"/>
                <a:ea typeface="Calibri"/>
                <a:cs typeface="Calibri"/>
                <a:sym typeface="Calibri"/>
              </a:rPr>
              <a:t>enjoyable</a:t>
            </a:r>
            <a:r>
              <a:rPr lang="en-US" sz="1200">
                <a:solidFill>
                  <a:schemeClr val="dk1"/>
                </a:solidFill>
                <a:latin typeface="Calibri"/>
                <a:ea typeface="Calibri"/>
                <a:cs typeface="Calibri"/>
                <a:sym typeface="Calibri"/>
              </a:rPr>
              <a:t>, </a:t>
            </a:r>
            <a:r>
              <a:rPr i="1" lang="en-US" sz="1200">
                <a:solidFill>
                  <a:schemeClr val="dk1"/>
                </a:solidFill>
                <a:latin typeface="Calibri"/>
                <a:ea typeface="Calibri"/>
                <a:cs typeface="Calibri"/>
                <a:sym typeface="Calibri"/>
              </a:rPr>
              <a:t>accessible, </a:t>
            </a:r>
            <a:r>
              <a:rPr lang="en-US" sz="1200">
                <a:solidFill>
                  <a:schemeClr val="dk1"/>
                </a:solidFill>
                <a:latin typeface="Calibri"/>
                <a:ea typeface="Calibri"/>
                <a:cs typeface="Calibri"/>
                <a:sym typeface="Calibri"/>
              </a:rPr>
              <a:t>and </a:t>
            </a:r>
            <a:r>
              <a:rPr i="1" lang="en-US" sz="1200">
                <a:solidFill>
                  <a:schemeClr val="dk1"/>
                </a:solidFill>
                <a:latin typeface="Calibri"/>
                <a:ea typeface="Calibri"/>
                <a:cs typeface="Calibri"/>
                <a:sym typeface="Calibri"/>
              </a:rPr>
              <a:t>convertible, </a:t>
            </a:r>
            <a:r>
              <a:rPr lang="en-US" sz="1200">
                <a:solidFill>
                  <a:schemeClr val="dk1"/>
                </a:solidFill>
                <a:latin typeface="Calibri"/>
                <a:ea typeface="Calibri"/>
                <a:cs typeface="Calibri"/>
                <a:sym typeface="Calibri"/>
              </a:rPr>
              <a:t>keeping the meaning of the suffixes in mind. </a:t>
            </a:r>
            <a:endParaRPr/>
          </a:p>
          <a:p>
            <a:pPr indent="-179832" lvl="0" marL="256032" rtl="0" algn="l">
              <a:lnSpc>
                <a:spcPct val="100000"/>
              </a:lnSpc>
              <a:spcBef>
                <a:spcPts val="0"/>
              </a:spcBef>
              <a:spcAft>
                <a:spcPts val="0"/>
              </a:spcAft>
              <a:buSzPts val="1200"/>
              <a:buFont typeface="Calibri"/>
              <a:buNone/>
            </a:pPr>
            <a:r>
              <a:t/>
            </a:r>
            <a:endParaRPr i="0"/>
          </a:p>
        </p:txBody>
      </p:sp>
      <p:sp>
        <p:nvSpPr>
          <p:cNvPr id="181" name="Google Shape;181;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8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7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7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7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3"/>
          <p:cNvSpPr/>
          <p:nvPr>
            <p:ph idx="2" type="pic"/>
          </p:nvPr>
        </p:nvSpPr>
        <p:spPr>
          <a:xfrm>
            <a:off x="5183188" y="987425"/>
            <a:ext cx="6172200" cy="4873625"/>
          </a:xfrm>
          <a:prstGeom prst="rect">
            <a:avLst/>
          </a:prstGeom>
          <a:noFill/>
          <a:ln>
            <a:noFill/>
          </a:ln>
        </p:spPr>
      </p:sp>
      <p:sp>
        <p:nvSpPr>
          <p:cNvPr id="68" name="Google Shape;68;p8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3.png"/><Relationship Id="rId7"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7.png"/><Relationship Id="rId7"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7.png"/><Relationship Id="rId7"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7.png"/><Relationship Id="rId7"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7.png"/><Relationship Id="rId7"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8.png"/><Relationship Id="rId7"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20.png"/><Relationship Id="rId7"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22.png"/><Relationship Id="rId7"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21.png"/><Relationship Id="rId7"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25.png"/><Relationship Id="rId7"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6.png"/><Relationship Id="rId7" Type="http://schemas.openxmlformats.org/officeDocument/2006/relationships/image" Target="../media/image1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26.png"/><Relationship Id="rId7" Type="http://schemas.openxmlformats.org/officeDocument/2006/relationships/image" Target="../media/image1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43.png"/><Relationship Id="rId7" Type="http://schemas.openxmlformats.org/officeDocument/2006/relationships/image" Target="../media/image1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2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2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2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3.png"/><Relationship Id="rId7" Type="http://schemas.openxmlformats.org/officeDocument/2006/relationships/image" Target="../media/image1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1.png"/><Relationship Id="rId7" Type="http://schemas.openxmlformats.org/officeDocument/2006/relationships/image" Target="../media/image1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4.png"/><Relationship Id="rId7" Type="http://schemas.openxmlformats.org/officeDocument/2006/relationships/image" Target="../media/image1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5.png"/><Relationship Id="rId7" Type="http://schemas.openxmlformats.org/officeDocument/2006/relationships/image" Target="../media/image1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2.png"/><Relationship Id="rId7" Type="http://schemas.openxmlformats.org/officeDocument/2006/relationships/image" Target="../media/image3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41.png"/><Relationship Id="rId7" Type="http://schemas.openxmlformats.org/officeDocument/2006/relationships/image" Target="../media/image1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11.png"/><Relationship Id="rId7"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4</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5</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descr="A picture containing clock&#10;&#10;Description automatically generated" id="199" name="Google Shape;199;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0" name="Google Shape;200;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1" name="Google Shape;201;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2" name="Google Shape;202;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3" name="Google Shape;203;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Personal Narrative</a:t>
            </a:r>
            <a:endParaRPr b="0" i="0" sz="1400" u="none" cap="none" strike="noStrike">
              <a:solidFill>
                <a:srgbClr val="000000"/>
              </a:solidFill>
              <a:latin typeface="Century Gothic"/>
              <a:ea typeface="Century Gothic"/>
              <a:cs typeface="Century Gothic"/>
              <a:sym typeface="Century Gothic"/>
            </a:endParaRPr>
          </a:p>
        </p:txBody>
      </p:sp>
      <p:sp>
        <p:nvSpPr>
          <p:cNvPr id="204" name="Google Shape;204;p10"/>
          <p:cNvSpPr/>
          <p:nvPr/>
        </p:nvSpPr>
        <p:spPr>
          <a:xfrm>
            <a:off x="10132900" y="140900"/>
            <a:ext cx="18864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149</a:t>
            </a:r>
            <a:endParaRPr b="0" i="0" sz="1400" u="none" cap="none" strike="noStrike">
              <a:solidFill>
                <a:srgbClr val="000000"/>
              </a:solidFill>
              <a:latin typeface="Century Gothic"/>
              <a:ea typeface="Century Gothic"/>
              <a:cs typeface="Century Gothic"/>
              <a:sym typeface="Century Gothic"/>
            </a:endParaRPr>
          </a:p>
        </p:txBody>
      </p:sp>
      <p:sp>
        <p:nvSpPr>
          <p:cNvPr id="205" name="Google Shape;205;p10"/>
          <p:cNvSpPr txBox="1"/>
          <p:nvPr/>
        </p:nvSpPr>
        <p:spPr>
          <a:xfrm>
            <a:off x="6276464" y="3312906"/>
            <a:ext cx="492643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149 in your Student Interactive.  </a:t>
            </a:r>
            <a:endParaRPr b="0" i="0" sz="1400" u="none" cap="none" strike="noStrike">
              <a:solidFill>
                <a:srgbClr val="000000"/>
              </a:solidFill>
              <a:latin typeface="Arial"/>
              <a:ea typeface="Arial"/>
              <a:cs typeface="Arial"/>
              <a:sym typeface="Arial"/>
            </a:endParaRPr>
          </a:p>
        </p:txBody>
      </p:sp>
      <p:pic>
        <p:nvPicPr>
          <p:cNvPr id="206" name="Google Shape;206;p10"/>
          <p:cNvPicPr preferRelativeResize="0"/>
          <p:nvPr/>
        </p:nvPicPr>
        <p:blipFill rotWithShape="1">
          <a:blip r:embed="rId6">
            <a:alphaModFix/>
          </a:blip>
          <a:srcRect b="0" l="0" r="0" t="0"/>
          <a:stretch/>
        </p:blipFill>
        <p:spPr>
          <a:xfrm>
            <a:off x="1793664" y="1233023"/>
            <a:ext cx="3886855" cy="529336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207" name="Google Shape;207;p10"/>
          <p:cNvPicPr preferRelativeResize="0"/>
          <p:nvPr/>
        </p:nvPicPr>
        <p:blipFill rotWithShape="1">
          <a:blip r:embed="rId7">
            <a:alphaModFix/>
          </a:blip>
          <a:srcRect b="0" l="0" r="0" t="0"/>
          <a:stretch/>
        </p:blipFill>
        <p:spPr>
          <a:xfrm>
            <a:off x="6276467" y="2452173"/>
            <a:ext cx="2078559" cy="728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descr="A picture containing clock&#10;&#10;Description automatically generated" id="213" name="Google Shape;213;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4" name="Google Shape;214;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5" name="Google Shape;215;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6" name="Google Shape;216;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7" name="Google Shape;217;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18" name="Google Shape;218;p11"/>
          <p:cNvSpPr txBox="1"/>
          <p:nvPr/>
        </p:nvSpPr>
        <p:spPr>
          <a:xfrm>
            <a:off x="1302684" y="2263936"/>
            <a:ext cx="6032836"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through your draft.  </a:t>
            </a:r>
            <a:r>
              <a:rPr b="1" i="0" lang="en-US" sz="3200" u="none" cap="none" strike="noStrike">
                <a:solidFill>
                  <a:schemeClr val="dk1"/>
                </a:solidFill>
                <a:latin typeface="Century Gothic"/>
                <a:ea typeface="Century Gothic"/>
                <a:cs typeface="Century Gothic"/>
                <a:sym typeface="Century Gothic"/>
              </a:rPr>
              <a:t>Add</a:t>
            </a:r>
            <a:r>
              <a:rPr b="0" i="0" lang="en-US" sz="3200" u="none" cap="none" strike="noStrike">
                <a:solidFill>
                  <a:schemeClr val="dk1"/>
                </a:solidFill>
                <a:latin typeface="Century Gothic"/>
                <a:ea typeface="Century Gothic"/>
                <a:cs typeface="Century Gothic"/>
                <a:sym typeface="Century Gothic"/>
              </a:rPr>
              <a:t> and </a:t>
            </a:r>
            <a:r>
              <a:rPr b="1" i="0" lang="en-US" sz="3200" u="none" cap="none" strike="noStrike">
                <a:solidFill>
                  <a:schemeClr val="dk1"/>
                </a:solidFill>
                <a:latin typeface="Century Gothic"/>
                <a:ea typeface="Century Gothic"/>
                <a:cs typeface="Century Gothic"/>
                <a:sym typeface="Century Gothic"/>
              </a:rPr>
              <a:t>edit </a:t>
            </a:r>
            <a:r>
              <a:rPr b="0" i="0" lang="en-US" sz="3200" u="none" cap="none" strike="noStrike">
                <a:solidFill>
                  <a:schemeClr val="dk1"/>
                </a:solidFill>
                <a:latin typeface="Century Gothic"/>
                <a:ea typeface="Century Gothic"/>
                <a:cs typeface="Century Gothic"/>
                <a:sym typeface="Century Gothic"/>
              </a:rPr>
              <a:t>comparative and superlative adjectives to your draft. </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19" name="Google Shape;219;p11"/>
          <p:cNvPicPr preferRelativeResize="0"/>
          <p:nvPr/>
        </p:nvPicPr>
        <p:blipFill rotWithShape="1">
          <a:blip r:embed="rId6">
            <a:alphaModFix/>
          </a:blip>
          <a:srcRect b="0" l="0" r="0" t="0"/>
          <a:stretch/>
        </p:blipFill>
        <p:spPr>
          <a:xfrm>
            <a:off x="7956748" y="2214107"/>
            <a:ext cx="2429785" cy="242978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descr="A picture containing clock&#10;&#10;Description automatically generated" id="225" name="Google Shape;225;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6" name="Google Shape;226;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7" name="Google Shape;227;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8" name="Google Shape;228;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9" name="Google Shape;229;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30" name="Google Shape;230;p12"/>
          <p:cNvSpPr txBox="1"/>
          <p:nvPr/>
        </p:nvSpPr>
        <p:spPr>
          <a:xfrm>
            <a:off x="298800" y="1314450"/>
            <a:ext cx="11387700" cy="4155900"/>
          </a:xfrm>
          <a:prstGeom prst="rect">
            <a:avLst/>
          </a:prstGeom>
          <a:noFill/>
          <a:ln>
            <a:noFill/>
          </a:ln>
        </p:spPr>
        <p:txBody>
          <a:bodyPr anchorCtr="0" anchor="t" bIns="45700" lIns="91425" spcFirstLastPara="1" rIns="91425" wrap="square" tIns="45700">
            <a:spAutoFit/>
          </a:bodyPr>
          <a:lstStyle/>
          <a:p>
            <a:pPr indent="-228600" lvl="0" marL="228600" marR="0" rtl="0" algn="l">
              <a:lnSpc>
                <a:spcPct val="100000"/>
              </a:lnSpc>
              <a:spcBef>
                <a:spcPts val="0"/>
              </a:spcBef>
              <a:spcAft>
                <a:spcPts val="0"/>
              </a:spcAft>
              <a:buClr>
                <a:srgbClr val="000000"/>
              </a:buClr>
              <a:buSzPts val="2800"/>
              <a:buFont typeface="Arial"/>
              <a:buNone/>
            </a:pPr>
            <a:r>
              <a:rPr b="0" i="0" lang="en-US" sz="2400" u="none" cap="none" strike="noStrike">
                <a:solidFill>
                  <a:srgbClr val="000000"/>
                </a:solidFill>
                <a:latin typeface="Century Gothic"/>
                <a:ea typeface="Century Gothic"/>
                <a:cs typeface="Century Gothic"/>
                <a:sym typeface="Century Gothic"/>
              </a:rPr>
              <a:t>1. Our teacher said it was </a:t>
            </a:r>
            <a:r>
              <a:rPr b="1" i="0" lang="en-US" sz="2400" u="none" cap="none" strike="noStrike">
                <a:solidFill>
                  <a:srgbClr val="000000"/>
                </a:solidFill>
                <a:latin typeface="Century Gothic"/>
                <a:ea typeface="Century Gothic"/>
                <a:cs typeface="Century Gothic"/>
                <a:sym typeface="Century Gothic"/>
              </a:rPr>
              <a:t>advisable</a:t>
            </a:r>
            <a:r>
              <a:rPr b="0" i="0" lang="en-US" sz="2400" u="none" cap="none" strike="noStrike">
                <a:solidFill>
                  <a:srgbClr val="000000"/>
                </a:solidFill>
                <a:latin typeface="Century Gothic"/>
                <a:ea typeface="Century Gothic"/>
                <a:cs typeface="Century Gothic"/>
                <a:sym typeface="Century Gothic"/>
              </a:rPr>
              <a:t> to read the chapter before the test.</a:t>
            </a:r>
            <a:endParaRPr b="0" i="0" sz="2400" u="none" cap="none" strike="noStrike">
              <a:solidFill>
                <a:srgbClr val="000000"/>
              </a:solidFill>
              <a:latin typeface="Century Gothic"/>
              <a:ea typeface="Century Gothic"/>
              <a:cs typeface="Century Gothic"/>
              <a:sym typeface="Century Gothic"/>
            </a:endParaRPr>
          </a:p>
          <a:p>
            <a:pPr indent="-228600" lvl="0" marL="228600" marR="0" rtl="0" algn="l">
              <a:lnSpc>
                <a:spcPct val="100000"/>
              </a:lnSpc>
              <a:spcBef>
                <a:spcPts val="0"/>
              </a:spcBef>
              <a:spcAft>
                <a:spcPts val="0"/>
              </a:spcAft>
              <a:buClr>
                <a:srgbClr val="000000"/>
              </a:buClr>
              <a:buSzPts val="2800"/>
              <a:buFont typeface="Arial"/>
              <a:buNone/>
            </a:pPr>
            <a:r>
              <a:rPr b="0" i="0" lang="en-US" sz="2400" u="none" cap="none" strike="noStrike">
                <a:solidFill>
                  <a:schemeClr val="dk1"/>
                </a:solidFill>
                <a:latin typeface="Century Gothic"/>
                <a:ea typeface="Century Gothic"/>
                <a:cs typeface="Century Gothic"/>
                <a:sym typeface="Century Gothic"/>
              </a:rPr>
              <a:t>2. We think this fix is </a:t>
            </a:r>
            <a:r>
              <a:rPr b="1" i="0" lang="en-US" sz="2400" u="none" cap="none" strike="noStrike">
                <a:solidFill>
                  <a:schemeClr val="dk1"/>
                </a:solidFill>
                <a:latin typeface="Century Gothic"/>
                <a:ea typeface="Century Gothic"/>
                <a:cs typeface="Century Gothic"/>
                <a:sym typeface="Century Gothic"/>
              </a:rPr>
              <a:t>workable</a:t>
            </a:r>
            <a:r>
              <a:rPr b="0" i="0" lang="en-US" sz="2400" u="none" cap="none" strike="noStrike">
                <a:solidFill>
                  <a:schemeClr val="dk1"/>
                </a:solidFill>
                <a:latin typeface="Century Gothic"/>
                <a:ea typeface="Century Gothic"/>
                <a:cs typeface="Century Gothic"/>
                <a:sym typeface="Century Gothic"/>
              </a:rPr>
              <a:t> and will help us finish the job.</a:t>
            </a:r>
            <a:endParaRPr b="0" i="0" sz="2400" u="none" cap="none" strike="noStrike">
              <a:solidFill>
                <a:srgbClr val="000000"/>
              </a:solidFill>
              <a:latin typeface="Century Gothic"/>
              <a:ea typeface="Century Gothic"/>
              <a:cs typeface="Century Gothic"/>
              <a:sym typeface="Century Gothic"/>
            </a:endParaRPr>
          </a:p>
          <a:p>
            <a:pPr indent="-228600" lvl="0" marL="228600" marR="0" rtl="0" algn="l">
              <a:lnSpc>
                <a:spcPct val="100000"/>
              </a:lnSpc>
              <a:spcBef>
                <a:spcPts val="0"/>
              </a:spcBef>
              <a:spcAft>
                <a:spcPts val="0"/>
              </a:spcAft>
              <a:buClr>
                <a:srgbClr val="000000"/>
              </a:buClr>
              <a:buSzPts val="2800"/>
              <a:buFont typeface="Arial"/>
              <a:buNone/>
            </a:pPr>
            <a:r>
              <a:rPr b="0" i="0" lang="en-US" sz="2400" u="none" cap="none" strike="noStrike">
                <a:solidFill>
                  <a:schemeClr val="dk1"/>
                </a:solidFill>
                <a:latin typeface="Century Gothic"/>
                <a:ea typeface="Century Gothic"/>
                <a:cs typeface="Century Gothic"/>
                <a:sym typeface="Century Gothic"/>
              </a:rPr>
              <a:t>3. The witness was not </a:t>
            </a:r>
            <a:r>
              <a:rPr b="1" i="0" lang="en-US" sz="2400" u="none" cap="none" strike="noStrike">
                <a:solidFill>
                  <a:schemeClr val="dk1"/>
                </a:solidFill>
                <a:latin typeface="Century Gothic"/>
                <a:ea typeface="Century Gothic"/>
                <a:cs typeface="Century Gothic"/>
                <a:sym typeface="Century Gothic"/>
              </a:rPr>
              <a:t>credible, </a:t>
            </a:r>
            <a:r>
              <a:rPr b="0" i="0" lang="en-US" sz="2400" u="none" cap="none" strike="noStrike">
                <a:solidFill>
                  <a:schemeClr val="dk1"/>
                </a:solidFill>
                <a:latin typeface="Century Gothic"/>
                <a:ea typeface="Century Gothic"/>
                <a:cs typeface="Century Gothic"/>
                <a:sym typeface="Century Gothic"/>
              </a:rPr>
              <a:t>and the jury thought she was lying.</a:t>
            </a:r>
            <a:endParaRPr b="0" i="0" sz="2400" u="none" cap="none" strike="noStrike">
              <a:solidFill>
                <a:srgbClr val="000000"/>
              </a:solidFill>
              <a:latin typeface="Century Gothic"/>
              <a:ea typeface="Century Gothic"/>
              <a:cs typeface="Century Gothic"/>
              <a:sym typeface="Century Gothic"/>
            </a:endParaRPr>
          </a:p>
          <a:p>
            <a:pPr indent="-228600" lvl="0" marL="228600" marR="0" rtl="0" algn="l">
              <a:lnSpc>
                <a:spcPct val="100000"/>
              </a:lnSpc>
              <a:spcBef>
                <a:spcPts val="0"/>
              </a:spcBef>
              <a:spcAft>
                <a:spcPts val="0"/>
              </a:spcAft>
              <a:buClr>
                <a:srgbClr val="000000"/>
              </a:buClr>
              <a:buSzPts val="2800"/>
              <a:buFont typeface="Arial"/>
              <a:buNone/>
            </a:pPr>
            <a:r>
              <a:rPr b="0" i="0" lang="en-US" sz="2400" u="none" cap="none" strike="noStrike">
                <a:solidFill>
                  <a:schemeClr val="dk1"/>
                </a:solidFill>
                <a:latin typeface="Century Gothic"/>
                <a:ea typeface="Century Gothic"/>
                <a:cs typeface="Century Gothic"/>
                <a:sym typeface="Century Gothic"/>
              </a:rPr>
              <a:t>4. When the police investigated the robbery, they saw signs of a </a:t>
            </a:r>
            <a:r>
              <a:rPr b="1" i="0" lang="en-US" sz="2400" u="none" cap="none" strike="noStrike">
                <a:solidFill>
                  <a:schemeClr val="dk1"/>
                </a:solidFill>
                <a:latin typeface="Century Gothic"/>
                <a:ea typeface="Century Gothic"/>
                <a:cs typeface="Century Gothic"/>
                <a:sym typeface="Century Gothic"/>
              </a:rPr>
              <a:t>forcible</a:t>
            </a:r>
            <a:r>
              <a:rPr b="0" i="0" lang="en-US" sz="2400" u="none" cap="none" strike="noStrike">
                <a:solidFill>
                  <a:schemeClr val="dk1"/>
                </a:solidFill>
                <a:latin typeface="Century Gothic"/>
                <a:ea typeface="Century Gothic"/>
                <a:cs typeface="Century Gothic"/>
                <a:sym typeface="Century Gothic"/>
              </a:rPr>
              <a:t> entry.</a:t>
            </a:r>
            <a:endParaRPr b="0" i="0" sz="2400" u="none" cap="none" strike="noStrike">
              <a:solidFill>
                <a:srgbClr val="000000"/>
              </a:solidFill>
              <a:latin typeface="Century Gothic"/>
              <a:ea typeface="Century Gothic"/>
              <a:cs typeface="Century Gothic"/>
              <a:sym typeface="Century Gothic"/>
            </a:endParaRPr>
          </a:p>
          <a:p>
            <a:pPr indent="-228600" lvl="0" marL="228600" marR="0" rtl="0" algn="l">
              <a:lnSpc>
                <a:spcPct val="100000"/>
              </a:lnSpc>
              <a:spcBef>
                <a:spcPts val="0"/>
              </a:spcBef>
              <a:spcAft>
                <a:spcPts val="0"/>
              </a:spcAft>
              <a:buClr>
                <a:srgbClr val="000000"/>
              </a:buClr>
              <a:buSzPts val="2800"/>
              <a:buFont typeface="Arial"/>
              <a:buNone/>
            </a:pPr>
            <a:r>
              <a:rPr b="0" i="0" lang="en-US" sz="2400" u="none" cap="none" strike="noStrike">
                <a:solidFill>
                  <a:schemeClr val="dk1"/>
                </a:solidFill>
                <a:latin typeface="Century Gothic"/>
                <a:ea typeface="Century Gothic"/>
                <a:cs typeface="Century Gothic"/>
                <a:sym typeface="Century Gothic"/>
              </a:rPr>
              <a:t>5. Can you let me know when the jersey will be </a:t>
            </a:r>
            <a:r>
              <a:rPr b="1" i="0" lang="en-US" sz="2400" u="none" cap="none" strike="noStrike">
                <a:solidFill>
                  <a:schemeClr val="dk1"/>
                </a:solidFill>
                <a:latin typeface="Century Gothic"/>
                <a:ea typeface="Century Gothic"/>
                <a:cs typeface="Century Gothic"/>
                <a:sym typeface="Century Gothic"/>
              </a:rPr>
              <a:t>available</a:t>
            </a:r>
            <a:r>
              <a:rPr b="0" i="0" lang="en-US" sz="2400" u="none" cap="none" strike="noStrike">
                <a:solidFill>
                  <a:schemeClr val="dk1"/>
                </a:solidFill>
                <a:latin typeface="Century Gothic"/>
                <a:ea typeface="Century Gothic"/>
                <a:cs typeface="Century Gothic"/>
                <a:sym typeface="Century Gothic"/>
              </a:rPr>
              <a:t> in my size?</a:t>
            </a:r>
            <a:endParaRPr b="0" i="0" sz="2400" u="none" cap="none" strike="noStrike">
              <a:solidFill>
                <a:srgbClr val="000000"/>
              </a:solidFill>
              <a:latin typeface="Century Gothic"/>
              <a:ea typeface="Century Gothic"/>
              <a:cs typeface="Century Gothic"/>
              <a:sym typeface="Century Gothic"/>
            </a:endParaRPr>
          </a:p>
          <a:p>
            <a:pPr indent="-228600" lvl="0" marL="228600" marR="0" rtl="0" algn="l">
              <a:lnSpc>
                <a:spcPct val="100000"/>
              </a:lnSpc>
              <a:spcBef>
                <a:spcPts val="0"/>
              </a:spcBef>
              <a:spcAft>
                <a:spcPts val="0"/>
              </a:spcAft>
              <a:buClr>
                <a:srgbClr val="000000"/>
              </a:buClr>
              <a:buSzPts val="2800"/>
              <a:buFont typeface="Arial"/>
              <a:buNone/>
            </a:pPr>
            <a:r>
              <a:rPr b="0" i="0" lang="en-US" sz="2400" u="none" cap="none" strike="noStrike">
                <a:solidFill>
                  <a:schemeClr val="dk1"/>
                </a:solidFill>
                <a:latin typeface="Century Gothic"/>
                <a:ea typeface="Century Gothic"/>
                <a:cs typeface="Century Gothic"/>
                <a:sym typeface="Century Gothic"/>
              </a:rPr>
              <a:t>6. The automobile runs on a</a:t>
            </a:r>
            <a:r>
              <a:rPr b="1" i="0" lang="en-US" sz="2400" u="none" cap="none" strike="noStrike">
                <a:solidFill>
                  <a:schemeClr val="dk1"/>
                </a:solidFill>
                <a:latin typeface="Century Gothic"/>
                <a:ea typeface="Century Gothic"/>
                <a:cs typeface="Century Gothic"/>
                <a:sym typeface="Century Gothic"/>
              </a:rPr>
              <a:t> combustible </a:t>
            </a:r>
            <a:r>
              <a:rPr b="0" i="0" lang="en-US" sz="2400" u="none" cap="none" strike="noStrike">
                <a:solidFill>
                  <a:schemeClr val="dk1"/>
                </a:solidFill>
                <a:latin typeface="Century Gothic"/>
                <a:ea typeface="Century Gothic"/>
                <a:cs typeface="Century Gothic"/>
                <a:sym typeface="Century Gothic"/>
              </a:rPr>
              <a:t>engine.</a:t>
            </a:r>
            <a:endParaRPr b="0" i="0" sz="2400" u="none" cap="none" strike="noStrike">
              <a:solidFill>
                <a:srgbClr val="000000"/>
              </a:solidFill>
              <a:latin typeface="Century Gothic"/>
              <a:ea typeface="Century Gothic"/>
              <a:cs typeface="Century Gothic"/>
              <a:sym typeface="Century Gothic"/>
            </a:endParaRPr>
          </a:p>
          <a:p>
            <a:pPr indent="-228600" lvl="0" marL="228600" marR="0" rtl="0" algn="l">
              <a:lnSpc>
                <a:spcPct val="100000"/>
              </a:lnSpc>
              <a:spcBef>
                <a:spcPts val="0"/>
              </a:spcBef>
              <a:spcAft>
                <a:spcPts val="0"/>
              </a:spcAft>
              <a:buClr>
                <a:srgbClr val="000000"/>
              </a:buClr>
              <a:buSzPts val="2800"/>
              <a:buFont typeface="Arial"/>
              <a:buNone/>
            </a:pPr>
            <a:r>
              <a:rPr b="0" i="0" lang="en-US" sz="2400" u="none" cap="none" strike="noStrike">
                <a:solidFill>
                  <a:schemeClr val="dk1"/>
                </a:solidFill>
                <a:latin typeface="Century Gothic"/>
                <a:ea typeface="Century Gothic"/>
                <a:cs typeface="Century Gothic"/>
                <a:sym typeface="Century Gothic"/>
              </a:rPr>
              <a:t>7. It is </a:t>
            </a:r>
            <a:r>
              <a:rPr b="1" i="0" lang="en-US" sz="2400" u="none" cap="none" strike="noStrike">
                <a:solidFill>
                  <a:schemeClr val="dk1"/>
                </a:solidFill>
                <a:latin typeface="Century Gothic"/>
                <a:ea typeface="Century Gothic"/>
                <a:cs typeface="Century Gothic"/>
                <a:sym typeface="Century Gothic"/>
              </a:rPr>
              <a:t>allowable </a:t>
            </a:r>
            <a:r>
              <a:rPr b="0" i="0" lang="en-US" sz="2400" u="none" cap="none" strike="noStrike">
                <a:solidFill>
                  <a:schemeClr val="dk1"/>
                </a:solidFill>
                <a:latin typeface="Century Gothic"/>
                <a:ea typeface="Century Gothic"/>
                <a:cs typeface="Century Gothic"/>
                <a:sym typeface="Century Gothic"/>
              </a:rPr>
              <a:t>to pay half now and the other half within a month.</a:t>
            </a:r>
            <a:endParaRPr b="0" i="0" sz="2400" u="none" cap="none" strike="noStrike">
              <a:solidFill>
                <a:srgbClr val="000000"/>
              </a:solidFill>
              <a:latin typeface="Century Gothic"/>
              <a:ea typeface="Century Gothic"/>
              <a:cs typeface="Century Gothic"/>
              <a:sym typeface="Century Gothic"/>
            </a:endParaRPr>
          </a:p>
          <a:p>
            <a:pPr indent="-228600" lvl="0" marL="228600" marR="0" rtl="0" algn="l">
              <a:lnSpc>
                <a:spcPct val="100000"/>
              </a:lnSpc>
              <a:spcBef>
                <a:spcPts val="0"/>
              </a:spcBef>
              <a:spcAft>
                <a:spcPts val="0"/>
              </a:spcAft>
              <a:buClr>
                <a:srgbClr val="000000"/>
              </a:buClr>
              <a:buSzPts val="2800"/>
              <a:buFont typeface="Arial"/>
              <a:buNone/>
            </a:pPr>
            <a:r>
              <a:rPr b="0" i="0" lang="en-US" sz="2400" u="none" cap="none" strike="noStrike">
                <a:solidFill>
                  <a:schemeClr val="dk1"/>
                </a:solidFill>
                <a:latin typeface="Century Gothic"/>
                <a:ea typeface="Century Gothic"/>
                <a:cs typeface="Century Gothic"/>
                <a:sym typeface="Century Gothic"/>
              </a:rPr>
              <a:t>8. Those items are </a:t>
            </a:r>
            <a:r>
              <a:rPr b="1" i="0" lang="en-US" sz="2400" u="none" cap="none" strike="noStrike">
                <a:solidFill>
                  <a:schemeClr val="dk1"/>
                </a:solidFill>
                <a:latin typeface="Century Gothic"/>
                <a:ea typeface="Century Gothic"/>
                <a:cs typeface="Century Gothic"/>
                <a:sym typeface="Century Gothic"/>
              </a:rPr>
              <a:t>perishable</a:t>
            </a:r>
            <a:r>
              <a:rPr b="0" i="0" lang="en-US" sz="2400" u="none" cap="none" strike="noStrike">
                <a:solidFill>
                  <a:schemeClr val="dk1"/>
                </a:solidFill>
                <a:latin typeface="Century Gothic"/>
                <a:ea typeface="Century Gothic"/>
                <a:cs typeface="Century Gothic"/>
                <a:sym typeface="Century Gothic"/>
              </a:rPr>
              <a:t> and should go in the refrigerator.</a:t>
            </a:r>
            <a:endParaRPr b="0" i="0" sz="2400" u="none" cap="none" strike="noStrike">
              <a:solidFill>
                <a:srgbClr val="000000"/>
              </a:solidFill>
              <a:latin typeface="Century Gothic"/>
              <a:ea typeface="Century Gothic"/>
              <a:cs typeface="Century Gothic"/>
              <a:sym typeface="Century Gothic"/>
            </a:endParaRPr>
          </a:p>
          <a:p>
            <a:pPr indent="-228600" lvl="0" marL="228600" marR="0" rtl="0" algn="l">
              <a:lnSpc>
                <a:spcPct val="100000"/>
              </a:lnSpc>
              <a:spcBef>
                <a:spcPts val="0"/>
              </a:spcBef>
              <a:spcAft>
                <a:spcPts val="0"/>
              </a:spcAft>
              <a:buClr>
                <a:srgbClr val="000000"/>
              </a:buClr>
              <a:buSzPts val="2800"/>
              <a:buFont typeface="Arial"/>
              <a:buNone/>
            </a:pPr>
            <a:r>
              <a:rPr b="0" i="0" lang="en-US" sz="2400" u="none" cap="none" strike="noStrike">
                <a:solidFill>
                  <a:schemeClr val="dk1"/>
                </a:solidFill>
                <a:latin typeface="Century Gothic"/>
                <a:ea typeface="Century Gothic"/>
                <a:cs typeface="Century Gothic"/>
                <a:sym typeface="Century Gothic"/>
              </a:rPr>
              <a:t>9. The chef made a dessert using the prettiest </a:t>
            </a:r>
            <a:r>
              <a:rPr b="1" i="0" lang="en-US" sz="2400" u="none" cap="none" strike="noStrike">
                <a:solidFill>
                  <a:schemeClr val="dk1"/>
                </a:solidFill>
                <a:latin typeface="Century Gothic"/>
                <a:ea typeface="Century Gothic"/>
                <a:cs typeface="Century Gothic"/>
                <a:sym typeface="Century Gothic"/>
              </a:rPr>
              <a:t>edible</a:t>
            </a:r>
            <a:r>
              <a:rPr b="0" i="0" lang="en-US" sz="2400" u="none" cap="none" strike="noStrike">
                <a:solidFill>
                  <a:schemeClr val="dk1"/>
                </a:solidFill>
                <a:latin typeface="Century Gothic"/>
                <a:ea typeface="Century Gothic"/>
                <a:cs typeface="Century Gothic"/>
                <a:sym typeface="Century Gothic"/>
              </a:rPr>
              <a:t> flowers.</a:t>
            </a:r>
            <a:endParaRPr b="0" i="0" sz="2400" u="none" cap="none" strike="noStrike">
              <a:solidFill>
                <a:srgbClr val="000000"/>
              </a:solidFill>
              <a:latin typeface="Century Gothic"/>
              <a:ea typeface="Century Gothic"/>
              <a:cs typeface="Century Gothic"/>
              <a:sym typeface="Century Gothic"/>
            </a:endParaRPr>
          </a:p>
          <a:p>
            <a:pPr indent="-228600" lvl="0" marL="228600" marR="0" rtl="0" algn="l">
              <a:lnSpc>
                <a:spcPct val="100000"/>
              </a:lnSpc>
              <a:spcBef>
                <a:spcPts val="0"/>
              </a:spcBef>
              <a:spcAft>
                <a:spcPts val="0"/>
              </a:spcAft>
              <a:buClr>
                <a:srgbClr val="000000"/>
              </a:buClr>
              <a:buSzPts val="2800"/>
              <a:buFont typeface="Arial"/>
              <a:buNone/>
            </a:pPr>
            <a:r>
              <a:rPr b="0" i="0" lang="en-US" sz="2400" u="none" cap="none" strike="noStrike">
                <a:solidFill>
                  <a:schemeClr val="dk1"/>
                </a:solidFill>
                <a:latin typeface="Century Gothic"/>
                <a:ea typeface="Century Gothic"/>
                <a:cs typeface="Century Gothic"/>
                <a:sym typeface="Century Gothic"/>
              </a:rPr>
              <a:t>10. Marta is not usually cranky, but her cold is making her </a:t>
            </a:r>
            <a:r>
              <a:rPr b="1" i="0" lang="en-US" sz="2400" u="none" cap="none" strike="noStrike">
                <a:solidFill>
                  <a:schemeClr val="dk1"/>
                </a:solidFill>
                <a:latin typeface="Century Gothic"/>
                <a:ea typeface="Century Gothic"/>
                <a:cs typeface="Century Gothic"/>
                <a:sym typeface="Century Gothic"/>
              </a:rPr>
              <a:t>irritable</a:t>
            </a:r>
            <a:r>
              <a:rPr b="0" i="0" lang="en-US" sz="2400" u="none" cap="none" strike="noStrike">
                <a:solidFill>
                  <a:schemeClr val="dk1"/>
                </a:solidFill>
                <a:latin typeface="Century Gothic"/>
                <a:ea typeface="Century Gothic"/>
                <a:cs typeface="Century Gothic"/>
                <a:sym typeface="Century Gothic"/>
              </a:rPr>
              <a:t>. </a:t>
            </a:r>
            <a:endParaRPr b="0" i="0" sz="2400" u="none" cap="none" strike="noStrike">
              <a:solidFill>
                <a:schemeClr val="dk1"/>
              </a:solidFill>
              <a:latin typeface="Century Gothic"/>
              <a:ea typeface="Century Gothic"/>
              <a:cs typeface="Century Gothic"/>
              <a:sym typeface="Century Gothic"/>
            </a:endParaRPr>
          </a:p>
        </p:txBody>
      </p:sp>
      <p:sp>
        <p:nvSpPr>
          <p:cNvPr id="231" name="Google Shape;231;p12"/>
          <p:cNvSpPr/>
          <p:nvPr/>
        </p:nvSpPr>
        <p:spPr>
          <a:xfrm>
            <a:off x="9194650" y="1742972"/>
            <a:ext cx="1575600" cy="322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2" name="Google Shape;232;p12"/>
          <p:cNvSpPr/>
          <p:nvPr/>
        </p:nvSpPr>
        <p:spPr>
          <a:xfrm>
            <a:off x="10170550" y="992247"/>
            <a:ext cx="1575600" cy="322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3" name="Google Shape;233;p12"/>
          <p:cNvSpPr/>
          <p:nvPr/>
        </p:nvSpPr>
        <p:spPr>
          <a:xfrm>
            <a:off x="3257925" y="2829699"/>
            <a:ext cx="1564500" cy="370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4" name="Google Shape;234;p12"/>
          <p:cNvSpPr/>
          <p:nvPr/>
        </p:nvSpPr>
        <p:spPr>
          <a:xfrm>
            <a:off x="7736700" y="3536824"/>
            <a:ext cx="2057400" cy="322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5" name="Google Shape;235;p12"/>
          <p:cNvSpPr/>
          <p:nvPr/>
        </p:nvSpPr>
        <p:spPr>
          <a:xfrm>
            <a:off x="9476050" y="4688784"/>
            <a:ext cx="1012800" cy="322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6" name="Google Shape;236;p12"/>
          <p:cNvSpPr/>
          <p:nvPr/>
        </p:nvSpPr>
        <p:spPr>
          <a:xfrm>
            <a:off x="10309750" y="2170802"/>
            <a:ext cx="1297200" cy="280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7" name="Google Shape;237;p12"/>
          <p:cNvSpPr/>
          <p:nvPr/>
        </p:nvSpPr>
        <p:spPr>
          <a:xfrm>
            <a:off x="10296575" y="3704827"/>
            <a:ext cx="1643700" cy="370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8" name="Google Shape;238;p12"/>
          <p:cNvSpPr/>
          <p:nvPr/>
        </p:nvSpPr>
        <p:spPr>
          <a:xfrm>
            <a:off x="10552188" y="3231299"/>
            <a:ext cx="1301400" cy="322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9" name="Google Shape;239;p12"/>
          <p:cNvSpPr/>
          <p:nvPr/>
        </p:nvSpPr>
        <p:spPr>
          <a:xfrm>
            <a:off x="8778050" y="5330676"/>
            <a:ext cx="1332300" cy="370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0" name="Google Shape;240;p12"/>
          <p:cNvSpPr/>
          <p:nvPr/>
        </p:nvSpPr>
        <p:spPr>
          <a:xfrm>
            <a:off x="9673593" y="4223133"/>
            <a:ext cx="1643700" cy="370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descr="A picture containing clock&#10;&#10;Description automatically generated" id="246" name="Google Shape;246;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7" name="Google Shape;247;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8" name="Google Shape;248;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9" name="Google Shape;249;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0" name="Google Shape;250;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51" name="Google Shape;251;p13"/>
          <p:cNvSpPr txBox="1"/>
          <p:nvPr/>
        </p:nvSpPr>
        <p:spPr>
          <a:xfrm>
            <a:off x="819040" y="1555082"/>
            <a:ext cx="10505100" cy="28622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3600" u="none" cap="none" strike="noStrike">
                <a:solidFill>
                  <a:schemeClr val="accent1"/>
                </a:solidFill>
                <a:latin typeface="Century Gothic"/>
                <a:ea typeface="Century Gothic"/>
                <a:cs typeface="Century Gothic"/>
                <a:sym typeface="Century Gothic"/>
              </a:rPr>
              <a:t>After we saw the baseball game, we went out for dinner.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800"/>
              <a:buFont typeface="Arial"/>
              <a:buNone/>
            </a:pPr>
            <a:r>
              <a:t/>
            </a:r>
            <a:endParaRPr b="0" i="0" sz="3600" u="none" cap="none" strike="noStrike">
              <a:solidFill>
                <a:schemeClr val="accent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800"/>
              <a:buFont typeface="Arial"/>
              <a:buNone/>
            </a:pPr>
            <a:r>
              <a:rPr b="0" i="0" lang="en-US" sz="3600" u="none" cap="none" strike="noStrike">
                <a:solidFill>
                  <a:schemeClr val="accent1"/>
                </a:solidFill>
                <a:latin typeface="Century Gothic"/>
                <a:ea typeface="Century Gothic"/>
                <a:cs typeface="Century Gothic"/>
                <a:sym typeface="Century Gothic"/>
              </a:rPr>
              <a:t>We watched the game first, and we went to dinner afterward.</a:t>
            </a:r>
            <a:endParaRPr b="0" i="0" sz="3600" u="none" cap="none" strike="noStrike">
              <a:solidFill>
                <a:schemeClr val="accent1"/>
              </a:solidFill>
              <a:latin typeface="Century Gothic"/>
              <a:ea typeface="Century Gothic"/>
              <a:cs typeface="Century Gothic"/>
              <a:sym typeface="Century Gothic"/>
            </a:endParaRPr>
          </a:p>
        </p:txBody>
      </p:sp>
      <p:sp>
        <p:nvSpPr>
          <p:cNvPr id="252" name="Google Shape;252;p13"/>
          <p:cNvSpPr txBox="1"/>
          <p:nvPr/>
        </p:nvSpPr>
        <p:spPr>
          <a:xfrm>
            <a:off x="2555087" y="5361555"/>
            <a:ext cx="6680700"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Write </a:t>
            </a:r>
            <a:r>
              <a:rPr b="0" i="0" lang="en-US" sz="2800" u="none" cap="none" strike="noStrike">
                <a:solidFill>
                  <a:schemeClr val="dk1"/>
                </a:solidFill>
                <a:latin typeface="Century Gothic"/>
                <a:ea typeface="Century Gothic"/>
                <a:cs typeface="Century Gothic"/>
                <a:sym typeface="Century Gothic"/>
              </a:rPr>
              <a:t>one compound sentence and one complex sentence.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descr="A picture containing drawing, lamp&#10;&#10;Description automatically generated" id="257" name="Google Shape;257;p14"/>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58" name="Google Shape;258;p14"/>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59" name="Google Shape;259;p14"/>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60" name="Google Shape;260;p14"/>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61" name="Google Shape;261;p14"/>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62" name="Google Shape;262;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descr="A picture containing clock&#10;&#10;Description automatically generated" id="268" name="Google Shape;268;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9" name="Google Shape;269;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0" name="Google Shape;270;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1" name="Google Shape;271;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2" name="Google Shape;272;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273" name="Google Shape;273;p15"/>
          <p:cNvSpPr txBox="1"/>
          <p:nvPr/>
        </p:nvSpPr>
        <p:spPr>
          <a:xfrm>
            <a:off x="1247763" y="2125706"/>
            <a:ext cx="4219559"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peering</a:t>
            </a:r>
            <a:endParaRPr b="0" i="0" sz="1400" u="none" cap="none" strike="noStrike">
              <a:solidFill>
                <a:srgbClr val="000000"/>
              </a:solidFill>
              <a:latin typeface="Century Gothic"/>
              <a:ea typeface="Century Gothic"/>
              <a:cs typeface="Century Gothic"/>
              <a:sym typeface="Century Gothic"/>
            </a:endParaRPr>
          </a:p>
        </p:txBody>
      </p:sp>
      <p:sp>
        <p:nvSpPr>
          <p:cNvPr id="274" name="Google Shape;274;p15"/>
          <p:cNvSpPr txBox="1"/>
          <p:nvPr/>
        </p:nvSpPr>
        <p:spPr>
          <a:xfrm>
            <a:off x="1247763" y="3353299"/>
            <a:ext cx="4219548"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via</a:t>
            </a:r>
            <a:endParaRPr b="0" i="0" sz="1400" u="none" cap="none" strike="noStrike">
              <a:solidFill>
                <a:srgbClr val="000000"/>
              </a:solidFill>
              <a:latin typeface="Century Gothic"/>
              <a:ea typeface="Century Gothic"/>
              <a:cs typeface="Century Gothic"/>
              <a:sym typeface="Century Gothic"/>
            </a:endParaRPr>
          </a:p>
        </p:txBody>
      </p:sp>
      <p:sp>
        <p:nvSpPr>
          <p:cNvPr id="275" name="Google Shape;275;p15"/>
          <p:cNvSpPr txBox="1"/>
          <p:nvPr/>
        </p:nvSpPr>
        <p:spPr>
          <a:xfrm>
            <a:off x="6096000" y="2099766"/>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traversed</a:t>
            </a:r>
            <a:endParaRPr b="0" i="0" sz="1400" u="none" cap="none" strike="noStrike">
              <a:solidFill>
                <a:srgbClr val="000000"/>
              </a:solidFill>
              <a:latin typeface="Century Gothic"/>
              <a:ea typeface="Century Gothic"/>
              <a:cs typeface="Century Gothic"/>
              <a:sym typeface="Century Gothic"/>
            </a:endParaRPr>
          </a:p>
        </p:txBody>
      </p:sp>
      <p:sp>
        <p:nvSpPr>
          <p:cNvPr id="276" name="Google Shape;276;p15"/>
          <p:cNvSpPr txBox="1"/>
          <p:nvPr/>
        </p:nvSpPr>
        <p:spPr>
          <a:xfrm>
            <a:off x="6096000" y="3343560"/>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girth</a:t>
            </a:r>
            <a:endParaRPr b="0" i="0" sz="1400" u="none" cap="none" strike="noStrike">
              <a:solidFill>
                <a:srgbClr val="000000"/>
              </a:solidFill>
              <a:latin typeface="Century Gothic"/>
              <a:ea typeface="Century Gothic"/>
              <a:cs typeface="Century Gothic"/>
              <a:sym typeface="Century Gothic"/>
            </a:endParaRPr>
          </a:p>
        </p:txBody>
      </p:sp>
      <p:sp>
        <p:nvSpPr>
          <p:cNvPr id="277" name="Google Shape;277;p1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128</a:t>
            </a:r>
            <a:endParaRPr b="0" i="0" sz="1400" u="none" cap="none" strike="noStrike">
              <a:solidFill>
                <a:srgbClr val="000000"/>
              </a:solidFill>
              <a:latin typeface="Century Gothic"/>
              <a:ea typeface="Century Gothic"/>
              <a:cs typeface="Century Gothic"/>
              <a:sym typeface="Century Gothic"/>
            </a:endParaRPr>
          </a:p>
        </p:txBody>
      </p:sp>
      <p:sp>
        <p:nvSpPr>
          <p:cNvPr id="278" name="Google Shape;278;p15"/>
          <p:cNvSpPr txBox="1"/>
          <p:nvPr/>
        </p:nvSpPr>
        <p:spPr>
          <a:xfrm>
            <a:off x="3733794" y="4377120"/>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intersecting</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descr="A picture containing clock&#10;&#10;Description automatically generated" id="284" name="Google Shape;284;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5" name="Google Shape;285;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6" name="Google Shape;286;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7" name="Google Shape;287;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8" name="Google Shape;288;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sp>
        <p:nvSpPr>
          <p:cNvPr id="289" name="Google Shape;289;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128</a:t>
            </a:r>
            <a:endParaRPr b="0" i="0" sz="1400" u="none" cap="none" strike="noStrike">
              <a:solidFill>
                <a:srgbClr val="000000"/>
              </a:solidFill>
              <a:latin typeface="Century Gothic"/>
              <a:ea typeface="Century Gothic"/>
              <a:cs typeface="Century Gothic"/>
              <a:sym typeface="Century Gothic"/>
            </a:endParaRPr>
          </a:p>
        </p:txBody>
      </p:sp>
      <p:pic>
        <p:nvPicPr>
          <p:cNvPr id="290" name="Google Shape;290;p16"/>
          <p:cNvPicPr preferRelativeResize="0"/>
          <p:nvPr/>
        </p:nvPicPr>
        <p:blipFill rotWithShape="1">
          <a:blip r:embed="rId6">
            <a:alphaModFix/>
          </a:blip>
          <a:srcRect b="0" l="0" r="0" t="0"/>
          <a:stretch/>
        </p:blipFill>
        <p:spPr>
          <a:xfrm>
            <a:off x="2185992" y="1281983"/>
            <a:ext cx="7008651" cy="508243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descr="A picture containing clock&#10;&#10;Description automatically generated" id="296" name="Google Shape;296;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7" name="Google Shape;297;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8" name="Google Shape;298;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9" name="Google Shape;299;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0" name="Google Shape;300;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Poetry Collection</a:t>
            </a:r>
            <a:endParaRPr b="0" i="0" sz="1400" u="none" cap="none" strike="noStrike">
              <a:solidFill>
                <a:srgbClr val="000000"/>
              </a:solidFill>
              <a:latin typeface="Century Gothic"/>
              <a:ea typeface="Century Gothic"/>
              <a:cs typeface="Century Gothic"/>
              <a:sym typeface="Century Gothic"/>
            </a:endParaRPr>
          </a:p>
        </p:txBody>
      </p:sp>
      <p:sp>
        <p:nvSpPr>
          <p:cNvPr id="301" name="Google Shape;301;p1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130</a:t>
            </a:r>
            <a:endParaRPr b="0" i="0" sz="1400" u="none" cap="none" strike="noStrike">
              <a:solidFill>
                <a:srgbClr val="000000"/>
              </a:solidFill>
              <a:latin typeface="Century Gothic"/>
              <a:ea typeface="Century Gothic"/>
              <a:cs typeface="Century Gothic"/>
              <a:sym typeface="Century Gothic"/>
            </a:endParaRPr>
          </a:p>
        </p:txBody>
      </p:sp>
      <p:pic>
        <p:nvPicPr>
          <p:cNvPr id="302" name="Google Shape;302;p17"/>
          <p:cNvPicPr preferRelativeResize="0"/>
          <p:nvPr/>
        </p:nvPicPr>
        <p:blipFill rotWithShape="1">
          <a:blip r:embed="rId6">
            <a:alphaModFix/>
          </a:blip>
          <a:srcRect b="0" l="169" r="179" t="0"/>
          <a:stretch/>
        </p:blipFill>
        <p:spPr>
          <a:xfrm>
            <a:off x="3678035" y="1297883"/>
            <a:ext cx="3941614" cy="536793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descr="A picture containing clock&#10;&#10;Description automatically generated" id="308" name="Google Shape;308;p8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9" name="Google Shape;309;p8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0" name="Google Shape;310;p8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1" name="Google Shape;311;p8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2" name="Google Shape;312;p8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Poetry Collection</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13" name="Google Shape;313;p86"/>
          <p:cNvPicPr preferRelativeResize="0"/>
          <p:nvPr/>
        </p:nvPicPr>
        <p:blipFill rotWithShape="1">
          <a:blip r:embed="rId6">
            <a:alphaModFix/>
          </a:blip>
          <a:srcRect b="0" l="0" r="0" t="0"/>
          <a:stretch/>
        </p:blipFill>
        <p:spPr>
          <a:xfrm flipH="1">
            <a:off x="8839200" y="1504788"/>
            <a:ext cx="3556109" cy="2965613"/>
          </a:xfrm>
          <a:prstGeom prst="rect">
            <a:avLst/>
          </a:prstGeom>
          <a:noFill/>
          <a:ln>
            <a:noFill/>
          </a:ln>
        </p:spPr>
      </p:pic>
      <p:sp>
        <p:nvSpPr>
          <p:cNvPr id="314" name="Google Shape;314;p8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131</a:t>
            </a:r>
            <a:endParaRPr b="0" i="0" sz="1400" u="none" cap="none" strike="noStrike">
              <a:solidFill>
                <a:srgbClr val="000000"/>
              </a:solidFill>
              <a:latin typeface="Century Gothic"/>
              <a:ea typeface="Century Gothic"/>
              <a:cs typeface="Century Gothic"/>
              <a:sym typeface="Century Gothic"/>
            </a:endParaRPr>
          </a:p>
        </p:txBody>
      </p:sp>
      <p:pic>
        <p:nvPicPr>
          <p:cNvPr id="315" name="Google Shape;315;p86"/>
          <p:cNvPicPr preferRelativeResize="0"/>
          <p:nvPr/>
        </p:nvPicPr>
        <p:blipFill rotWithShape="1">
          <a:blip r:embed="rId7">
            <a:alphaModFix/>
          </a:blip>
          <a:srcRect b="680" l="0" r="0" t="690"/>
          <a:stretch/>
        </p:blipFill>
        <p:spPr>
          <a:xfrm>
            <a:off x="1449713" y="1504800"/>
            <a:ext cx="7093678" cy="47313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descr="A picture containing clock&#10;&#10;Description automatically generated" id="321" name="Google Shape;321;p8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2" name="Google Shape;322;p8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3" name="Google Shape;323;p8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4" name="Google Shape;324;p8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5" name="Google Shape;325;p8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Poetry Collection</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26" name="Google Shape;326;p87"/>
          <p:cNvPicPr preferRelativeResize="0"/>
          <p:nvPr/>
        </p:nvPicPr>
        <p:blipFill rotWithShape="1">
          <a:blip r:embed="rId6">
            <a:alphaModFix/>
          </a:blip>
          <a:srcRect b="0" l="0" r="0" t="0"/>
          <a:stretch/>
        </p:blipFill>
        <p:spPr>
          <a:xfrm flipH="1">
            <a:off x="8576603" y="1670622"/>
            <a:ext cx="3619860" cy="2796245"/>
          </a:xfrm>
          <a:prstGeom prst="rect">
            <a:avLst/>
          </a:prstGeom>
          <a:noFill/>
          <a:ln>
            <a:noFill/>
          </a:ln>
        </p:spPr>
      </p:pic>
      <p:sp>
        <p:nvSpPr>
          <p:cNvPr id="327" name="Google Shape;327;p8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132, 133</a:t>
            </a:r>
            <a:endParaRPr b="0" i="0" sz="1400" u="none" cap="none" strike="noStrike">
              <a:solidFill>
                <a:srgbClr val="000000"/>
              </a:solidFill>
              <a:latin typeface="Century Gothic"/>
              <a:ea typeface="Century Gothic"/>
              <a:cs typeface="Century Gothic"/>
              <a:sym typeface="Century Gothic"/>
            </a:endParaRPr>
          </a:p>
        </p:txBody>
      </p:sp>
      <p:pic>
        <p:nvPicPr>
          <p:cNvPr id="328" name="Google Shape;328;p87"/>
          <p:cNvPicPr preferRelativeResize="0"/>
          <p:nvPr/>
        </p:nvPicPr>
        <p:blipFill rotWithShape="1">
          <a:blip r:embed="rId7">
            <a:alphaModFix/>
          </a:blip>
          <a:srcRect b="970" l="0" r="0" t="970"/>
          <a:stretch/>
        </p:blipFill>
        <p:spPr>
          <a:xfrm>
            <a:off x="1449713" y="1504800"/>
            <a:ext cx="7093678" cy="473139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descr="A picture containing clock&#10;&#10;Description automatically generated" id="334" name="Google Shape;334;p8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5" name="Google Shape;335;p8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6" name="Google Shape;336;p8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7" name="Google Shape;337;p8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8" name="Google Shape;338;p8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Poetry Collection</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39" name="Google Shape;339;p88"/>
          <p:cNvPicPr preferRelativeResize="0"/>
          <p:nvPr/>
        </p:nvPicPr>
        <p:blipFill rotWithShape="1">
          <a:blip r:embed="rId6">
            <a:alphaModFix/>
          </a:blip>
          <a:srcRect b="0" l="0" r="0" t="0"/>
          <a:stretch/>
        </p:blipFill>
        <p:spPr>
          <a:xfrm flipH="1">
            <a:off x="8576603" y="1670622"/>
            <a:ext cx="3619860" cy="2796245"/>
          </a:xfrm>
          <a:prstGeom prst="rect">
            <a:avLst/>
          </a:prstGeom>
          <a:noFill/>
          <a:ln>
            <a:noFill/>
          </a:ln>
        </p:spPr>
      </p:pic>
      <p:sp>
        <p:nvSpPr>
          <p:cNvPr id="340" name="Google Shape;340;p8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134, 135</a:t>
            </a:r>
            <a:endParaRPr b="0" i="0" sz="1400" u="none" cap="none" strike="noStrike">
              <a:solidFill>
                <a:srgbClr val="000000"/>
              </a:solidFill>
              <a:latin typeface="Century Gothic"/>
              <a:ea typeface="Century Gothic"/>
              <a:cs typeface="Century Gothic"/>
              <a:sym typeface="Century Gothic"/>
            </a:endParaRPr>
          </a:p>
        </p:txBody>
      </p:sp>
      <p:pic>
        <p:nvPicPr>
          <p:cNvPr id="341" name="Google Shape;341;p88"/>
          <p:cNvPicPr preferRelativeResize="0"/>
          <p:nvPr/>
        </p:nvPicPr>
        <p:blipFill rotWithShape="1">
          <a:blip r:embed="rId7">
            <a:alphaModFix/>
          </a:blip>
          <a:srcRect b="826" l="0" r="0" t="826"/>
          <a:stretch/>
        </p:blipFill>
        <p:spPr>
          <a:xfrm>
            <a:off x="1449713" y="1504800"/>
            <a:ext cx="7093678" cy="47313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descr="A picture containing clock&#10;&#10;Description automatically generated" id="347" name="Google Shape;347;p8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8" name="Google Shape;348;p8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9" name="Google Shape;349;p8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0" name="Google Shape;350;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1" name="Google Shape;351;p8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Poetry Collection</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52" name="Google Shape;352;p89"/>
          <p:cNvPicPr preferRelativeResize="0"/>
          <p:nvPr/>
        </p:nvPicPr>
        <p:blipFill rotWithShape="1">
          <a:blip r:embed="rId6">
            <a:alphaModFix/>
          </a:blip>
          <a:srcRect b="0" l="0" r="0" t="0"/>
          <a:stretch/>
        </p:blipFill>
        <p:spPr>
          <a:xfrm flipH="1">
            <a:off x="8961119" y="1670623"/>
            <a:ext cx="3235343" cy="2576258"/>
          </a:xfrm>
          <a:prstGeom prst="rect">
            <a:avLst/>
          </a:prstGeom>
          <a:noFill/>
          <a:ln>
            <a:noFill/>
          </a:ln>
        </p:spPr>
      </p:pic>
      <p:sp>
        <p:nvSpPr>
          <p:cNvPr id="353" name="Google Shape;353;p8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136, 137</a:t>
            </a:r>
            <a:endParaRPr b="0" i="0" sz="1400" u="none" cap="none" strike="noStrike">
              <a:solidFill>
                <a:srgbClr val="000000"/>
              </a:solidFill>
              <a:latin typeface="Century Gothic"/>
              <a:ea typeface="Century Gothic"/>
              <a:cs typeface="Century Gothic"/>
              <a:sym typeface="Century Gothic"/>
            </a:endParaRPr>
          </a:p>
        </p:txBody>
      </p:sp>
      <p:pic>
        <p:nvPicPr>
          <p:cNvPr id="354" name="Google Shape;354;p89"/>
          <p:cNvPicPr preferRelativeResize="0"/>
          <p:nvPr/>
        </p:nvPicPr>
        <p:blipFill rotWithShape="1">
          <a:blip r:embed="rId7">
            <a:alphaModFix/>
          </a:blip>
          <a:srcRect b="719" l="0" r="0" t="719"/>
          <a:stretch/>
        </p:blipFill>
        <p:spPr>
          <a:xfrm>
            <a:off x="1449713" y="1504800"/>
            <a:ext cx="7093678" cy="47313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descr="A picture containing clock&#10;&#10;Description automatically generated" id="360" name="Google Shape;360;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1" name="Google Shape;361;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2" name="Google Shape;362;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3" name="Google Shape;363;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4" name="Google Shape;364;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a:t>
            </a:r>
            <a:endParaRPr b="0" i="0" sz="1400" u="none" cap="none" strike="noStrike">
              <a:solidFill>
                <a:srgbClr val="000000"/>
              </a:solidFill>
              <a:latin typeface="Century Gothic"/>
              <a:ea typeface="Century Gothic"/>
              <a:cs typeface="Century Gothic"/>
              <a:sym typeface="Century Gothic"/>
            </a:endParaRPr>
          </a:p>
        </p:txBody>
      </p:sp>
      <p:sp>
        <p:nvSpPr>
          <p:cNvPr id="365" name="Google Shape;365;p25"/>
          <p:cNvSpPr txBox="1"/>
          <p:nvPr/>
        </p:nvSpPr>
        <p:spPr>
          <a:xfrm>
            <a:off x="5403750" y="1839325"/>
            <a:ext cx="59877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Discuss: </a:t>
            </a:r>
            <a:r>
              <a:rPr b="0" i="0" lang="en-US" sz="3200" u="none" cap="none" strike="noStrike">
                <a:solidFill>
                  <a:schemeClr val="dk1"/>
                </a:solidFill>
                <a:latin typeface="Century Gothic"/>
                <a:ea typeface="Century Gothic"/>
                <a:cs typeface="Century Gothic"/>
                <a:sym typeface="Century Gothic"/>
              </a:rPr>
              <a:t>How does each poet reflect on the topic of his or her poem</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Brainstorm: </a:t>
            </a:r>
            <a:r>
              <a:rPr b="0" i="0" lang="en-US" sz="3200" u="none" cap="none" strike="noStrike">
                <a:solidFill>
                  <a:schemeClr val="dk1"/>
                </a:solidFill>
                <a:latin typeface="Century Gothic"/>
                <a:ea typeface="Century Gothic"/>
                <a:cs typeface="Century Gothic"/>
                <a:sym typeface="Century Gothic"/>
              </a:rPr>
              <a:t>What is the collective theme</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id="366" name="Google Shape;366;p25"/>
          <p:cNvPicPr preferRelativeResize="0"/>
          <p:nvPr/>
        </p:nvPicPr>
        <p:blipFill rotWithShape="1">
          <a:blip r:embed="rId6">
            <a:alphaModFix/>
          </a:blip>
          <a:srcRect b="0" l="169" r="179" t="0"/>
          <a:stretch/>
        </p:blipFill>
        <p:spPr>
          <a:xfrm>
            <a:off x="986490" y="1329099"/>
            <a:ext cx="3643210" cy="49615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descr="A picture containing clock&#10;&#10;Description automatically generated" id="372" name="Google Shape;372;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3" name="Google Shape;373;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4" name="Google Shape;374;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5" name="Google Shape;375;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6" name="Google Shape;376;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377" name="Google Shape;377;p2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138</a:t>
            </a:r>
            <a:endParaRPr b="0" i="0" sz="1400" u="none" cap="none" strike="noStrike">
              <a:solidFill>
                <a:srgbClr val="000000"/>
              </a:solidFill>
              <a:latin typeface="Century Gothic"/>
              <a:ea typeface="Century Gothic"/>
              <a:cs typeface="Century Gothic"/>
              <a:sym typeface="Century Gothic"/>
            </a:endParaRPr>
          </a:p>
        </p:txBody>
      </p:sp>
      <p:sp>
        <p:nvSpPr>
          <p:cNvPr id="378" name="Google Shape;378;p26"/>
          <p:cNvSpPr txBox="1"/>
          <p:nvPr/>
        </p:nvSpPr>
        <p:spPr>
          <a:xfrm>
            <a:off x="6056548" y="2904604"/>
            <a:ext cx="493227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138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379" name="Google Shape;379;p26"/>
          <p:cNvPicPr preferRelativeResize="0"/>
          <p:nvPr/>
        </p:nvPicPr>
        <p:blipFill rotWithShape="1">
          <a:blip r:embed="rId6">
            <a:alphaModFix/>
          </a:blip>
          <a:srcRect b="0" l="0" r="0" t="0"/>
          <a:stretch/>
        </p:blipFill>
        <p:spPr>
          <a:xfrm>
            <a:off x="1640836" y="1222863"/>
            <a:ext cx="3901776" cy="531368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80" name="Google Shape;380;p26"/>
          <p:cNvPicPr preferRelativeResize="0"/>
          <p:nvPr/>
        </p:nvPicPr>
        <p:blipFill rotWithShape="1">
          <a:blip r:embed="rId7">
            <a:alphaModFix/>
          </a:blip>
          <a:srcRect b="0" l="0" r="0" t="0"/>
          <a:stretch/>
        </p:blipFill>
        <p:spPr>
          <a:xfrm>
            <a:off x="6056548" y="2139312"/>
            <a:ext cx="1605280" cy="56296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descr="A picture containing clock&#10;&#10;Description automatically generated" id="386" name="Google Shape;386;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7" name="Google Shape;387;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8" name="Google Shape;388;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9" name="Google Shape;389;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0" name="Google Shape;390;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391" name="Google Shape;391;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139</a:t>
            </a:r>
            <a:endParaRPr b="1" i="0" sz="1400" u="none" cap="none" strike="noStrike">
              <a:solidFill>
                <a:srgbClr val="000000"/>
              </a:solidFill>
              <a:latin typeface="Arial"/>
              <a:ea typeface="Arial"/>
              <a:cs typeface="Arial"/>
              <a:sym typeface="Arial"/>
            </a:endParaRPr>
          </a:p>
        </p:txBody>
      </p:sp>
      <p:sp>
        <p:nvSpPr>
          <p:cNvPr id="392" name="Google Shape;392;p27"/>
          <p:cNvSpPr txBox="1"/>
          <p:nvPr/>
        </p:nvSpPr>
        <p:spPr>
          <a:xfrm>
            <a:off x="6096000" y="3341113"/>
            <a:ext cx="5277368"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page 139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393" name="Google Shape;393;p27"/>
          <p:cNvPicPr preferRelativeResize="0"/>
          <p:nvPr/>
        </p:nvPicPr>
        <p:blipFill rotWithShape="1">
          <a:blip r:embed="rId6">
            <a:alphaModFix/>
          </a:blip>
          <a:srcRect b="0" l="0" r="0" t="0"/>
          <a:stretch/>
        </p:blipFill>
        <p:spPr>
          <a:xfrm>
            <a:off x="1643041" y="1184988"/>
            <a:ext cx="3857014" cy="52527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94" name="Google Shape;394;p27"/>
          <p:cNvPicPr preferRelativeResize="0"/>
          <p:nvPr/>
        </p:nvPicPr>
        <p:blipFill rotWithShape="1">
          <a:blip r:embed="rId7">
            <a:alphaModFix/>
          </a:blip>
          <a:srcRect b="0" l="0" r="0" t="0"/>
          <a:stretch/>
        </p:blipFill>
        <p:spPr>
          <a:xfrm>
            <a:off x="7589362" y="2579182"/>
            <a:ext cx="1605280" cy="56296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descr="A picture containing clock&#10;&#10;Description automatically generated" id="400" name="Google Shape;400;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1" name="Google Shape;401;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2" name="Google Shape;402;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3" name="Google Shape;403;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4" name="Google Shape;404;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 Suffixes</a:t>
            </a:r>
            <a:endParaRPr b="0" i="0" sz="1400" u="none" cap="none" strike="noStrike">
              <a:solidFill>
                <a:srgbClr val="000000"/>
              </a:solidFill>
              <a:latin typeface="Century Gothic"/>
              <a:ea typeface="Century Gothic"/>
              <a:cs typeface="Century Gothic"/>
              <a:sym typeface="Century Gothic"/>
            </a:endParaRPr>
          </a:p>
        </p:txBody>
      </p:sp>
      <p:sp>
        <p:nvSpPr>
          <p:cNvPr id="405" name="Google Shape;405;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144</a:t>
            </a:r>
            <a:endParaRPr b="0" i="0" sz="1400" u="none" cap="none" strike="noStrike">
              <a:solidFill>
                <a:srgbClr val="000000"/>
              </a:solidFill>
              <a:latin typeface="Century Gothic"/>
              <a:ea typeface="Century Gothic"/>
              <a:cs typeface="Century Gothic"/>
              <a:sym typeface="Century Gothic"/>
            </a:endParaRPr>
          </a:p>
        </p:txBody>
      </p:sp>
      <p:sp>
        <p:nvSpPr>
          <p:cNvPr id="406" name="Google Shape;406;p28"/>
          <p:cNvSpPr txBox="1"/>
          <p:nvPr/>
        </p:nvSpPr>
        <p:spPr>
          <a:xfrm>
            <a:off x="6096000" y="3341113"/>
            <a:ext cx="5277368"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page 144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407" name="Google Shape;407;p28"/>
          <p:cNvPicPr preferRelativeResize="0"/>
          <p:nvPr/>
        </p:nvPicPr>
        <p:blipFill rotWithShape="1">
          <a:blip r:embed="rId6">
            <a:alphaModFix/>
          </a:blip>
          <a:srcRect b="0" l="0" r="0" t="0"/>
          <a:stretch/>
        </p:blipFill>
        <p:spPr>
          <a:xfrm>
            <a:off x="1752506" y="1236913"/>
            <a:ext cx="3873093" cy="527461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08" name="Google Shape;408;p28"/>
          <p:cNvPicPr preferRelativeResize="0"/>
          <p:nvPr/>
        </p:nvPicPr>
        <p:blipFill rotWithShape="1">
          <a:blip r:embed="rId7">
            <a:alphaModFix/>
          </a:blip>
          <a:srcRect b="0" l="0" r="0" t="0"/>
          <a:stretch/>
        </p:blipFill>
        <p:spPr>
          <a:xfrm>
            <a:off x="7543782" y="2529413"/>
            <a:ext cx="1605280" cy="56296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descr="A picture containing clock&#10;&#10;Description automatically generated" id="414" name="Google Shape;414;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5" name="Google Shape;415;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6" name="Google Shape;416;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7" name="Google Shape;417;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8" name="Google Shape;418;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419" name="Google Shape;419;p29"/>
          <p:cNvSpPr txBox="1"/>
          <p:nvPr/>
        </p:nvSpPr>
        <p:spPr>
          <a:xfrm>
            <a:off x="665606" y="1399133"/>
            <a:ext cx="4219559"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touch</a:t>
            </a:r>
            <a:endParaRPr b="0" i="0" sz="1400" u="none" cap="none" strike="noStrike">
              <a:solidFill>
                <a:srgbClr val="000000"/>
              </a:solidFill>
              <a:latin typeface="Century Gothic"/>
              <a:ea typeface="Century Gothic"/>
              <a:cs typeface="Century Gothic"/>
              <a:sym typeface="Century Gothic"/>
            </a:endParaRPr>
          </a:p>
        </p:txBody>
      </p:sp>
      <p:sp>
        <p:nvSpPr>
          <p:cNvPr id="420" name="Google Shape;420;p29"/>
          <p:cNvSpPr txBox="1"/>
          <p:nvPr/>
        </p:nvSpPr>
        <p:spPr>
          <a:xfrm>
            <a:off x="665603" y="2894530"/>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practice</a:t>
            </a:r>
            <a:endParaRPr b="0" i="0" sz="1400" u="none" cap="none" strike="noStrike">
              <a:solidFill>
                <a:srgbClr val="000000"/>
              </a:solidFill>
              <a:latin typeface="Century Gothic"/>
              <a:ea typeface="Century Gothic"/>
              <a:cs typeface="Century Gothic"/>
              <a:sym typeface="Century Gothic"/>
            </a:endParaRPr>
          </a:p>
        </p:txBody>
      </p:sp>
      <p:sp>
        <p:nvSpPr>
          <p:cNvPr id="421" name="Google Shape;421;p29"/>
          <p:cNvSpPr txBox="1"/>
          <p:nvPr/>
        </p:nvSpPr>
        <p:spPr>
          <a:xfrm>
            <a:off x="665603" y="4484297"/>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business</a:t>
            </a:r>
            <a:endParaRPr b="0" i="0" sz="1400" u="none" cap="none" strike="noStrike">
              <a:solidFill>
                <a:srgbClr val="000000"/>
              </a:solidFill>
              <a:latin typeface="Century Gothic"/>
              <a:ea typeface="Century Gothic"/>
              <a:cs typeface="Century Gothic"/>
              <a:sym typeface="Century Gothic"/>
            </a:endParaRPr>
          </a:p>
        </p:txBody>
      </p:sp>
      <p:sp>
        <p:nvSpPr>
          <p:cNvPr id="422" name="Google Shape;422;p29"/>
          <p:cNvSpPr txBox="1"/>
          <p:nvPr/>
        </p:nvSpPr>
        <p:spPr>
          <a:xfrm>
            <a:off x="5908163" y="1433457"/>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whose</a:t>
            </a:r>
            <a:endParaRPr b="0" i="0" sz="1400" u="none" cap="none" strike="noStrike">
              <a:solidFill>
                <a:srgbClr val="000000"/>
              </a:solidFill>
              <a:latin typeface="Century Gothic"/>
              <a:ea typeface="Century Gothic"/>
              <a:cs typeface="Century Gothic"/>
              <a:sym typeface="Century Gothic"/>
            </a:endParaRPr>
          </a:p>
        </p:txBody>
      </p:sp>
      <p:sp>
        <p:nvSpPr>
          <p:cNvPr id="423" name="Google Shape;423;p29"/>
          <p:cNvSpPr txBox="1"/>
          <p:nvPr/>
        </p:nvSpPr>
        <p:spPr>
          <a:xfrm>
            <a:off x="5908163" y="2894529"/>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yourself</a:t>
            </a:r>
            <a:endParaRPr b="0" i="0" sz="1400" u="none" cap="none" strike="noStrike">
              <a:solidFill>
                <a:srgbClr val="000000"/>
              </a:solidFill>
              <a:latin typeface="Century Gothic"/>
              <a:ea typeface="Century Gothic"/>
              <a:cs typeface="Century Gothic"/>
              <a:sym typeface="Century Gothic"/>
            </a:endParaRPr>
          </a:p>
        </p:txBody>
      </p:sp>
      <p:sp>
        <p:nvSpPr>
          <p:cNvPr id="424" name="Google Shape;424;p29"/>
          <p:cNvSpPr txBox="1"/>
          <p:nvPr/>
        </p:nvSpPr>
        <p:spPr>
          <a:xfrm>
            <a:off x="5908163" y="4484296"/>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woman</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pic>
        <p:nvPicPr>
          <p:cNvPr descr="A picture containing clock&#10;&#10;Description automatically generated" id="430" name="Google Shape;430;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1" name="Google Shape;431;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2" name="Google Shape;432;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3" name="Google Shape;433;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4" name="Google Shape;434;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Personal Narrative</a:t>
            </a:r>
            <a:endParaRPr b="0" i="0" sz="1400" u="none" cap="none" strike="noStrike">
              <a:solidFill>
                <a:srgbClr val="000000"/>
              </a:solidFill>
              <a:latin typeface="Century Gothic"/>
              <a:ea typeface="Century Gothic"/>
              <a:cs typeface="Century Gothic"/>
              <a:sym typeface="Century Gothic"/>
            </a:endParaRPr>
          </a:p>
        </p:txBody>
      </p:sp>
      <p:sp>
        <p:nvSpPr>
          <p:cNvPr id="435" name="Google Shape;435;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150</a:t>
            </a:r>
            <a:endParaRPr b="0" i="0" sz="1400" u="none" cap="none" strike="noStrike">
              <a:solidFill>
                <a:srgbClr val="000000"/>
              </a:solidFill>
              <a:latin typeface="Century Gothic"/>
              <a:ea typeface="Century Gothic"/>
              <a:cs typeface="Century Gothic"/>
              <a:sym typeface="Century Gothic"/>
            </a:endParaRPr>
          </a:p>
        </p:txBody>
      </p:sp>
      <p:sp>
        <p:nvSpPr>
          <p:cNvPr id="436" name="Google Shape;436;p30"/>
          <p:cNvSpPr txBox="1"/>
          <p:nvPr/>
        </p:nvSpPr>
        <p:spPr>
          <a:xfrm>
            <a:off x="6472602" y="3399300"/>
            <a:ext cx="3485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150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437" name="Google Shape;437;p30"/>
          <p:cNvPicPr preferRelativeResize="0"/>
          <p:nvPr/>
        </p:nvPicPr>
        <p:blipFill rotWithShape="1">
          <a:blip r:embed="rId6">
            <a:alphaModFix/>
          </a:blip>
          <a:srcRect b="0" l="0" r="0" t="0"/>
          <a:stretch/>
        </p:blipFill>
        <p:spPr>
          <a:xfrm>
            <a:off x="2020108" y="1238561"/>
            <a:ext cx="3767489" cy="51308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38" name="Google Shape;438;p30"/>
          <p:cNvPicPr preferRelativeResize="0"/>
          <p:nvPr/>
        </p:nvPicPr>
        <p:blipFill rotWithShape="1">
          <a:blip r:embed="rId7">
            <a:alphaModFix/>
          </a:blip>
          <a:srcRect b="0" l="0" r="0" t="0"/>
          <a:stretch/>
        </p:blipFill>
        <p:spPr>
          <a:xfrm>
            <a:off x="7334862" y="2590251"/>
            <a:ext cx="1761175" cy="6176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descr="A picture containing clock&#10;&#10;Description automatically generated" id="444" name="Google Shape;444;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5" name="Google Shape;445;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6" name="Google Shape;446;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7" name="Google Shape;447;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8" name="Google Shape;448;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449" name="Google Shape;449;p31"/>
          <p:cNvSpPr txBox="1"/>
          <p:nvPr/>
        </p:nvSpPr>
        <p:spPr>
          <a:xfrm>
            <a:off x="774253" y="2119794"/>
            <a:ext cx="71994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Examine</a:t>
            </a:r>
            <a:r>
              <a:rPr b="0" i="0" lang="en-US" sz="3200" u="none" cap="none" strike="noStrike">
                <a:solidFill>
                  <a:schemeClr val="dk1"/>
                </a:solidFill>
                <a:latin typeface="Century Gothic"/>
                <a:ea typeface="Century Gothic"/>
                <a:cs typeface="Century Gothic"/>
                <a:sym typeface="Century Gothic"/>
              </a:rPr>
              <a:t> your draft for sentences or independent clauses you can connect with conjunctive adverbs.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Edit</a:t>
            </a:r>
            <a:r>
              <a:rPr b="0" i="0" lang="en-US" sz="3200" u="none" cap="none" strike="noStrike">
                <a:solidFill>
                  <a:schemeClr val="dk1"/>
                </a:solidFill>
                <a:latin typeface="Century Gothic"/>
                <a:ea typeface="Century Gothic"/>
                <a:cs typeface="Century Gothic"/>
                <a:sym typeface="Century Gothic"/>
              </a:rPr>
              <a:t> your draft to include conjunctive adverbs.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450" name="Google Shape;450;p31"/>
          <p:cNvPicPr preferRelativeResize="0"/>
          <p:nvPr/>
        </p:nvPicPr>
        <p:blipFill rotWithShape="1">
          <a:blip r:embed="rId6">
            <a:alphaModFix/>
          </a:blip>
          <a:srcRect b="0" l="0" r="0" t="0"/>
          <a:stretch/>
        </p:blipFill>
        <p:spPr>
          <a:xfrm>
            <a:off x="8943175" y="1927222"/>
            <a:ext cx="2429785" cy="242978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descr="A picture containing clock&#10;&#10;Description automatically generated" id="456" name="Google Shape;456;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7" name="Google Shape;457;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8" name="Google Shape;458;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9" name="Google Shape;459;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0" name="Google Shape;460;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461" name="Google Shape;461;p9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147</a:t>
            </a:r>
            <a:endParaRPr b="0" i="0" sz="1400" u="none" cap="none" strike="noStrike">
              <a:solidFill>
                <a:srgbClr val="000000"/>
              </a:solidFill>
              <a:latin typeface="Century Gothic"/>
              <a:ea typeface="Century Gothic"/>
              <a:cs typeface="Century Gothic"/>
              <a:sym typeface="Century Gothic"/>
            </a:endParaRPr>
          </a:p>
        </p:txBody>
      </p:sp>
      <p:sp>
        <p:nvSpPr>
          <p:cNvPr id="462" name="Google Shape;462;p90"/>
          <p:cNvSpPr txBox="1"/>
          <p:nvPr/>
        </p:nvSpPr>
        <p:spPr>
          <a:xfrm>
            <a:off x="8493760" y="3429000"/>
            <a:ext cx="3485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147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463" name="Google Shape;463;p90"/>
          <p:cNvPicPr preferRelativeResize="0"/>
          <p:nvPr/>
        </p:nvPicPr>
        <p:blipFill rotWithShape="1">
          <a:blip r:embed="rId6">
            <a:alphaModFix/>
          </a:blip>
          <a:srcRect b="0" l="0" r="0" t="0"/>
          <a:stretch/>
        </p:blipFill>
        <p:spPr>
          <a:xfrm>
            <a:off x="4315252" y="1331367"/>
            <a:ext cx="3752569" cy="511048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64" name="Google Shape;464;p90"/>
          <p:cNvSpPr txBox="1"/>
          <p:nvPr/>
        </p:nvSpPr>
        <p:spPr>
          <a:xfrm>
            <a:off x="447041" y="1739576"/>
            <a:ext cx="3441546" cy="70784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000" u="none" cap="none" strike="noStrike">
                <a:solidFill>
                  <a:schemeClr val="dk1"/>
                </a:solidFill>
                <a:latin typeface="Century Gothic"/>
                <a:ea typeface="Century Gothic"/>
                <a:cs typeface="Century Gothic"/>
                <a:sym typeface="Century Gothic"/>
              </a:rPr>
              <a:t>advisable</a:t>
            </a:r>
            <a:endParaRPr b="0" i="0" sz="4000" u="none" cap="none" strike="noStrike">
              <a:solidFill>
                <a:srgbClr val="000000"/>
              </a:solidFill>
              <a:latin typeface="Century Gothic"/>
              <a:ea typeface="Century Gothic"/>
              <a:cs typeface="Century Gothic"/>
              <a:sym typeface="Century Gothic"/>
            </a:endParaRPr>
          </a:p>
        </p:txBody>
      </p:sp>
      <p:sp>
        <p:nvSpPr>
          <p:cNvPr id="465" name="Google Shape;465;p90"/>
          <p:cNvSpPr txBox="1"/>
          <p:nvPr/>
        </p:nvSpPr>
        <p:spPr>
          <a:xfrm>
            <a:off x="447041" y="3003256"/>
            <a:ext cx="3441550" cy="70784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000" u="none" cap="none" strike="noStrike">
                <a:solidFill>
                  <a:schemeClr val="dk1"/>
                </a:solidFill>
                <a:latin typeface="Century Gothic"/>
                <a:ea typeface="Century Gothic"/>
                <a:cs typeface="Century Gothic"/>
                <a:sym typeface="Century Gothic"/>
              </a:rPr>
              <a:t>forcible</a:t>
            </a:r>
            <a:endParaRPr b="0" i="0" sz="4000" u="none" cap="none" strike="noStrike">
              <a:solidFill>
                <a:srgbClr val="000000"/>
              </a:solidFill>
              <a:latin typeface="Century Gothic"/>
              <a:ea typeface="Century Gothic"/>
              <a:cs typeface="Century Gothic"/>
              <a:sym typeface="Century Gothic"/>
            </a:endParaRPr>
          </a:p>
        </p:txBody>
      </p:sp>
      <p:sp>
        <p:nvSpPr>
          <p:cNvPr id="466" name="Google Shape;466;p90"/>
          <p:cNvSpPr txBox="1"/>
          <p:nvPr/>
        </p:nvSpPr>
        <p:spPr>
          <a:xfrm>
            <a:off x="447042" y="4290876"/>
            <a:ext cx="3441554" cy="70784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000" u="none" cap="none" strike="noStrike">
                <a:solidFill>
                  <a:schemeClr val="dk1"/>
                </a:solidFill>
                <a:latin typeface="Century Gothic"/>
                <a:ea typeface="Century Gothic"/>
                <a:cs typeface="Century Gothic"/>
                <a:sym typeface="Century Gothic"/>
              </a:rPr>
              <a:t>conceivable</a:t>
            </a:r>
            <a:endParaRPr b="0" i="0" sz="4000" u="none" cap="none" strike="noStrike">
              <a:solidFill>
                <a:srgbClr val="000000"/>
              </a:solidFill>
              <a:latin typeface="Century Gothic"/>
              <a:ea typeface="Century Gothic"/>
              <a:cs typeface="Century Gothic"/>
              <a:sym typeface="Century Gothic"/>
            </a:endParaRPr>
          </a:p>
        </p:txBody>
      </p:sp>
      <p:pic>
        <p:nvPicPr>
          <p:cNvPr id="467" name="Google Shape;467;p90"/>
          <p:cNvPicPr preferRelativeResize="0"/>
          <p:nvPr/>
        </p:nvPicPr>
        <p:blipFill rotWithShape="1">
          <a:blip r:embed="rId7">
            <a:alphaModFix/>
          </a:blip>
          <a:srcRect b="0" l="0" r="0" t="0"/>
          <a:stretch/>
        </p:blipFill>
        <p:spPr>
          <a:xfrm>
            <a:off x="9020787" y="2405423"/>
            <a:ext cx="2018464" cy="707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picture containing drawing, lamp&#10;&#10;Description automatically generated" id="107" name="Google Shape;107;p3"/>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8" name="Google Shape;108;p3"/>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9" name="Google Shape;109;p3"/>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3"/>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1" name="Google Shape;111;p3"/>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12" name="Google Shape;112;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descr="A picture containing clock&#10;&#10;Description automatically generated" id="473" name="Google Shape;473;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4" name="Google Shape;474;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5" name="Google Shape;475;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6" name="Google Shape;476;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7" name="Google Shape;477;p33"/>
          <p:cNvSpPr/>
          <p:nvPr/>
        </p:nvSpPr>
        <p:spPr>
          <a:xfrm>
            <a:off x="212449" y="285508"/>
            <a:ext cx="10981571"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 </a:t>
            </a:r>
            <a:endParaRPr b="0" i="0" sz="1400" u="none" cap="none" strike="noStrike">
              <a:solidFill>
                <a:srgbClr val="000000"/>
              </a:solidFill>
              <a:latin typeface="Century Gothic"/>
              <a:ea typeface="Century Gothic"/>
              <a:cs typeface="Century Gothic"/>
              <a:sym typeface="Century Gothic"/>
            </a:endParaRPr>
          </a:p>
        </p:txBody>
      </p:sp>
      <p:sp>
        <p:nvSpPr>
          <p:cNvPr id="478" name="Google Shape;478;p33"/>
          <p:cNvSpPr txBox="1"/>
          <p:nvPr/>
        </p:nvSpPr>
        <p:spPr>
          <a:xfrm>
            <a:off x="819040" y="1787976"/>
            <a:ext cx="4687671" cy="3170058"/>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2F5496"/>
                </a:solidFill>
                <a:latin typeface="Century Gothic"/>
                <a:ea typeface="Century Gothic"/>
                <a:cs typeface="Century Gothic"/>
                <a:sym typeface="Century Gothic"/>
              </a:rPr>
              <a:t>player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2F5496"/>
                </a:solidFill>
                <a:latin typeface="Century Gothic"/>
                <a:ea typeface="Century Gothic"/>
                <a:cs typeface="Century Gothic"/>
                <a:sym typeface="Century Gothic"/>
              </a:rPr>
              <a:t>Ramon Diaz</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2F5496"/>
                </a:solidFill>
                <a:latin typeface="Century Gothic"/>
                <a:ea typeface="Century Gothic"/>
                <a:cs typeface="Century Gothic"/>
                <a:sym typeface="Century Gothic"/>
              </a:rPr>
              <a:t>team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2F5496"/>
                </a:solidFill>
                <a:latin typeface="Century Gothic"/>
                <a:ea typeface="Century Gothic"/>
                <a:cs typeface="Century Gothic"/>
                <a:sym typeface="Century Gothic"/>
              </a:rPr>
              <a:t>Leeville Glee Club</a:t>
            </a:r>
            <a:endParaRPr b="0" i="0" sz="4000" u="none" cap="none" strike="noStrike">
              <a:solidFill>
                <a:srgbClr val="2F5496"/>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chemeClr val="dk1"/>
              </a:solidFill>
              <a:latin typeface="Century Gothic"/>
              <a:ea typeface="Century Gothic"/>
              <a:cs typeface="Century Gothic"/>
              <a:sym typeface="Century Gothic"/>
            </a:endParaRPr>
          </a:p>
        </p:txBody>
      </p:sp>
      <p:sp>
        <p:nvSpPr>
          <p:cNvPr id="479" name="Google Shape;479;p33"/>
          <p:cNvSpPr txBox="1"/>
          <p:nvPr/>
        </p:nvSpPr>
        <p:spPr>
          <a:xfrm>
            <a:off x="6503360" y="1345110"/>
            <a:ext cx="4687671" cy="45242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Create </a:t>
            </a:r>
            <a:r>
              <a:rPr b="0" i="0" lang="en-US" sz="3200" u="none" cap="none" strike="noStrike">
                <a:solidFill>
                  <a:schemeClr val="dk1"/>
                </a:solidFill>
                <a:latin typeface="Century Gothic"/>
                <a:ea typeface="Century Gothic"/>
                <a:cs typeface="Century Gothic"/>
                <a:sym typeface="Century Gothic"/>
              </a:rPr>
              <a:t>a list of nouns using people and things in your classroom.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Make</a:t>
            </a:r>
            <a:r>
              <a:rPr b="0" i="0" lang="en-US" sz="3200" u="none" cap="none" strike="noStrike">
                <a:solidFill>
                  <a:schemeClr val="dk1"/>
                </a:solidFill>
                <a:latin typeface="Century Gothic"/>
                <a:ea typeface="Century Gothic"/>
                <a:cs typeface="Century Gothic"/>
                <a:sym typeface="Century Gothic"/>
              </a:rPr>
              <a:t> sentences that include two or more nouns from the list you created.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descr="A picture containing drawing, lamp&#10;&#10;Description automatically generated" id="484" name="Google Shape;484;p34"/>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485" name="Google Shape;485;p34"/>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486" name="Google Shape;486;p34"/>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487" name="Google Shape;487;p34"/>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488" name="Google Shape;488;p34"/>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489" name="Google Shape;489;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descr="A picture containing clock&#10;&#10;Description automatically generated" id="495" name="Google Shape;495;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6" name="Google Shape;496;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7" name="Google Shape;497;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8" name="Google Shape;498;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9" name="Google Shape;499;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Century Gothic"/>
                <a:ea typeface="Century Gothic"/>
                <a:cs typeface="Century Gothic"/>
                <a:sym typeface="Century Gothic"/>
              </a:rPr>
              <a:t>Close Read – Sound Devices and Figurative Language</a:t>
            </a:r>
            <a:endParaRPr b="0" i="0" sz="2800" u="none" cap="none" strike="noStrike">
              <a:solidFill>
                <a:srgbClr val="000000"/>
              </a:solidFill>
              <a:latin typeface="Century Gothic"/>
              <a:ea typeface="Century Gothic"/>
              <a:cs typeface="Century Gothic"/>
              <a:sym typeface="Century Gothic"/>
            </a:endParaRPr>
          </a:p>
        </p:txBody>
      </p:sp>
      <p:sp>
        <p:nvSpPr>
          <p:cNvPr id="500" name="Google Shape;500;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134</a:t>
            </a:r>
            <a:endParaRPr b="0" i="0" sz="1400" u="none" cap="none" strike="noStrike">
              <a:solidFill>
                <a:srgbClr val="000000"/>
              </a:solidFill>
              <a:latin typeface="Century Gothic"/>
              <a:ea typeface="Century Gothic"/>
              <a:cs typeface="Century Gothic"/>
              <a:sym typeface="Century Gothic"/>
            </a:endParaRPr>
          </a:p>
        </p:txBody>
      </p:sp>
      <p:sp>
        <p:nvSpPr>
          <p:cNvPr id="501" name="Google Shape;501;p35"/>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134 in your Student Interactive.</a:t>
            </a:r>
            <a:endParaRPr b="0" i="0" sz="3200" u="none" cap="none" strike="noStrike">
              <a:solidFill>
                <a:srgbClr val="000000"/>
              </a:solidFill>
              <a:latin typeface="Arial"/>
              <a:ea typeface="Arial"/>
              <a:cs typeface="Arial"/>
              <a:sym typeface="Arial"/>
            </a:endParaRPr>
          </a:p>
        </p:txBody>
      </p:sp>
      <p:pic>
        <p:nvPicPr>
          <p:cNvPr id="502" name="Google Shape;502;p35"/>
          <p:cNvPicPr preferRelativeResize="0"/>
          <p:nvPr/>
        </p:nvPicPr>
        <p:blipFill rotWithShape="1">
          <a:blip r:embed="rId6">
            <a:alphaModFix/>
          </a:blip>
          <a:srcRect b="0" l="0" r="0" t="0"/>
          <a:stretch/>
        </p:blipFill>
        <p:spPr>
          <a:xfrm>
            <a:off x="1339273" y="1297873"/>
            <a:ext cx="3677965" cy="500888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descr="A picture containing clock&#10;&#10;Description automatically generated" id="508" name="Google Shape;508;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9" name="Google Shape;509;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0" name="Google Shape;510;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1" name="Google Shape;511;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2" name="Google Shape;512;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Century Gothic"/>
                <a:ea typeface="Century Gothic"/>
                <a:cs typeface="Century Gothic"/>
                <a:sym typeface="Century Gothic"/>
              </a:rPr>
              <a:t>Close Read – Sound Devices and Figurative Language</a:t>
            </a:r>
            <a:endParaRPr b="0" i="0" sz="2800" u="none" cap="none" strike="noStrike">
              <a:solidFill>
                <a:srgbClr val="000000"/>
              </a:solidFill>
              <a:latin typeface="Century Gothic"/>
              <a:ea typeface="Century Gothic"/>
              <a:cs typeface="Century Gothic"/>
              <a:sym typeface="Century Gothic"/>
            </a:endParaRPr>
          </a:p>
        </p:txBody>
      </p:sp>
      <p:sp>
        <p:nvSpPr>
          <p:cNvPr id="513" name="Google Shape;513;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134</a:t>
            </a:r>
            <a:endParaRPr b="0" i="0" sz="1400" u="none" cap="none" strike="noStrike">
              <a:solidFill>
                <a:srgbClr val="000000"/>
              </a:solidFill>
              <a:latin typeface="Century Gothic"/>
              <a:ea typeface="Century Gothic"/>
              <a:cs typeface="Century Gothic"/>
              <a:sym typeface="Century Gothic"/>
            </a:endParaRPr>
          </a:p>
        </p:txBody>
      </p:sp>
      <p:sp>
        <p:nvSpPr>
          <p:cNvPr id="514" name="Google Shape;514;p91"/>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134 in your Student Interactive.</a:t>
            </a:r>
            <a:endParaRPr b="0" i="0" sz="3200" u="none" cap="none" strike="noStrike">
              <a:solidFill>
                <a:srgbClr val="000000"/>
              </a:solidFill>
              <a:latin typeface="Arial"/>
              <a:ea typeface="Arial"/>
              <a:cs typeface="Arial"/>
              <a:sym typeface="Arial"/>
            </a:endParaRPr>
          </a:p>
        </p:txBody>
      </p:sp>
      <p:pic>
        <p:nvPicPr>
          <p:cNvPr id="515" name="Google Shape;515;p91"/>
          <p:cNvPicPr preferRelativeResize="0"/>
          <p:nvPr/>
        </p:nvPicPr>
        <p:blipFill rotWithShape="1">
          <a:blip r:embed="rId6">
            <a:alphaModFix/>
          </a:blip>
          <a:srcRect b="0" l="0" r="0" t="0"/>
          <a:stretch/>
        </p:blipFill>
        <p:spPr>
          <a:xfrm>
            <a:off x="1339273" y="1297873"/>
            <a:ext cx="3677965" cy="500888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descr="A picture containing clock&#10;&#10;Description automatically generated" id="521" name="Google Shape;521;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22" name="Google Shape;522;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23" name="Google Shape;523;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24" name="Google Shape;524;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5" name="Google Shape;525;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Century Gothic"/>
                <a:ea typeface="Century Gothic"/>
                <a:cs typeface="Century Gothic"/>
                <a:sym typeface="Century Gothic"/>
              </a:rPr>
              <a:t>Close Read – Sound Devices and Figurative Language</a:t>
            </a:r>
            <a:endParaRPr b="0" i="0" sz="2800" u="none" cap="none" strike="noStrike">
              <a:solidFill>
                <a:srgbClr val="000000"/>
              </a:solidFill>
              <a:latin typeface="Century Gothic"/>
              <a:ea typeface="Century Gothic"/>
              <a:cs typeface="Century Gothic"/>
              <a:sym typeface="Century Gothic"/>
            </a:endParaRPr>
          </a:p>
        </p:txBody>
      </p:sp>
      <p:sp>
        <p:nvSpPr>
          <p:cNvPr id="526" name="Google Shape;526;p9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130</a:t>
            </a:r>
            <a:endParaRPr b="0" i="0" sz="1400" u="none" cap="none" strike="noStrike">
              <a:solidFill>
                <a:srgbClr val="000000"/>
              </a:solidFill>
              <a:latin typeface="Century Gothic"/>
              <a:ea typeface="Century Gothic"/>
              <a:cs typeface="Century Gothic"/>
              <a:sym typeface="Century Gothic"/>
            </a:endParaRPr>
          </a:p>
        </p:txBody>
      </p:sp>
      <p:sp>
        <p:nvSpPr>
          <p:cNvPr id="527" name="Google Shape;527;p92"/>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130 in your Student Interactive.</a:t>
            </a:r>
            <a:endParaRPr b="0" i="0" sz="3200" u="none" cap="none" strike="noStrike">
              <a:solidFill>
                <a:srgbClr val="000000"/>
              </a:solidFill>
              <a:latin typeface="Arial"/>
              <a:ea typeface="Arial"/>
              <a:cs typeface="Arial"/>
              <a:sym typeface="Arial"/>
            </a:endParaRPr>
          </a:p>
        </p:txBody>
      </p:sp>
      <p:pic>
        <p:nvPicPr>
          <p:cNvPr id="528" name="Google Shape;528;p92"/>
          <p:cNvPicPr preferRelativeResize="0"/>
          <p:nvPr/>
        </p:nvPicPr>
        <p:blipFill rotWithShape="1">
          <a:blip r:embed="rId6">
            <a:alphaModFix/>
          </a:blip>
          <a:srcRect b="0" l="0" r="0" t="0"/>
          <a:stretch/>
        </p:blipFill>
        <p:spPr>
          <a:xfrm>
            <a:off x="1600999" y="1195737"/>
            <a:ext cx="3941613" cy="53679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pic>
        <p:nvPicPr>
          <p:cNvPr descr="A picture containing clock&#10;&#10;Description automatically generated" id="534" name="Google Shape;534;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5" name="Google Shape;535;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6" name="Google Shape;536;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37" name="Google Shape;537;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8" name="Google Shape;538;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Century Gothic"/>
                <a:ea typeface="Century Gothic"/>
                <a:cs typeface="Century Gothic"/>
                <a:sym typeface="Century Gothic"/>
              </a:rPr>
              <a:t>Close Read – Sound Devices and Figurative Language</a:t>
            </a:r>
            <a:endParaRPr b="0" i="0" sz="2800" u="none" cap="none" strike="noStrike">
              <a:solidFill>
                <a:srgbClr val="000000"/>
              </a:solidFill>
              <a:latin typeface="Century Gothic"/>
              <a:ea typeface="Century Gothic"/>
              <a:cs typeface="Century Gothic"/>
              <a:sym typeface="Century Gothic"/>
            </a:endParaRPr>
          </a:p>
        </p:txBody>
      </p:sp>
      <p:sp>
        <p:nvSpPr>
          <p:cNvPr id="539" name="Google Shape;539;p9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132</a:t>
            </a:r>
            <a:endParaRPr b="0" i="0" sz="1400" u="none" cap="none" strike="noStrike">
              <a:solidFill>
                <a:srgbClr val="000000"/>
              </a:solidFill>
              <a:latin typeface="Century Gothic"/>
              <a:ea typeface="Century Gothic"/>
              <a:cs typeface="Century Gothic"/>
              <a:sym typeface="Century Gothic"/>
            </a:endParaRPr>
          </a:p>
        </p:txBody>
      </p:sp>
      <p:sp>
        <p:nvSpPr>
          <p:cNvPr id="540" name="Google Shape;540;p93"/>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132 in your Student Interactive.</a:t>
            </a:r>
            <a:endParaRPr b="0" i="0" sz="3200" u="none" cap="none" strike="noStrike">
              <a:solidFill>
                <a:srgbClr val="000000"/>
              </a:solidFill>
              <a:latin typeface="Arial"/>
              <a:ea typeface="Arial"/>
              <a:cs typeface="Arial"/>
              <a:sym typeface="Arial"/>
            </a:endParaRPr>
          </a:p>
        </p:txBody>
      </p:sp>
      <p:pic>
        <p:nvPicPr>
          <p:cNvPr id="541" name="Google Shape;541;p93"/>
          <p:cNvPicPr preferRelativeResize="0"/>
          <p:nvPr/>
        </p:nvPicPr>
        <p:blipFill rotWithShape="1">
          <a:blip r:embed="rId6">
            <a:alphaModFix/>
          </a:blip>
          <a:srcRect b="0" l="0" r="0" t="0"/>
          <a:stretch/>
        </p:blipFill>
        <p:spPr>
          <a:xfrm>
            <a:off x="1444791" y="1297873"/>
            <a:ext cx="3640629" cy="495803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pic>
        <p:nvPicPr>
          <p:cNvPr descr="A picture containing clock&#10;&#10;Description automatically generated" id="547" name="Google Shape;547;p9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8" name="Google Shape;548;p9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9" name="Google Shape;549;p9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50" name="Google Shape;550;p9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1" name="Google Shape;551;p9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Century Gothic"/>
                <a:ea typeface="Century Gothic"/>
                <a:cs typeface="Century Gothic"/>
                <a:sym typeface="Century Gothic"/>
              </a:rPr>
              <a:t>Close Read – Sound Devices and Figurative Language</a:t>
            </a:r>
            <a:endParaRPr b="0" i="0" sz="2800" u="none" cap="none" strike="noStrike">
              <a:solidFill>
                <a:srgbClr val="000000"/>
              </a:solidFill>
              <a:latin typeface="Century Gothic"/>
              <a:ea typeface="Century Gothic"/>
              <a:cs typeface="Century Gothic"/>
              <a:sym typeface="Century Gothic"/>
            </a:endParaRPr>
          </a:p>
        </p:txBody>
      </p:sp>
      <p:sp>
        <p:nvSpPr>
          <p:cNvPr id="552" name="Google Shape;552;p9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136</a:t>
            </a:r>
            <a:endParaRPr b="0" i="0" sz="1400" u="none" cap="none" strike="noStrike">
              <a:solidFill>
                <a:srgbClr val="000000"/>
              </a:solidFill>
              <a:latin typeface="Century Gothic"/>
              <a:ea typeface="Century Gothic"/>
              <a:cs typeface="Century Gothic"/>
              <a:sym typeface="Century Gothic"/>
            </a:endParaRPr>
          </a:p>
        </p:txBody>
      </p:sp>
      <p:sp>
        <p:nvSpPr>
          <p:cNvPr id="553" name="Google Shape;553;p94"/>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136 in your Student Interactive.</a:t>
            </a:r>
            <a:endParaRPr b="0" i="0" sz="3200" u="none" cap="none" strike="noStrike">
              <a:solidFill>
                <a:srgbClr val="000000"/>
              </a:solidFill>
              <a:latin typeface="Arial"/>
              <a:ea typeface="Arial"/>
              <a:cs typeface="Arial"/>
              <a:sym typeface="Arial"/>
            </a:endParaRPr>
          </a:p>
        </p:txBody>
      </p:sp>
      <p:pic>
        <p:nvPicPr>
          <p:cNvPr id="554" name="Google Shape;554;p94"/>
          <p:cNvPicPr preferRelativeResize="0"/>
          <p:nvPr/>
        </p:nvPicPr>
        <p:blipFill rotWithShape="1">
          <a:blip r:embed="rId6">
            <a:alphaModFix/>
          </a:blip>
          <a:srcRect b="0" l="0" r="0" t="0"/>
          <a:stretch/>
        </p:blipFill>
        <p:spPr>
          <a:xfrm>
            <a:off x="1486591" y="1246214"/>
            <a:ext cx="3791660" cy="51637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pic>
        <p:nvPicPr>
          <p:cNvPr descr="A picture containing clock&#10;&#10;Description automatically generated" id="560" name="Google Shape;560;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61" name="Google Shape;561;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2" name="Google Shape;562;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3" name="Google Shape;563;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4" name="Google Shape;564;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200" u="none" cap="none" strike="noStrike">
                <a:solidFill>
                  <a:schemeClr val="lt1"/>
                </a:solidFill>
                <a:latin typeface="Century Gothic"/>
                <a:ea typeface="Century Gothic"/>
                <a:cs typeface="Century Gothic"/>
                <a:sym typeface="Century Gothic"/>
              </a:rPr>
              <a:t> Identify Sound Devices and Figurative Language</a:t>
            </a:r>
            <a:endParaRPr b="0" i="0" sz="3200" u="none" cap="none" strike="noStrike">
              <a:solidFill>
                <a:srgbClr val="000000"/>
              </a:solidFill>
              <a:latin typeface="Century Gothic"/>
              <a:ea typeface="Century Gothic"/>
              <a:cs typeface="Century Gothic"/>
              <a:sym typeface="Century Gothic"/>
            </a:endParaRPr>
          </a:p>
        </p:txBody>
      </p:sp>
      <p:sp>
        <p:nvSpPr>
          <p:cNvPr id="565" name="Google Shape;565;p42"/>
          <p:cNvSpPr/>
          <p:nvPr/>
        </p:nvSpPr>
        <p:spPr>
          <a:xfrm>
            <a:off x="10063167" y="1536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140</a:t>
            </a:r>
            <a:endParaRPr b="0" i="0" sz="1400" u="none" cap="none" strike="noStrike">
              <a:solidFill>
                <a:srgbClr val="000000"/>
              </a:solidFill>
              <a:latin typeface="Century Gothic"/>
              <a:ea typeface="Century Gothic"/>
              <a:cs typeface="Century Gothic"/>
              <a:sym typeface="Century Gothic"/>
            </a:endParaRPr>
          </a:p>
        </p:txBody>
      </p:sp>
      <p:sp>
        <p:nvSpPr>
          <p:cNvPr id="566" name="Google Shape;566;p42"/>
          <p:cNvSpPr txBox="1"/>
          <p:nvPr/>
        </p:nvSpPr>
        <p:spPr>
          <a:xfrm>
            <a:off x="6096000" y="2972600"/>
            <a:ext cx="5419658"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140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 </a:t>
            </a:r>
            <a:endParaRPr b="0" i="0" sz="3200" u="none" cap="none" strike="noStrike">
              <a:solidFill>
                <a:srgbClr val="000000"/>
              </a:solidFill>
              <a:latin typeface="Century Gothic"/>
              <a:ea typeface="Century Gothic"/>
              <a:cs typeface="Century Gothic"/>
              <a:sym typeface="Century Gothic"/>
            </a:endParaRPr>
          </a:p>
        </p:txBody>
      </p:sp>
      <p:pic>
        <p:nvPicPr>
          <p:cNvPr id="567" name="Google Shape;567;p42"/>
          <p:cNvPicPr preferRelativeResize="0"/>
          <p:nvPr/>
        </p:nvPicPr>
        <p:blipFill rotWithShape="1">
          <a:blip r:embed="rId6">
            <a:alphaModFix/>
          </a:blip>
          <a:srcRect b="0" l="0" r="0" t="0"/>
          <a:stretch/>
        </p:blipFill>
        <p:spPr>
          <a:xfrm>
            <a:off x="1744643" y="1159009"/>
            <a:ext cx="3937179" cy="536189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68" name="Google Shape;568;p42"/>
          <p:cNvPicPr preferRelativeResize="0"/>
          <p:nvPr/>
        </p:nvPicPr>
        <p:blipFill rotWithShape="1">
          <a:blip r:embed="rId7">
            <a:alphaModFix/>
          </a:blip>
          <a:srcRect b="0" l="0" r="0" t="0"/>
          <a:stretch/>
        </p:blipFill>
        <p:spPr>
          <a:xfrm>
            <a:off x="7668342" y="2246769"/>
            <a:ext cx="1605280" cy="56296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pic>
        <p:nvPicPr>
          <p:cNvPr descr="A picture containing clock&#10;&#10;Description automatically generated" id="574" name="Google Shape;574;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5" name="Google Shape;575;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6" name="Google Shape;576;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7" name="Google Shape;577;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8" name="Google Shape;578;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4000" u="none" cap="none" strike="noStrike">
                <a:solidFill>
                  <a:schemeClr val="lt1"/>
                </a:solidFill>
                <a:latin typeface="Century Gothic"/>
                <a:ea typeface="Century Gothic"/>
                <a:cs typeface="Century Gothic"/>
                <a:sym typeface="Century Gothic"/>
              </a:rPr>
              <a:t>   Read Like a Writer</a:t>
            </a:r>
            <a:endParaRPr b="0" i="0" sz="4000" u="none" cap="none" strike="noStrike">
              <a:solidFill>
                <a:srgbClr val="000000"/>
              </a:solidFill>
              <a:latin typeface="Century Gothic"/>
              <a:ea typeface="Century Gothic"/>
              <a:cs typeface="Century Gothic"/>
              <a:sym typeface="Century Gothic"/>
            </a:endParaRPr>
          </a:p>
        </p:txBody>
      </p:sp>
      <p:sp>
        <p:nvSpPr>
          <p:cNvPr id="579" name="Google Shape;579;p43"/>
          <p:cNvSpPr/>
          <p:nvPr/>
        </p:nvSpPr>
        <p:spPr>
          <a:xfrm>
            <a:off x="9953100" y="140900"/>
            <a:ext cx="20664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145</a:t>
            </a:r>
            <a:endParaRPr b="0" i="0" sz="1400" u="none" cap="none" strike="noStrike">
              <a:solidFill>
                <a:srgbClr val="000000"/>
              </a:solidFill>
              <a:latin typeface="Century Gothic"/>
              <a:ea typeface="Century Gothic"/>
              <a:cs typeface="Century Gothic"/>
              <a:sym typeface="Century Gothic"/>
            </a:endParaRPr>
          </a:p>
        </p:txBody>
      </p:sp>
      <p:sp>
        <p:nvSpPr>
          <p:cNvPr id="580" name="Google Shape;580;p43"/>
          <p:cNvSpPr txBox="1"/>
          <p:nvPr/>
        </p:nvSpPr>
        <p:spPr>
          <a:xfrm>
            <a:off x="6318017" y="3085985"/>
            <a:ext cx="531846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145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581" name="Google Shape;581;p43"/>
          <p:cNvPicPr preferRelativeResize="0"/>
          <p:nvPr/>
        </p:nvPicPr>
        <p:blipFill rotWithShape="1">
          <a:blip r:embed="rId6">
            <a:alphaModFix/>
          </a:blip>
          <a:srcRect b="0" l="0" r="0" t="0"/>
          <a:stretch/>
        </p:blipFill>
        <p:spPr>
          <a:xfrm>
            <a:off x="2002049" y="1243183"/>
            <a:ext cx="3871935" cy="527304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82" name="Google Shape;582;p43"/>
          <p:cNvPicPr preferRelativeResize="0"/>
          <p:nvPr/>
        </p:nvPicPr>
        <p:blipFill rotWithShape="1">
          <a:blip r:embed="rId7">
            <a:alphaModFix/>
          </a:blip>
          <a:srcRect b="0" l="0" r="0" t="0"/>
          <a:stretch/>
        </p:blipFill>
        <p:spPr>
          <a:xfrm>
            <a:off x="7116089" y="2243524"/>
            <a:ext cx="2078559" cy="7289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pic>
        <p:nvPicPr>
          <p:cNvPr descr="A picture containing clock&#10;&#10;Description automatically generated" id="588" name="Google Shape;588;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9" name="Google Shape;589;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0" name="Google Shape;590;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1" name="Google Shape;591;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2" name="Google Shape;592;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 Suffixes</a:t>
            </a:r>
            <a:endParaRPr b="0" i="0" sz="1400" u="none" cap="none" strike="noStrike">
              <a:solidFill>
                <a:srgbClr val="000000"/>
              </a:solidFill>
              <a:latin typeface="Century Gothic"/>
              <a:ea typeface="Century Gothic"/>
              <a:cs typeface="Century Gothic"/>
              <a:sym typeface="Century Gothic"/>
            </a:endParaRPr>
          </a:p>
        </p:txBody>
      </p:sp>
      <p:sp>
        <p:nvSpPr>
          <p:cNvPr id="593" name="Google Shape;593;p44"/>
          <p:cNvSpPr txBox="1"/>
          <p:nvPr/>
        </p:nvSpPr>
        <p:spPr>
          <a:xfrm>
            <a:off x="725552" y="1235904"/>
            <a:ext cx="3509962" cy="769401"/>
          </a:xfrm>
          <a:prstGeom prst="rect">
            <a:avLst/>
          </a:prstGeom>
          <a:solidFill>
            <a:srgbClr val="E1EFD8"/>
          </a:solid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visible</a:t>
            </a:r>
            <a:endParaRPr b="0" i="0" sz="1400" u="none" cap="none" strike="noStrike">
              <a:solidFill>
                <a:srgbClr val="000000"/>
              </a:solidFill>
              <a:latin typeface="Arial"/>
              <a:ea typeface="Arial"/>
              <a:cs typeface="Arial"/>
              <a:sym typeface="Arial"/>
            </a:endParaRPr>
          </a:p>
        </p:txBody>
      </p:sp>
      <p:sp>
        <p:nvSpPr>
          <p:cNvPr id="594" name="Google Shape;594;p44"/>
          <p:cNvSpPr txBox="1"/>
          <p:nvPr/>
        </p:nvSpPr>
        <p:spPr>
          <a:xfrm>
            <a:off x="725552" y="3323897"/>
            <a:ext cx="35099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tang</a:t>
            </a:r>
            <a:endParaRPr b="0" i="0" sz="1400" u="none" cap="none" strike="noStrike">
              <a:solidFill>
                <a:srgbClr val="000000"/>
              </a:solidFill>
              <a:latin typeface="Arial"/>
              <a:ea typeface="Arial"/>
              <a:cs typeface="Arial"/>
              <a:sym typeface="Arial"/>
            </a:endParaRPr>
          </a:p>
        </p:txBody>
      </p:sp>
      <p:sp>
        <p:nvSpPr>
          <p:cNvPr id="595" name="Google Shape;595;p44"/>
          <p:cNvSpPr txBox="1"/>
          <p:nvPr/>
        </p:nvSpPr>
        <p:spPr>
          <a:xfrm>
            <a:off x="6876571" y="1300858"/>
            <a:ext cx="3509962" cy="769401"/>
          </a:xfrm>
          <a:prstGeom prst="rect">
            <a:avLst/>
          </a:prstGeom>
          <a:solidFill>
            <a:srgbClr val="DDEAF6"/>
          </a:solid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in-</a:t>
            </a:r>
            <a:endParaRPr b="0" i="0" sz="1400" u="none" cap="none" strike="noStrike">
              <a:solidFill>
                <a:srgbClr val="000000"/>
              </a:solidFill>
              <a:latin typeface="Arial"/>
              <a:ea typeface="Arial"/>
              <a:cs typeface="Arial"/>
              <a:sym typeface="Arial"/>
            </a:endParaRPr>
          </a:p>
        </p:txBody>
      </p:sp>
      <p:sp>
        <p:nvSpPr>
          <p:cNvPr id="596" name="Google Shape;596;p44"/>
          <p:cNvSpPr txBox="1"/>
          <p:nvPr/>
        </p:nvSpPr>
        <p:spPr>
          <a:xfrm>
            <a:off x="725552" y="4295605"/>
            <a:ext cx="35099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cred</a:t>
            </a:r>
            <a:endParaRPr b="0" i="0" sz="1400" u="none" cap="none" strike="noStrike">
              <a:solidFill>
                <a:srgbClr val="000000"/>
              </a:solidFill>
              <a:latin typeface="Arial"/>
              <a:ea typeface="Arial"/>
              <a:cs typeface="Arial"/>
              <a:sym typeface="Arial"/>
            </a:endParaRPr>
          </a:p>
        </p:txBody>
      </p:sp>
      <p:sp>
        <p:nvSpPr>
          <p:cNvPr id="597" name="Google Shape;597;p44"/>
          <p:cNvSpPr txBox="1"/>
          <p:nvPr/>
        </p:nvSpPr>
        <p:spPr>
          <a:xfrm>
            <a:off x="725552" y="2289492"/>
            <a:ext cx="35099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aud</a:t>
            </a:r>
            <a:endParaRPr b="0" i="0" sz="1400" u="none" cap="none" strike="noStrike">
              <a:solidFill>
                <a:srgbClr val="000000"/>
              </a:solidFill>
              <a:latin typeface="Arial"/>
              <a:ea typeface="Arial"/>
              <a:cs typeface="Arial"/>
              <a:sym typeface="Arial"/>
            </a:endParaRPr>
          </a:p>
        </p:txBody>
      </p:sp>
      <p:sp>
        <p:nvSpPr>
          <p:cNvPr id="598" name="Google Shape;598;p44"/>
          <p:cNvSpPr txBox="1"/>
          <p:nvPr/>
        </p:nvSpPr>
        <p:spPr>
          <a:xfrm>
            <a:off x="6877114" y="2280065"/>
            <a:ext cx="35099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invisible</a:t>
            </a:r>
            <a:endParaRPr b="0" i="0" sz="1400" u="none" cap="none" strike="noStrike">
              <a:solidFill>
                <a:srgbClr val="000000"/>
              </a:solidFill>
              <a:latin typeface="Arial"/>
              <a:ea typeface="Arial"/>
              <a:cs typeface="Arial"/>
              <a:sym typeface="Arial"/>
            </a:endParaRPr>
          </a:p>
        </p:txBody>
      </p:sp>
      <p:sp>
        <p:nvSpPr>
          <p:cNvPr id="599" name="Google Shape;599;p44"/>
          <p:cNvSpPr txBox="1"/>
          <p:nvPr/>
        </p:nvSpPr>
        <p:spPr>
          <a:xfrm>
            <a:off x="6851803" y="5249899"/>
            <a:ext cx="35099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credible</a:t>
            </a:r>
            <a:endParaRPr b="0" i="0" sz="1400" u="none" cap="none" strike="noStrike">
              <a:solidFill>
                <a:srgbClr val="000000"/>
              </a:solidFill>
              <a:latin typeface="Arial"/>
              <a:ea typeface="Arial"/>
              <a:cs typeface="Arial"/>
              <a:sym typeface="Arial"/>
            </a:endParaRPr>
          </a:p>
        </p:txBody>
      </p:sp>
      <p:sp>
        <p:nvSpPr>
          <p:cNvPr id="600" name="Google Shape;600;p44"/>
          <p:cNvSpPr txBox="1"/>
          <p:nvPr/>
        </p:nvSpPr>
        <p:spPr>
          <a:xfrm>
            <a:off x="6851803" y="3323896"/>
            <a:ext cx="35099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audible</a:t>
            </a:r>
            <a:endParaRPr b="0" i="0" sz="1400" u="none" cap="none" strike="noStrike">
              <a:solidFill>
                <a:srgbClr val="000000"/>
              </a:solidFill>
              <a:latin typeface="Arial"/>
              <a:ea typeface="Arial"/>
              <a:cs typeface="Arial"/>
              <a:sym typeface="Arial"/>
            </a:endParaRPr>
          </a:p>
        </p:txBody>
      </p:sp>
      <p:sp>
        <p:nvSpPr>
          <p:cNvPr id="601" name="Google Shape;601;p44"/>
          <p:cNvSpPr txBox="1"/>
          <p:nvPr/>
        </p:nvSpPr>
        <p:spPr>
          <a:xfrm>
            <a:off x="6876571" y="4286897"/>
            <a:ext cx="35099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tangible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9" name="Google Shape;119;p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20" name="Google Shape;120;p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2" name="Google Shape;122;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23" name="Google Shape;123;p4"/>
          <p:cNvSpPr txBox="1"/>
          <p:nvPr/>
        </p:nvSpPr>
        <p:spPr>
          <a:xfrm>
            <a:off x="8249956" y="1973518"/>
            <a:ext cx="3669000" cy="181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Discuss </a:t>
            </a:r>
            <a:r>
              <a:rPr b="0" i="0" lang="en-US" sz="2800" u="none" cap="none" strike="noStrike">
                <a:solidFill>
                  <a:schemeClr val="dk1"/>
                </a:solidFill>
                <a:latin typeface="Century Gothic"/>
                <a:ea typeface="Century Gothic"/>
                <a:cs typeface="Century Gothic"/>
                <a:sym typeface="Century Gothic"/>
              </a:rPr>
              <a:t>your ideas about what to include in a poem about your travels.</a:t>
            </a:r>
            <a:endParaRPr b="0" i="0" sz="1400" u="none" cap="none" strike="noStrike">
              <a:solidFill>
                <a:srgbClr val="000000"/>
              </a:solidFill>
              <a:latin typeface="Arial"/>
              <a:ea typeface="Arial"/>
              <a:cs typeface="Arial"/>
              <a:sym typeface="Arial"/>
            </a:endParaRPr>
          </a:p>
        </p:txBody>
      </p:sp>
      <p:sp>
        <p:nvSpPr>
          <p:cNvPr id="124" name="Google Shape;124;p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endParaRPr b="1" i="0" sz="2400" u="none" cap="none" strike="noStrike">
              <a:solidFill>
                <a:schemeClr val="lt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124, 125</a:t>
            </a:r>
            <a:endParaRPr b="0" i="0" sz="1400" u="none" cap="none" strike="noStrike">
              <a:solidFill>
                <a:srgbClr val="000000"/>
              </a:solidFill>
              <a:latin typeface="Century Gothic"/>
              <a:ea typeface="Century Gothic"/>
              <a:cs typeface="Century Gothic"/>
              <a:sym typeface="Century Gothic"/>
            </a:endParaRPr>
          </a:p>
        </p:txBody>
      </p:sp>
      <p:pic>
        <p:nvPicPr>
          <p:cNvPr id="125" name="Google Shape;125;p4"/>
          <p:cNvPicPr preferRelativeResize="0"/>
          <p:nvPr/>
        </p:nvPicPr>
        <p:blipFill rotWithShape="1">
          <a:blip r:embed="rId6">
            <a:alphaModFix/>
          </a:blip>
          <a:srcRect b="0" l="0" r="0" t="0"/>
          <a:stretch/>
        </p:blipFill>
        <p:spPr>
          <a:xfrm>
            <a:off x="684363" y="1323725"/>
            <a:ext cx="7093676" cy="47313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pic>
        <p:nvPicPr>
          <p:cNvPr descr="A picture containing clock&#10;&#10;Description automatically generated" id="607" name="Google Shape;607;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8" name="Google Shape;608;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9" name="Google Shape;609;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0" name="Google Shape;610;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1" name="Google Shape;611;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Personal Narrative</a:t>
            </a:r>
            <a:endParaRPr b="0" i="0" sz="1400" u="none" cap="none" strike="noStrike">
              <a:solidFill>
                <a:srgbClr val="000000"/>
              </a:solidFill>
              <a:latin typeface="Century Gothic"/>
              <a:ea typeface="Century Gothic"/>
              <a:cs typeface="Century Gothic"/>
              <a:sym typeface="Century Gothic"/>
            </a:endParaRPr>
          </a:p>
        </p:txBody>
      </p:sp>
      <p:sp>
        <p:nvSpPr>
          <p:cNvPr id="612" name="Google Shape;612;p45"/>
          <p:cNvSpPr txBox="1"/>
          <p:nvPr/>
        </p:nvSpPr>
        <p:spPr>
          <a:xfrm>
            <a:off x="819042" y="1899966"/>
            <a:ext cx="10053734" cy="28622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Someone is knocking on the door.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Nobody wants to go to the movies.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chemeClr val="dk1"/>
                </a:solidFill>
                <a:latin typeface="Century Gothic"/>
                <a:ea typeface="Century Gothic"/>
                <a:cs typeface="Century Gothic"/>
                <a:sym typeface="Century Gothic"/>
              </a:rPr>
              <a:t>Everything is late.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pic>
        <p:nvPicPr>
          <p:cNvPr descr="A picture containing clock&#10;&#10;Description automatically generated" id="618" name="Google Shape;618;p9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9" name="Google Shape;619;p9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0" name="Google Shape;620;p9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1" name="Google Shape;621;p9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2" name="Google Shape;622;p9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Personal Narrative</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623" name="Google Shape;623;p95"/>
          <p:cNvGraphicFramePr/>
          <p:nvPr/>
        </p:nvGraphicFramePr>
        <p:xfrm>
          <a:off x="1751850" y="1699657"/>
          <a:ext cx="3000000" cy="3000000"/>
        </p:xfrm>
        <a:graphic>
          <a:graphicData uri="http://schemas.openxmlformats.org/drawingml/2006/table">
            <a:tbl>
              <a:tblPr bandRow="1" firstRow="1">
                <a:noFill/>
                <a:tableStyleId>{3E5552D4-7855-4FE9-9A7E-D2A141BD574A}</a:tableStyleId>
              </a:tblPr>
              <a:tblGrid>
                <a:gridCol w="4064000"/>
                <a:gridCol w="4064000"/>
              </a:tblGrid>
              <a:tr h="815550">
                <a:tc>
                  <a:txBody>
                    <a:bodyPr/>
                    <a:lstStyle/>
                    <a:p>
                      <a:pPr indent="0" lvl="0" marL="0" marR="0" rtl="0" algn="ctr">
                        <a:lnSpc>
                          <a:spcPct val="100000"/>
                        </a:lnSpc>
                        <a:spcBef>
                          <a:spcPts val="0"/>
                        </a:spcBef>
                        <a:spcAft>
                          <a:spcPts val="0"/>
                        </a:spcAft>
                        <a:buClr>
                          <a:srgbClr val="000000"/>
                        </a:buClr>
                        <a:buSzPts val="3500"/>
                        <a:buFont typeface="Arial"/>
                        <a:buNone/>
                      </a:pPr>
                      <a:r>
                        <a:rPr lang="en-US" sz="3500" u="none" cap="none" strike="noStrike"/>
                        <a:t>Singular Pronouns</a:t>
                      </a:r>
                      <a:endParaRPr sz="2100" u="none" cap="none" strike="noStrike"/>
                    </a:p>
                  </a:txBody>
                  <a:tcPr marT="45725" marB="45725" marR="91450" marL="91450">
                    <a:solidFill>
                      <a:schemeClr val="accent1"/>
                    </a:solidFill>
                  </a:tcPr>
                </a:tc>
                <a:tc>
                  <a:txBody>
                    <a:bodyPr/>
                    <a:lstStyle/>
                    <a:p>
                      <a:pPr indent="0" lvl="0" marL="0" marR="0" rtl="0" algn="ctr">
                        <a:lnSpc>
                          <a:spcPct val="100000"/>
                        </a:lnSpc>
                        <a:spcBef>
                          <a:spcPts val="0"/>
                        </a:spcBef>
                        <a:spcAft>
                          <a:spcPts val="0"/>
                        </a:spcAft>
                        <a:buClr>
                          <a:srgbClr val="000000"/>
                        </a:buClr>
                        <a:buSzPts val="3500"/>
                        <a:buFont typeface="Arial"/>
                        <a:buNone/>
                      </a:pPr>
                      <a:r>
                        <a:rPr lang="en-US" sz="3500" u="none" cap="none" strike="noStrike"/>
                        <a:t>Indefinite Pronouns</a:t>
                      </a:r>
                      <a:endParaRPr sz="2100" u="none" cap="none" strike="noStrike"/>
                    </a:p>
                  </a:txBody>
                  <a:tcPr marT="45725" marB="45725" marR="91450" marL="91450">
                    <a:solidFill>
                      <a:schemeClr val="accent1"/>
                    </a:solidFill>
                  </a:tcPr>
                </a:tc>
              </a:tr>
              <a:tr h="26991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txBody>
                  <a:tcPr marT="45725" marB="45725" marR="91450" marL="91450">
                    <a:solidFill>
                      <a:srgbClr val="D5DBE5"/>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txBody>
                  <a:tcPr marT="45725" marB="45725" marR="91450" marL="91450">
                    <a:solidFill>
                      <a:srgbClr val="D5DBE5"/>
                    </a:solidFill>
                  </a:tcPr>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pic>
        <p:nvPicPr>
          <p:cNvPr descr="A picture containing clock&#10;&#10;Description automatically generated" id="629" name="Google Shape;629;p9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0" name="Google Shape;630;p9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1" name="Google Shape;631;p9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2" name="Google Shape;632;p9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3" name="Google Shape;633;p9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Personal Narrative</a:t>
            </a:r>
            <a:endParaRPr b="0" i="0" sz="1400" u="none" cap="none" strike="noStrike">
              <a:solidFill>
                <a:srgbClr val="000000"/>
              </a:solidFill>
              <a:latin typeface="Century Gothic"/>
              <a:ea typeface="Century Gothic"/>
              <a:cs typeface="Century Gothic"/>
              <a:sym typeface="Century Gothic"/>
            </a:endParaRPr>
          </a:p>
        </p:txBody>
      </p:sp>
      <p:sp>
        <p:nvSpPr>
          <p:cNvPr id="634" name="Google Shape;634;p96"/>
          <p:cNvSpPr txBox="1"/>
          <p:nvPr/>
        </p:nvSpPr>
        <p:spPr>
          <a:xfrm>
            <a:off x="6619608" y="3175822"/>
            <a:ext cx="4137416"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151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635" name="Google Shape;635;p9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151</a:t>
            </a:r>
            <a:endParaRPr b="0" i="0" sz="1400" u="none" cap="none" strike="noStrike">
              <a:solidFill>
                <a:srgbClr val="000000"/>
              </a:solidFill>
              <a:latin typeface="Century Gothic"/>
              <a:ea typeface="Century Gothic"/>
              <a:cs typeface="Century Gothic"/>
              <a:sym typeface="Century Gothic"/>
            </a:endParaRPr>
          </a:p>
        </p:txBody>
      </p:sp>
      <p:pic>
        <p:nvPicPr>
          <p:cNvPr id="636" name="Google Shape;636;p96"/>
          <p:cNvPicPr preferRelativeResize="0"/>
          <p:nvPr/>
        </p:nvPicPr>
        <p:blipFill rotWithShape="1">
          <a:blip r:embed="rId6">
            <a:alphaModFix/>
          </a:blip>
          <a:srcRect b="0" l="0" r="0" t="0"/>
          <a:stretch/>
        </p:blipFill>
        <p:spPr>
          <a:xfrm>
            <a:off x="1934335" y="1247108"/>
            <a:ext cx="3804546" cy="518126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37" name="Google Shape;637;p96"/>
          <p:cNvPicPr preferRelativeResize="0"/>
          <p:nvPr/>
        </p:nvPicPr>
        <p:blipFill rotWithShape="1">
          <a:blip r:embed="rId7">
            <a:alphaModFix/>
          </a:blip>
          <a:srcRect b="0" l="0" r="0" t="0"/>
          <a:stretch/>
        </p:blipFill>
        <p:spPr>
          <a:xfrm>
            <a:off x="7236938" y="2361175"/>
            <a:ext cx="2078512" cy="7289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pic>
        <p:nvPicPr>
          <p:cNvPr descr="A picture containing clock&#10;&#10;Description automatically generated" id="643" name="Google Shape;643;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4" name="Google Shape;644;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5" name="Google Shape;645;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6" name="Google Shape;646;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7" name="Google Shape;647;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648" name="Google Shape;648;p46"/>
          <p:cNvSpPr txBox="1"/>
          <p:nvPr/>
        </p:nvSpPr>
        <p:spPr>
          <a:xfrm>
            <a:off x="1085876" y="2739698"/>
            <a:ext cx="584324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Read </a:t>
            </a:r>
            <a:r>
              <a:rPr b="0" i="0" lang="en-US" sz="3200" u="none" cap="none" strike="noStrike">
                <a:solidFill>
                  <a:schemeClr val="dk1"/>
                </a:solidFill>
                <a:latin typeface="Century Gothic"/>
                <a:ea typeface="Century Gothic"/>
                <a:cs typeface="Century Gothic"/>
                <a:sym typeface="Century Gothic"/>
              </a:rPr>
              <a:t>your draft.  </a:t>
            </a:r>
            <a:r>
              <a:rPr b="1" i="0" lang="en-US" sz="3200" u="none" cap="none" strike="noStrike">
                <a:solidFill>
                  <a:schemeClr val="dk1"/>
                </a:solidFill>
                <a:latin typeface="Century Gothic"/>
                <a:ea typeface="Century Gothic"/>
                <a:cs typeface="Century Gothic"/>
                <a:sym typeface="Century Gothic"/>
              </a:rPr>
              <a:t>Edit </a:t>
            </a:r>
            <a:r>
              <a:rPr b="0" i="0" lang="en-US" sz="3200" u="none" cap="none" strike="noStrike">
                <a:solidFill>
                  <a:schemeClr val="dk1"/>
                </a:solidFill>
                <a:latin typeface="Century Gothic"/>
                <a:ea typeface="Century Gothic"/>
                <a:cs typeface="Century Gothic"/>
                <a:sym typeface="Century Gothic"/>
              </a:rPr>
              <a:t>for indefinite pronouns and subject-verb agreement.</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649" name="Google Shape;649;p46"/>
          <p:cNvPicPr preferRelativeResize="0"/>
          <p:nvPr/>
        </p:nvPicPr>
        <p:blipFill rotWithShape="1">
          <a:blip r:embed="rId6">
            <a:alphaModFix/>
          </a:blip>
          <a:srcRect b="0" l="0" r="0" t="0"/>
          <a:stretch/>
        </p:blipFill>
        <p:spPr>
          <a:xfrm>
            <a:off x="6929120" y="1961778"/>
            <a:ext cx="2429785" cy="242978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descr="A picture containing clock&#10;&#10;Description automatically generated" id="655" name="Google Shape;655;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6" name="Google Shape;656;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7" name="Google Shape;657;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8" name="Google Shape;658;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9" name="Google Shape;659;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 Words with Suffixes</a:t>
            </a:r>
            <a:endParaRPr b="0" i="0" sz="1400" u="none" cap="none" strike="noStrike">
              <a:solidFill>
                <a:srgbClr val="000000"/>
              </a:solidFill>
              <a:latin typeface="Century Gothic"/>
              <a:ea typeface="Century Gothic"/>
              <a:cs typeface="Century Gothic"/>
              <a:sym typeface="Century Gothic"/>
            </a:endParaRPr>
          </a:p>
        </p:txBody>
      </p:sp>
      <p:sp>
        <p:nvSpPr>
          <p:cNvPr id="660" name="Google Shape;660;p47"/>
          <p:cNvSpPr txBox="1"/>
          <p:nvPr/>
        </p:nvSpPr>
        <p:spPr>
          <a:xfrm>
            <a:off x="1159823" y="1920240"/>
            <a:ext cx="9533499" cy="3477835"/>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It is _______ to read the instructions first.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400"/>
              <a:buFont typeface="Arial"/>
              <a:buNone/>
            </a:pPr>
            <a:r>
              <a:t/>
            </a:r>
            <a:endParaRPr b="0" i="0" sz="4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I think I found a _______ solution to the problem.</a:t>
            </a:r>
            <a:endParaRPr b="0" i="0" sz="4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pic>
        <p:nvPicPr>
          <p:cNvPr descr="A picture containing clock&#10;&#10;Description automatically generated" id="666" name="Google Shape;666;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7" name="Google Shape;667;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8" name="Google Shape;668;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9" name="Google Shape;669;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0" name="Google Shape;670;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 - Nouns</a:t>
            </a:r>
            <a:endParaRPr b="0" i="0" sz="1400" u="none" cap="none" strike="noStrike">
              <a:solidFill>
                <a:srgbClr val="000000"/>
              </a:solidFill>
              <a:latin typeface="Century Gothic"/>
              <a:ea typeface="Century Gothic"/>
              <a:cs typeface="Century Gothic"/>
              <a:sym typeface="Century Gothic"/>
            </a:endParaRPr>
          </a:p>
        </p:txBody>
      </p:sp>
      <p:sp>
        <p:nvSpPr>
          <p:cNvPr id="671" name="Google Shape;671;p48"/>
          <p:cNvSpPr txBox="1"/>
          <p:nvPr/>
        </p:nvSpPr>
        <p:spPr>
          <a:xfrm>
            <a:off x="975706" y="2260572"/>
            <a:ext cx="9567488" cy="2062063"/>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3200" u="none" cap="none" strike="noStrike">
                <a:solidFill>
                  <a:schemeClr val="dk1"/>
                </a:solidFill>
                <a:latin typeface="Century Gothic"/>
                <a:ea typeface="Century Gothic"/>
                <a:cs typeface="Century Gothic"/>
                <a:sym typeface="Century Gothic"/>
              </a:rPr>
              <a:t>There’s a new teacher on the faculty named Damon Jackson.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pic>
        <p:nvPicPr>
          <p:cNvPr descr="A picture containing drawing, lamp&#10;&#10;Description automatically generated" id="677" name="Google Shape;677;p4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678" name="Google Shape;678;p4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679" name="Google Shape;679;p4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680" name="Google Shape;680;p4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681" name="Google Shape;681;p4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682" name="Google Shape;682;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pic>
        <p:nvPicPr>
          <p:cNvPr descr="A picture containing clock&#10;&#10;Description automatically generated" id="688" name="Google Shape;688;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9" name="Google Shape;689;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0" name="Google Shape;690;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1" name="Google Shape;691;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2" name="Google Shape;692;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Visualize</a:t>
            </a:r>
            <a:endParaRPr b="0" i="0" sz="1400" u="none" cap="none" strike="noStrike">
              <a:solidFill>
                <a:srgbClr val="000000"/>
              </a:solidFill>
              <a:latin typeface="Century Gothic"/>
              <a:ea typeface="Century Gothic"/>
              <a:cs typeface="Century Gothic"/>
              <a:sym typeface="Century Gothic"/>
            </a:endParaRPr>
          </a:p>
        </p:txBody>
      </p:sp>
      <p:sp>
        <p:nvSpPr>
          <p:cNvPr id="693" name="Google Shape;693;p5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130</a:t>
            </a:r>
            <a:endParaRPr b="0" i="0" sz="1400" u="none" cap="none" strike="noStrike">
              <a:solidFill>
                <a:srgbClr val="000000"/>
              </a:solidFill>
              <a:latin typeface="Century Gothic"/>
              <a:ea typeface="Century Gothic"/>
              <a:cs typeface="Century Gothic"/>
              <a:sym typeface="Century Gothic"/>
            </a:endParaRPr>
          </a:p>
        </p:txBody>
      </p:sp>
      <p:sp>
        <p:nvSpPr>
          <p:cNvPr id="694" name="Google Shape;694;p50"/>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130 in your Student Interactive.</a:t>
            </a:r>
            <a:endParaRPr b="0" i="0" sz="3200" u="none" cap="none" strike="noStrike">
              <a:solidFill>
                <a:srgbClr val="000000"/>
              </a:solidFill>
              <a:latin typeface="Arial"/>
              <a:ea typeface="Arial"/>
              <a:cs typeface="Arial"/>
              <a:sym typeface="Arial"/>
            </a:endParaRPr>
          </a:p>
        </p:txBody>
      </p:sp>
      <p:pic>
        <p:nvPicPr>
          <p:cNvPr id="695" name="Google Shape;695;p50"/>
          <p:cNvPicPr preferRelativeResize="0"/>
          <p:nvPr/>
        </p:nvPicPr>
        <p:blipFill rotWithShape="1">
          <a:blip r:embed="rId6">
            <a:alphaModFix/>
          </a:blip>
          <a:srcRect b="0" l="0" r="0" t="0"/>
          <a:stretch/>
        </p:blipFill>
        <p:spPr>
          <a:xfrm>
            <a:off x="1600999" y="1195737"/>
            <a:ext cx="3941613" cy="53679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pic>
        <p:nvPicPr>
          <p:cNvPr descr="A picture containing clock&#10;&#10;Description automatically generated" id="701" name="Google Shape;701;p9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2" name="Google Shape;702;p9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3" name="Google Shape;703;p9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4" name="Google Shape;704;p9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5" name="Google Shape;705;p9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Visualize</a:t>
            </a:r>
            <a:endParaRPr b="0" i="0" sz="1400" u="none" cap="none" strike="noStrike">
              <a:solidFill>
                <a:srgbClr val="000000"/>
              </a:solidFill>
              <a:latin typeface="Century Gothic"/>
              <a:ea typeface="Century Gothic"/>
              <a:cs typeface="Century Gothic"/>
              <a:sym typeface="Century Gothic"/>
            </a:endParaRPr>
          </a:p>
        </p:txBody>
      </p:sp>
      <p:sp>
        <p:nvSpPr>
          <p:cNvPr id="706" name="Google Shape;706;p9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130</a:t>
            </a:r>
            <a:endParaRPr b="0" i="0" sz="1400" u="none" cap="none" strike="noStrike">
              <a:solidFill>
                <a:srgbClr val="000000"/>
              </a:solidFill>
              <a:latin typeface="Century Gothic"/>
              <a:ea typeface="Century Gothic"/>
              <a:cs typeface="Century Gothic"/>
              <a:sym typeface="Century Gothic"/>
            </a:endParaRPr>
          </a:p>
        </p:txBody>
      </p:sp>
      <p:sp>
        <p:nvSpPr>
          <p:cNvPr id="707" name="Google Shape;707;p97"/>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130 in your Student Interactive.</a:t>
            </a:r>
            <a:endParaRPr b="0" i="0" sz="3200" u="none" cap="none" strike="noStrike">
              <a:solidFill>
                <a:srgbClr val="000000"/>
              </a:solidFill>
              <a:latin typeface="Arial"/>
              <a:ea typeface="Arial"/>
              <a:cs typeface="Arial"/>
              <a:sym typeface="Arial"/>
            </a:endParaRPr>
          </a:p>
        </p:txBody>
      </p:sp>
      <p:pic>
        <p:nvPicPr>
          <p:cNvPr id="708" name="Google Shape;708;p97"/>
          <p:cNvPicPr preferRelativeResize="0"/>
          <p:nvPr/>
        </p:nvPicPr>
        <p:blipFill rotWithShape="1">
          <a:blip r:embed="rId6">
            <a:alphaModFix/>
          </a:blip>
          <a:srcRect b="0" l="0" r="0" t="0"/>
          <a:stretch/>
        </p:blipFill>
        <p:spPr>
          <a:xfrm>
            <a:off x="1600999" y="1195737"/>
            <a:ext cx="3941613" cy="53679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pic>
        <p:nvPicPr>
          <p:cNvPr descr="A picture containing clock&#10;&#10;Description automatically generated" id="714" name="Google Shape;714;p9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5" name="Google Shape;715;p9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6" name="Google Shape;716;p9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7" name="Google Shape;717;p9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8" name="Google Shape;718;p9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Visualize</a:t>
            </a:r>
            <a:endParaRPr b="0" i="0" sz="1400" u="none" cap="none" strike="noStrike">
              <a:solidFill>
                <a:srgbClr val="000000"/>
              </a:solidFill>
              <a:latin typeface="Century Gothic"/>
              <a:ea typeface="Century Gothic"/>
              <a:cs typeface="Century Gothic"/>
              <a:sym typeface="Century Gothic"/>
            </a:endParaRPr>
          </a:p>
        </p:txBody>
      </p:sp>
      <p:sp>
        <p:nvSpPr>
          <p:cNvPr id="719" name="Google Shape;719;p9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134</a:t>
            </a:r>
            <a:endParaRPr b="0" i="0" sz="1400" u="none" cap="none" strike="noStrike">
              <a:solidFill>
                <a:srgbClr val="000000"/>
              </a:solidFill>
              <a:latin typeface="Century Gothic"/>
              <a:ea typeface="Century Gothic"/>
              <a:cs typeface="Century Gothic"/>
              <a:sym typeface="Century Gothic"/>
            </a:endParaRPr>
          </a:p>
        </p:txBody>
      </p:sp>
      <p:sp>
        <p:nvSpPr>
          <p:cNvPr id="720" name="Google Shape;720;p98"/>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134 in your Student Interactive.</a:t>
            </a:r>
            <a:endParaRPr b="0" i="0" sz="3200" u="none" cap="none" strike="noStrike">
              <a:solidFill>
                <a:srgbClr val="000000"/>
              </a:solidFill>
              <a:latin typeface="Arial"/>
              <a:ea typeface="Arial"/>
              <a:cs typeface="Arial"/>
              <a:sym typeface="Arial"/>
            </a:endParaRPr>
          </a:p>
        </p:txBody>
      </p:sp>
      <p:pic>
        <p:nvPicPr>
          <p:cNvPr id="721" name="Google Shape;721;p98"/>
          <p:cNvPicPr preferRelativeResize="0"/>
          <p:nvPr/>
        </p:nvPicPr>
        <p:blipFill rotWithShape="1">
          <a:blip r:embed="rId6">
            <a:alphaModFix/>
          </a:blip>
          <a:srcRect b="0" l="0" r="0" t="0"/>
          <a:stretch/>
        </p:blipFill>
        <p:spPr>
          <a:xfrm>
            <a:off x="1440873" y="1297873"/>
            <a:ext cx="3677965" cy="500888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A picture containing clock&#10;&#10;Description automatically generated" id="131" name="Google Shape;131;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32" name="Google Shape;132;p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33" name="Google Shape;133;p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34" name="Google Shape;134;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5" name="Google Shape;135;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36" name="Google Shape;136;p5"/>
          <p:cNvGraphicFramePr/>
          <p:nvPr/>
        </p:nvGraphicFramePr>
        <p:xfrm>
          <a:off x="1751850" y="1699657"/>
          <a:ext cx="3000000" cy="3000000"/>
        </p:xfrm>
        <a:graphic>
          <a:graphicData uri="http://schemas.openxmlformats.org/drawingml/2006/table">
            <a:tbl>
              <a:tblPr bandRow="1" firstRow="1">
                <a:noFill/>
                <a:tableStyleId>{3E5552D4-7855-4FE9-9A7E-D2A141BD574A}</a:tableStyleId>
              </a:tblPr>
              <a:tblGrid>
                <a:gridCol w="4064000"/>
                <a:gridCol w="4064000"/>
              </a:tblGrid>
              <a:tr h="815550">
                <a:tc gridSpan="2">
                  <a:txBody>
                    <a:bodyPr/>
                    <a:lstStyle/>
                    <a:p>
                      <a:pPr indent="0" lvl="0" marL="0" marR="0" rtl="0" algn="ctr">
                        <a:lnSpc>
                          <a:spcPct val="100000"/>
                        </a:lnSpc>
                        <a:spcBef>
                          <a:spcPts val="0"/>
                        </a:spcBef>
                        <a:spcAft>
                          <a:spcPts val="0"/>
                        </a:spcAft>
                        <a:buClr>
                          <a:srgbClr val="000000"/>
                        </a:buClr>
                        <a:buSzPts val="3500"/>
                        <a:buFont typeface="Arial"/>
                        <a:buNone/>
                      </a:pPr>
                      <a:r>
                        <a:rPr lang="en-US" sz="3500" u="none" cap="none" strike="noStrike"/>
                        <a:t>Rhyming Pairs</a:t>
                      </a:r>
                      <a:endParaRPr sz="2100" u="none" cap="none" strike="noStrike"/>
                    </a:p>
                  </a:txBody>
                  <a:tcPr marT="45725" marB="45725" marR="91450" marL="91450">
                    <a:solidFill>
                      <a:schemeClr val="accent1"/>
                    </a:solidFill>
                  </a:tcPr>
                </a:tc>
                <a:tc hMerge="1"/>
              </a:tr>
              <a:tr h="26991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txBody>
                  <a:tcPr marT="45725" marB="45725" marR="91450" marL="91450">
                    <a:solidFill>
                      <a:srgbClr val="D5DBE5"/>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txBody>
                  <a:tcPr marT="45725" marB="45725" marR="91450" marL="91450">
                    <a:solidFill>
                      <a:srgbClr val="D5DBE5"/>
                    </a:solidFill>
                  </a:tcPr>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pic>
        <p:nvPicPr>
          <p:cNvPr descr="A picture containing clock&#10;&#10;Description automatically generated" id="727" name="Google Shape;727;p9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8" name="Google Shape;728;p9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9" name="Google Shape;729;p9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0" name="Google Shape;730;p9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1" name="Google Shape;731;p9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Visualize</a:t>
            </a:r>
            <a:endParaRPr b="0" i="0" sz="1400" u="none" cap="none" strike="noStrike">
              <a:solidFill>
                <a:srgbClr val="000000"/>
              </a:solidFill>
              <a:latin typeface="Century Gothic"/>
              <a:ea typeface="Century Gothic"/>
              <a:cs typeface="Century Gothic"/>
              <a:sym typeface="Century Gothic"/>
            </a:endParaRPr>
          </a:p>
        </p:txBody>
      </p:sp>
      <p:sp>
        <p:nvSpPr>
          <p:cNvPr id="732" name="Google Shape;732;p9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136</a:t>
            </a:r>
            <a:endParaRPr b="0" i="0" sz="1400" u="none" cap="none" strike="noStrike">
              <a:solidFill>
                <a:srgbClr val="000000"/>
              </a:solidFill>
              <a:latin typeface="Century Gothic"/>
              <a:ea typeface="Century Gothic"/>
              <a:cs typeface="Century Gothic"/>
              <a:sym typeface="Century Gothic"/>
            </a:endParaRPr>
          </a:p>
        </p:txBody>
      </p:sp>
      <p:sp>
        <p:nvSpPr>
          <p:cNvPr id="733" name="Google Shape;733;p99"/>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136 in your Student Interactive.</a:t>
            </a:r>
            <a:endParaRPr b="0" i="0" sz="3200" u="none" cap="none" strike="noStrike">
              <a:solidFill>
                <a:srgbClr val="000000"/>
              </a:solidFill>
              <a:latin typeface="Arial"/>
              <a:ea typeface="Arial"/>
              <a:cs typeface="Arial"/>
              <a:sym typeface="Arial"/>
            </a:endParaRPr>
          </a:p>
        </p:txBody>
      </p:sp>
      <p:pic>
        <p:nvPicPr>
          <p:cNvPr id="734" name="Google Shape;734;p99"/>
          <p:cNvPicPr preferRelativeResize="0"/>
          <p:nvPr/>
        </p:nvPicPr>
        <p:blipFill rotWithShape="1">
          <a:blip r:embed="rId6">
            <a:alphaModFix/>
          </a:blip>
          <a:srcRect b="0" l="0" r="0" t="0"/>
          <a:stretch/>
        </p:blipFill>
        <p:spPr>
          <a:xfrm>
            <a:off x="1486591" y="1246214"/>
            <a:ext cx="3791660" cy="516371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pic>
        <p:nvPicPr>
          <p:cNvPr descr="A picture containing clock&#10;&#10;Description automatically generated" id="740" name="Google Shape;740;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1" name="Google Shape;741;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2" name="Google Shape;742;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3" name="Google Shape;743;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4" name="Google Shape;744;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Visualize</a:t>
            </a:r>
            <a:endParaRPr b="0" i="0" sz="1400" u="none" cap="none" strike="noStrike">
              <a:solidFill>
                <a:srgbClr val="000000"/>
              </a:solidFill>
              <a:latin typeface="Century Gothic"/>
              <a:ea typeface="Century Gothic"/>
              <a:cs typeface="Century Gothic"/>
              <a:sym typeface="Century Gothic"/>
            </a:endParaRPr>
          </a:p>
        </p:txBody>
      </p:sp>
      <p:sp>
        <p:nvSpPr>
          <p:cNvPr id="745" name="Google Shape;745;p57"/>
          <p:cNvSpPr txBox="1"/>
          <p:nvPr/>
        </p:nvSpPr>
        <p:spPr>
          <a:xfrm>
            <a:off x="6344469" y="3429000"/>
            <a:ext cx="476106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Complete </a:t>
            </a:r>
            <a:r>
              <a:rPr b="0" i="0" lang="en-US" sz="3200" u="none" cap="none" strike="noStrike">
                <a:solidFill>
                  <a:srgbClr val="000000"/>
                </a:solidFill>
                <a:latin typeface="Century Gothic"/>
                <a:ea typeface="Century Gothic"/>
                <a:cs typeface="Century Gothic"/>
                <a:sym typeface="Century Gothic"/>
              </a:rPr>
              <a:t>page 141 in your Student Interactive.</a:t>
            </a:r>
            <a:endParaRPr b="0" i="0" sz="3200" u="none" cap="none" strike="noStrike">
              <a:solidFill>
                <a:srgbClr val="000000"/>
              </a:solidFill>
              <a:latin typeface="Arial"/>
              <a:ea typeface="Arial"/>
              <a:cs typeface="Arial"/>
              <a:sym typeface="Arial"/>
            </a:endParaRPr>
          </a:p>
        </p:txBody>
      </p:sp>
      <p:sp>
        <p:nvSpPr>
          <p:cNvPr id="746" name="Google Shape;746;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141</a:t>
            </a:r>
            <a:endParaRPr b="0" i="0" sz="1400" u="none" cap="none" strike="noStrike">
              <a:solidFill>
                <a:srgbClr val="000000"/>
              </a:solidFill>
              <a:latin typeface="Century Gothic"/>
              <a:ea typeface="Century Gothic"/>
              <a:cs typeface="Century Gothic"/>
              <a:sym typeface="Century Gothic"/>
            </a:endParaRPr>
          </a:p>
        </p:txBody>
      </p:sp>
      <p:pic>
        <p:nvPicPr>
          <p:cNvPr id="747" name="Google Shape;747;p57"/>
          <p:cNvPicPr preferRelativeResize="0"/>
          <p:nvPr/>
        </p:nvPicPr>
        <p:blipFill rotWithShape="1">
          <a:blip r:embed="rId6">
            <a:alphaModFix/>
          </a:blip>
          <a:srcRect b="0" l="0" r="0" t="0"/>
          <a:stretch/>
        </p:blipFill>
        <p:spPr>
          <a:xfrm>
            <a:off x="1779103" y="1314303"/>
            <a:ext cx="3767489" cy="51308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48" name="Google Shape;748;p57"/>
          <p:cNvPicPr preferRelativeResize="0"/>
          <p:nvPr/>
        </p:nvPicPr>
        <p:blipFill rotWithShape="1">
          <a:blip r:embed="rId7">
            <a:alphaModFix/>
          </a:blip>
          <a:srcRect b="0" l="0" r="0" t="0"/>
          <a:stretch/>
        </p:blipFill>
        <p:spPr>
          <a:xfrm>
            <a:off x="7453599" y="2645227"/>
            <a:ext cx="1944700" cy="682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pic>
        <p:nvPicPr>
          <p:cNvPr descr="A picture containing clock&#10;&#10;Description automatically generated" id="754" name="Google Shape;754;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55" name="Google Shape;755;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56" name="Google Shape;756;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7" name="Google Shape;757;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8" name="Google Shape;758;p5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Write for a Reader</a:t>
            </a:r>
            <a:endParaRPr b="0" i="0" sz="1400" u="none" cap="none" strike="noStrike">
              <a:solidFill>
                <a:srgbClr val="000000"/>
              </a:solidFill>
              <a:latin typeface="Century Gothic"/>
              <a:ea typeface="Century Gothic"/>
              <a:cs typeface="Century Gothic"/>
              <a:sym typeface="Century Gothic"/>
            </a:endParaRPr>
          </a:p>
        </p:txBody>
      </p:sp>
      <p:sp>
        <p:nvSpPr>
          <p:cNvPr id="759" name="Google Shape;759;p5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146</a:t>
            </a:r>
            <a:endParaRPr b="0" i="0" sz="1400" u="none" cap="none" strike="noStrike">
              <a:solidFill>
                <a:srgbClr val="000000"/>
              </a:solidFill>
              <a:latin typeface="Century Gothic"/>
              <a:ea typeface="Century Gothic"/>
              <a:cs typeface="Century Gothic"/>
              <a:sym typeface="Century Gothic"/>
            </a:endParaRPr>
          </a:p>
        </p:txBody>
      </p:sp>
      <p:sp>
        <p:nvSpPr>
          <p:cNvPr id="760" name="Google Shape;760;p58"/>
          <p:cNvSpPr txBox="1"/>
          <p:nvPr/>
        </p:nvSpPr>
        <p:spPr>
          <a:xfrm>
            <a:off x="6291588" y="3226684"/>
            <a:ext cx="4911307"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761" name="Google Shape;761;p58"/>
          <p:cNvPicPr preferRelativeResize="0"/>
          <p:nvPr/>
        </p:nvPicPr>
        <p:blipFill rotWithShape="1">
          <a:blip r:embed="rId6">
            <a:alphaModFix/>
          </a:blip>
          <a:srcRect b="0" l="0" r="0" t="0"/>
          <a:stretch/>
        </p:blipFill>
        <p:spPr>
          <a:xfrm>
            <a:off x="1964783" y="1207604"/>
            <a:ext cx="3946538" cy="537464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62" name="Google Shape;762;p58"/>
          <p:cNvPicPr preferRelativeResize="0"/>
          <p:nvPr/>
        </p:nvPicPr>
        <p:blipFill rotWithShape="1">
          <a:blip r:embed="rId7">
            <a:alphaModFix/>
          </a:blip>
          <a:srcRect b="0" l="0" r="0" t="0"/>
          <a:stretch/>
        </p:blipFill>
        <p:spPr>
          <a:xfrm>
            <a:off x="7753350" y="2276477"/>
            <a:ext cx="1933550" cy="6781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pic>
        <p:nvPicPr>
          <p:cNvPr descr="A picture containing clock&#10;&#10;Description automatically generated" id="768" name="Google Shape;768;p5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9" name="Google Shape;769;p5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0" name="Google Shape;770;p5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1" name="Google Shape;771;p5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2" name="Google Shape;772;p5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Word Study – Vowel Team Review</a:t>
            </a:r>
            <a:endParaRPr b="0" i="0" sz="1400" u="none" cap="none" strike="noStrike">
              <a:solidFill>
                <a:srgbClr val="000000"/>
              </a:solidFill>
              <a:latin typeface="Century Gothic"/>
              <a:ea typeface="Century Gothic"/>
              <a:cs typeface="Century Gothic"/>
              <a:sym typeface="Century Gothic"/>
            </a:endParaRPr>
          </a:p>
        </p:txBody>
      </p:sp>
      <p:sp>
        <p:nvSpPr>
          <p:cNvPr id="773" name="Google Shape;773;p59"/>
          <p:cNvSpPr txBox="1"/>
          <p:nvPr/>
        </p:nvSpPr>
        <p:spPr>
          <a:xfrm>
            <a:off x="9631660" y="1413083"/>
            <a:ext cx="2387598" cy="40318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List</a:t>
            </a:r>
            <a:r>
              <a:rPr b="0" i="0" lang="en-US" sz="3200" u="none" cap="none" strike="noStrike">
                <a:solidFill>
                  <a:schemeClr val="dk1"/>
                </a:solidFill>
                <a:latin typeface="Century Gothic"/>
                <a:ea typeface="Century Gothic"/>
                <a:cs typeface="Century Gothic"/>
                <a:sym typeface="Century Gothic"/>
              </a:rPr>
              <a:t> other words that include vowel teams that create those five sounds. </a:t>
            </a:r>
            <a:endParaRPr b="0" i="0" sz="3200" u="none" cap="none" strike="noStrike">
              <a:solidFill>
                <a:schemeClr val="dk1"/>
              </a:solidFill>
              <a:latin typeface="Century Gothic"/>
              <a:ea typeface="Century Gothic"/>
              <a:cs typeface="Century Gothic"/>
              <a:sym typeface="Century Gothic"/>
            </a:endParaRPr>
          </a:p>
        </p:txBody>
      </p:sp>
      <p:sp>
        <p:nvSpPr>
          <p:cNvPr id="774" name="Google Shape;774;p59"/>
          <p:cNvSpPr txBox="1"/>
          <p:nvPr/>
        </p:nvSpPr>
        <p:spPr>
          <a:xfrm>
            <a:off x="977570" y="1437387"/>
            <a:ext cx="383825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enjoyable</a:t>
            </a:r>
            <a:endParaRPr b="0" i="0" sz="1400" u="none" cap="none" strike="noStrike">
              <a:solidFill>
                <a:srgbClr val="000000"/>
              </a:solidFill>
              <a:latin typeface="Century Gothic"/>
              <a:ea typeface="Century Gothic"/>
              <a:cs typeface="Century Gothic"/>
              <a:sym typeface="Century Gothic"/>
            </a:endParaRPr>
          </a:p>
        </p:txBody>
      </p:sp>
      <p:sp>
        <p:nvSpPr>
          <p:cNvPr id="775" name="Google Shape;775;p59"/>
          <p:cNvSpPr txBox="1"/>
          <p:nvPr/>
        </p:nvSpPr>
        <p:spPr>
          <a:xfrm>
            <a:off x="977570" y="2766124"/>
            <a:ext cx="383825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pleasant</a:t>
            </a:r>
            <a:endParaRPr b="0" i="0" sz="1400" u="none" cap="none" strike="noStrike">
              <a:solidFill>
                <a:srgbClr val="000000"/>
              </a:solidFill>
              <a:latin typeface="Century Gothic"/>
              <a:ea typeface="Century Gothic"/>
              <a:cs typeface="Century Gothic"/>
              <a:sym typeface="Century Gothic"/>
            </a:endParaRPr>
          </a:p>
        </p:txBody>
      </p:sp>
      <p:sp>
        <p:nvSpPr>
          <p:cNvPr id="776" name="Google Shape;776;p59"/>
          <p:cNvSpPr txBox="1"/>
          <p:nvPr/>
        </p:nvSpPr>
        <p:spPr>
          <a:xfrm>
            <a:off x="977569" y="4034745"/>
            <a:ext cx="383825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nighttime</a:t>
            </a:r>
            <a:endParaRPr b="0" i="0" sz="1400" u="none" cap="none" strike="noStrike">
              <a:solidFill>
                <a:srgbClr val="000000"/>
              </a:solidFill>
              <a:latin typeface="Century Gothic"/>
              <a:ea typeface="Century Gothic"/>
              <a:cs typeface="Century Gothic"/>
              <a:sym typeface="Century Gothic"/>
            </a:endParaRPr>
          </a:p>
        </p:txBody>
      </p:sp>
      <p:sp>
        <p:nvSpPr>
          <p:cNvPr id="777" name="Google Shape;777;p59"/>
          <p:cNvSpPr txBox="1"/>
          <p:nvPr/>
        </p:nvSpPr>
        <p:spPr>
          <a:xfrm>
            <a:off x="977568" y="5204479"/>
            <a:ext cx="383825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greetings</a:t>
            </a:r>
            <a:endParaRPr b="0" i="0" sz="1400" u="none" cap="none" strike="noStrike">
              <a:solidFill>
                <a:srgbClr val="000000"/>
              </a:solidFill>
              <a:latin typeface="Century Gothic"/>
              <a:ea typeface="Century Gothic"/>
              <a:cs typeface="Century Gothic"/>
              <a:sym typeface="Century Gothic"/>
            </a:endParaRPr>
          </a:p>
        </p:txBody>
      </p:sp>
      <p:sp>
        <p:nvSpPr>
          <p:cNvPr id="778" name="Google Shape;778;p59"/>
          <p:cNvSpPr txBox="1"/>
          <p:nvPr/>
        </p:nvSpPr>
        <p:spPr>
          <a:xfrm>
            <a:off x="5457046" y="1437387"/>
            <a:ext cx="383825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waitress</a:t>
            </a:r>
            <a:endParaRPr b="0" i="0" sz="1400" u="none" cap="none" strike="noStrike">
              <a:solidFill>
                <a:srgbClr val="000000"/>
              </a:solidFill>
              <a:latin typeface="Century Gothic"/>
              <a:ea typeface="Century Gothic"/>
              <a:cs typeface="Century Gothic"/>
              <a:sym typeface="Century Gothic"/>
            </a:endParaRPr>
          </a:p>
        </p:txBody>
      </p:sp>
      <p:sp>
        <p:nvSpPr>
          <p:cNvPr id="779" name="Google Shape;779;p59"/>
          <p:cNvSpPr txBox="1"/>
          <p:nvPr/>
        </p:nvSpPr>
        <p:spPr>
          <a:xfrm>
            <a:off x="5457045" y="2736065"/>
            <a:ext cx="383825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season</a:t>
            </a:r>
            <a:endParaRPr b="0" i="0" sz="1400" u="none" cap="none" strike="noStrike">
              <a:solidFill>
                <a:srgbClr val="000000"/>
              </a:solidFill>
              <a:latin typeface="Century Gothic"/>
              <a:ea typeface="Century Gothic"/>
              <a:cs typeface="Century Gothic"/>
              <a:sym typeface="Century Gothic"/>
            </a:endParaRPr>
          </a:p>
        </p:txBody>
      </p:sp>
      <p:sp>
        <p:nvSpPr>
          <p:cNvPr id="780" name="Google Shape;780;p59"/>
          <p:cNvSpPr txBox="1"/>
          <p:nvPr/>
        </p:nvSpPr>
        <p:spPr>
          <a:xfrm>
            <a:off x="5457044" y="4034742"/>
            <a:ext cx="383825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soil</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pic>
        <p:nvPicPr>
          <p:cNvPr descr="A picture containing clock&#10;&#10;Description automatically generated" id="786" name="Google Shape;786;p6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7" name="Google Shape;787;p6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8" name="Google Shape;788;p6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9" name="Google Shape;789;p6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0" name="Google Shape;790;p6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Writing – Adding Ideas for Clarity</a:t>
            </a:r>
            <a:endParaRPr b="0" i="0" sz="1400" u="none" cap="none" strike="noStrike">
              <a:solidFill>
                <a:srgbClr val="000000"/>
              </a:solidFill>
              <a:latin typeface="Century Gothic"/>
              <a:ea typeface="Century Gothic"/>
              <a:cs typeface="Century Gothic"/>
              <a:sym typeface="Century Gothic"/>
            </a:endParaRPr>
          </a:p>
        </p:txBody>
      </p:sp>
      <p:sp>
        <p:nvSpPr>
          <p:cNvPr id="791" name="Google Shape;791;p60"/>
          <p:cNvSpPr txBox="1"/>
          <p:nvPr/>
        </p:nvSpPr>
        <p:spPr>
          <a:xfrm>
            <a:off x="5889218" y="3341114"/>
            <a:ext cx="5203348"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152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792" name="Google Shape;792;p6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152</a:t>
            </a:r>
            <a:endParaRPr b="0" i="0" sz="1400" u="none" cap="none" strike="noStrike">
              <a:solidFill>
                <a:srgbClr val="000000"/>
              </a:solidFill>
              <a:latin typeface="Century Gothic"/>
              <a:ea typeface="Century Gothic"/>
              <a:cs typeface="Century Gothic"/>
              <a:sym typeface="Century Gothic"/>
            </a:endParaRPr>
          </a:p>
        </p:txBody>
      </p:sp>
      <p:pic>
        <p:nvPicPr>
          <p:cNvPr id="793" name="Google Shape;793;p60"/>
          <p:cNvPicPr preferRelativeResize="0"/>
          <p:nvPr/>
        </p:nvPicPr>
        <p:blipFill rotWithShape="1">
          <a:blip r:embed="rId6">
            <a:alphaModFix/>
          </a:blip>
          <a:srcRect b="0" l="0" r="0" t="0"/>
          <a:stretch/>
        </p:blipFill>
        <p:spPr>
          <a:xfrm>
            <a:off x="1513225" y="1318176"/>
            <a:ext cx="3804791" cy="51816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94" name="Google Shape;794;p60"/>
          <p:cNvPicPr preferRelativeResize="0"/>
          <p:nvPr/>
        </p:nvPicPr>
        <p:blipFill rotWithShape="1">
          <a:blip r:embed="rId7">
            <a:alphaModFix/>
          </a:blip>
          <a:srcRect b="0" l="0" r="0" t="0"/>
          <a:stretch/>
        </p:blipFill>
        <p:spPr>
          <a:xfrm>
            <a:off x="5759904" y="2690630"/>
            <a:ext cx="1605280" cy="56296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pic>
        <p:nvPicPr>
          <p:cNvPr descr="A picture containing clock&#10;&#10;Description automatically generated" id="800" name="Google Shape;800;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1" name="Google Shape;801;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2" name="Google Shape;802;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3" name="Google Shape;803;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4" name="Google Shape;804;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05" name="Google Shape;805;p61"/>
          <p:cNvSpPr txBox="1"/>
          <p:nvPr/>
        </p:nvSpPr>
        <p:spPr>
          <a:xfrm>
            <a:off x="819039" y="1345163"/>
            <a:ext cx="6605011" cy="45242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Examine </a:t>
            </a:r>
            <a:r>
              <a:rPr b="0" i="0" lang="en-US" sz="3200" u="none" cap="none" strike="noStrike">
                <a:solidFill>
                  <a:schemeClr val="dk1"/>
                </a:solidFill>
                <a:latin typeface="Century Gothic"/>
                <a:ea typeface="Century Gothic"/>
                <a:cs typeface="Century Gothic"/>
                <a:sym typeface="Century Gothic"/>
              </a:rPr>
              <a:t>your draft for places where information is vague or missing or the narrative is unclear.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Make notes</a:t>
            </a:r>
            <a:r>
              <a:rPr b="0" i="0" lang="en-US" sz="3200" u="none" cap="none" strike="noStrike">
                <a:solidFill>
                  <a:schemeClr val="dk1"/>
                </a:solidFill>
                <a:latin typeface="Century Gothic"/>
                <a:ea typeface="Century Gothic"/>
                <a:cs typeface="Century Gothic"/>
                <a:sym typeface="Century Gothic"/>
              </a:rPr>
              <a:t> on ideas you want to add and words you want to change.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Edit</a:t>
            </a:r>
            <a:r>
              <a:rPr b="0" i="0" lang="en-US" sz="3200" u="none" cap="none" strike="noStrike">
                <a:solidFill>
                  <a:schemeClr val="dk1"/>
                </a:solidFill>
                <a:latin typeface="Century Gothic"/>
                <a:ea typeface="Century Gothic"/>
                <a:cs typeface="Century Gothic"/>
                <a:sym typeface="Century Gothic"/>
              </a:rPr>
              <a:t> your draft by adding ideas for clarity.</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806" name="Google Shape;806;p61"/>
          <p:cNvPicPr preferRelativeResize="0"/>
          <p:nvPr/>
        </p:nvPicPr>
        <p:blipFill rotWithShape="1">
          <a:blip r:embed="rId6">
            <a:alphaModFix/>
          </a:blip>
          <a:srcRect b="0" l="0" r="0" t="0"/>
          <a:stretch/>
        </p:blipFill>
        <p:spPr>
          <a:xfrm>
            <a:off x="7604034" y="1899966"/>
            <a:ext cx="2429785" cy="242978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pic>
        <p:nvPicPr>
          <p:cNvPr descr="A picture containing clock&#10;&#10;Description automatically generated" id="812" name="Google Shape;812;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3" name="Google Shape;813;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4" name="Google Shape;814;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5" name="Google Shape;815;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6" name="Google Shape;816;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  Vowel Team Review</a:t>
            </a:r>
            <a:endParaRPr b="0" i="0" sz="1400" u="none" cap="none" strike="noStrike">
              <a:solidFill>
                <a:srgbClr val="000000"/>
              </a:solidFill>
              <a:latin typeface="Century Gothic"/>
              <a:ea typeface="Century Gothic"/>
              <a:cs typeface="Century Gothic"/>
              <a:sym typeface="Century Gothic"/>
            </a:endParaRPr>
          </a:p>
        </p:txBody>
      </p:sp>
      <p:sp>
        <p:nvSpPr>
          <p:cNvPr id="817" name="Google Shape;817;p62"/>
          <p:cNvSpPr txBox="1"/>
          <p:nvPr/>
        </p:nvSpPr>
        <p:spPr>
          <a:xfrm>
            <a:off x="765837" y="2136358"/>
            <a:ext cx="10660325" cy="2308284"/>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4800" u="none" cap="none" strike="noStrike">
                <a:solidFill>
                  <a:schemeClr val="dk1"/>
                </a:solidFill>
                <a:latin typeface="Century Gothic"/>
                <a:ea typeface="Century Gothic"/>
                <a:cs typeface="Century Gothic"/>
                <a:sym typeface="Century Gothic"/>
              </a:rPr>
              <a:t>The president held a press conference to proclam that she was signing a new law.</a:t>
            </a:r>
            <a:endParaRPr b="0" i="0" sz="48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pic>
        <p:nvPicPr>
          <p:cNvPr descr="A picture containing clock&#10;&#10;Description automatically generated" id="823" name="Google Shape;823;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4" name="Google Shape;824;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5" name="Google Shape;825;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6" name="Google Shape;826;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7" name="Google Shape;827;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28" name="Google Shape;828;p63"/>
          <p:cNvSpPr txBox="1"/>
          <p:nvPr/>
        </p:nvSpPr>
        <p:spPr>
          <a:xfrm>
            <a:off x="5887439" y="2448069"/>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29" name="Google Shape;829;p6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148</a:t>
            </a:r>
            <a:endParaRPr b="0" i="0" sz="1400" u="none" cap="none" strike="noStrike">
              <a:solidFill>
                <a:srgbClr val="000000"/>
              </a:solidFill>
              <a:latin typeface="Century Gothic"/>
              <a:ea typeface="Century Gothic"/>
              <a:cs typeface="Century Gothic"/>
              <a:sym typeface="Century Gothic"/>
            </a:endParaRPr>
          </a:p>
        </p:txBody>
      </p:sp>
      <p:pic>
        <p:nvPicPr>
          <p:cNvPr id="830" name="Google Shape;830;p63"/>
          <p:cNvPicPr preferRelativeResize="0"/>
          <p:nvPr/>
        </p:nvPicPr>
        <p:blipFill rotWithShape="1">
          <a:blip r:embed="rId6">
            <a:alphaModFix/>
          </a:blip>
          <a:srcRect b="0" l="0" r="0" t="0"/>
          <a:stretch/>
        </p:blipFill>
        <p:spPr>
          <a:xfrm>
            <a:off x="1635910" y="1233615"/>
            <a:ext cx="3767489" cy="51308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31" name="Google Shape;831;p63"/>
          <p:cNvPicPr preferRelativeResize="0"/>
          <p:nvPr/>
        </p:nvPicPr>
        <p:blipFill rotWithShape="1">
          <a:blip r:embed="rId7">
            <a:alphaModFix/>
          </a:blip>
          <a:srcRect b="0" l="0" r="0" t="0"/>
          <a:stretch/>
        </p:blipFill>
        <p:spPr>
          <a:xfrm>
            <a:off x="6738249" y="1720226"/>
            <a:ext cx="1777100" cy="6232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pic>
        <p:nvPicPr>
          <p:cNvPr descr="A picture containing drawing, lamp&#10;&#10;Description automatically generated" id="836" name="Google Shape;836;p64"/>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37" name="Google Shape;837;p64"/>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38" name="Google Shape;838;p64"/>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39" name="Google Shape;839;p64"/>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40" name="Google Shape;840;p64"/>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41" name="Google Shape;841;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pic>
        <p:nvPicPr>
          <p:cNvPr descr="A picture containing clock&#10;&#10;Description automatically generated" id="847" name="Google Shape;847;p6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48" name="Google Shape;848;p6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49" name="Google Shape;849;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50" name="Google Shape;850;p6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1" name="Google Shape;851;p6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852" name="Google Shape;852;p6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142</a:t>
            </a:r>
            <a:endParaRPr b="0" i="0" sz="1400" u="none" cap="none" strike="noStrike">
              <a:solidFill>
                <a:srgbClr val="000000"/>
              </a:solidFill>
              <a:latin typeface="Century Gothic"/>
              <a:ea typeface="Century Gothic"/>
              <a:cs typeface="Century Gothic"/>
              <a:sym typeface="Century Gothic"/>
            </a:endParaRPr>
          </a:p>
        </p:txBody>
      </p:sp>
      <p:sp>
        <p:nvSpPr>
          <p:cNvPr id="853" name="Google Shape;853;p66"/>
          <p:cNvSpPr txBox="1"/>
          <p:nvPr/>
        </p:nvSpPr>
        <p:spPr>
          <a:xfrm>
            <a:off x="6194228" y="2904584"/>
            <a:ext cx="449909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142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854" name="Google Shape;854;p66"/>
          <p:cNvPicPr preferRelativeResize="0"/>
          <p:nvPr/>
        </p:nvPicPr>
        <p:blipFill rotWithShape="1">
          <a:blip r:embed="rId6">
            <a:alphaModFix/>
          </a:blip>
          <a:srcRect b="0" l="0" r="0" t="0"/>
          <a:stretch/>
        </p:blipFill>
        <p:spPr>
          <a:xfrm>
            <a:off x="1891563" y="1276516"/>
            <a:ext cx="3886855" cy="529336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descr="A picture containing clock&#10;&#10;Description automatically generated" id="142" name="Google Shape;142;p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43" name="Google Shape;143;p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44" name="Google Shape;144;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45" name="Google Shape;145;p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6" name="Google Shape;146;p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Poetry</a:t>
            </a:r>
            <a:endParaRPr b="0" i="0" sz="1400" u="none" cap="none" strike="noStrike">
              <a:solidFill>
                <a:srgbClr val="000000"/>
              </a:solidFill>
              <a:latin typeface="Century Gothic"/>
              <a:ea typeface="Century Gothic"/>
              <a:cs typeface="Century Gothic"/>
              <a:sym typeface="Century Gothic"/>
            </a:endParaRPr>
          </a:p>
        </p:txBody>
      </p:sp>
      <p:sp>
        <p:nvSpPr>
          <p:cNvPr id="147" name="Google Shape;147;p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126, 127</a:t>
            </a:r>
            <a:endParaRPr b="0" i="0" sz="1400" u="none" cap="none" strike="noStrike">
              <a:solidFill>
                <a:srgbClr val="000000"/>
              </a:solidFill>
              <a:latin typeface="Century Gothic"/>
              <a:ea typeface="Century Gothic"/>
              <a:cs typeface="Century Gothic"/>
              <a:sym typeface="Century Gothic"/>
            </a:endParaRPr>
          </a:p>
        </p:txBody>
      </p:sp>
      <p:sp>
        <p:nvSpPr>
          <p:cNvPr id="148" name="Google Shape;148;p6"/>
          <p:cNvSpPr txBox="1"/>
          <p:nvPr/>
        </p:nvSpPr>
        <p:spPr>
          <a:xfrm>
            <a:off x="8208000" y="2904584"/>
            <a:ext cx="3571353"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126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49" name="Google Shape;149;p6"/>
          <p:cNvPicPr preferRelativeResize="0"/>
          <p:nvPr/>
        </p:nvPicPr>
        <p:blipFill rotWithShape="1">
          <a:blip r:embed="rId6">
            <a:alphaModFix/>
          </a:blip>
          <a:srcRect b="0" l="0" r="0" t="0"/>
          <a:stretch/>
        </p:blipFill>
        <p:spPr>
          <a:xfrm>
            <a:off x="778850" y="1353300"/>
            <a:ext cx="7145601" cy="4786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pic>
        <p:nvPicPr>
          <p:cNvPr descr="A picture containing clock&#10;&#10;Description automatically generated" id="860" name="Google Shape;860;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61" name="Google Shape;861;p6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62" name="Google Shape;862;p6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3" name="Google Shape;863;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4" name="Google Shape;864;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10;&#10;Description automatically generated" id="865" name="Google Shape;865;p67"/>
          <p:cNvPicPr preferRelativeResize="0"/>
          <p:nvPr/>
        </p:nvPicPr>
        <p:blipFill rotWithShape="1">
          <a:blip r:embed="rId6">
            <a:alphaModFix/>
          </a:blip>
          <a:srcRect b="35517" l="0" r="61885" t="19603"/>
          <a:stretch/>
        </p:blipFill>
        <p:spPr>
          <a:xfrm>
            <a:off x="5121360" y="1763571"/>
            <a:ext cx="5265173" cy="1238865"/>
          </a:xfrm>
          <a:prstGeom prst="rect">
            <a:avLst/>
          </a:prstGeom>
          <a:noFill/>
          <a:ln>
            <a:noFill/>
          </a:ln>
        </p:spPr>
      </p:pic>
      <p:sp>
        <p:nvSpPr>
          <p:cNvPr id="866" name="Google Shape;866;p67"/>
          <p:cNvSpPr txBox="1"/>
          <p:nvPr/>
        </p:nvSpPr>
        <p:spPr>
          <a:xfrm>
            <a:off x="5542612" y="3171417"/>
            <a:ext cx="5883864"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What inspires people to start a journey</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id="867" name="Google Shape;867;p67"/>
          <p:cNvPicPr preferRelativeResize="0"/>
          <p:nvPr/>
        </p:nvPicPr>
        <p:blipFill rotWithShape="1">
          <a:blip r:embed="rId7">
            <a:alphaModFix/>
          </a:blip>
          <a:srcRect b="0" l="0" r="0" t="0"/>
          <a:stretch/>
        </p:blipFill>
        <p:spPr>
          <a:xfrm>
            <a:off x="1051030" y="1428903"/>
            <a:ext cx="3349977" cy="456220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pic>
        <p:nvPicPr>
          <p:cNvPr descr="A picture containing clock&#10;&#10;Description automatically generated" id="873" name="Google Shape;873;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4" name="Google Shape;874;p6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5" name="Google Shape;875;p6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76" name="Google Shape;876;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7" name="Google Shape;877;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 Suffixes</a:t>
            </a:r>
            <a:endParaRPr b="0" i="0" sz="1400" u="none" cap="none" strike="noStrike">
              <a:solidFill>
                <a:srgbClr val="000000"/>
              </a:solidFill>
              <a:latin typeface="Century Gothic"/>
              <a:ea typeface="Century Gothic"/>
              <a:cs typeface="Century Gothic"/>
              <a:sym typeface="Century Gothic"/>
            </a:endParaRPr>
          </a:p>
        </p:txBody>
      </p:sp>
      <p:sp>
        <p:nvSpPr>
          <p:cNvPr id="878" name="Google Shape;878;p68"/>
          <p:cNvSpPr txBox="1"/>
          <p:nvPr/>
        </p:nvSpPr>
        <p:spPr>
          <a:xfrm>
            <a:off x="819040" y="1580912"/>
            <a:ext cx="4342919"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comfortable</a:t>
            </a:r>
            <a:endParaRPr b="0" i="0" sz="1400" u="none" cap="none" strike="noStrike">
              <a:solidFill>
                <a:srgbClr val="000000"/>
              </a:solidFill>
              <a:latin typeface="Century Gothic"/>
              <a:ea typeface="Century Gothic"/>
              <a:cs typeface="Century Gothic"/>
              <a:sym typeface="Century Gothic"/>
            </a:endParaRPr>
          </a:p>
        </p:txBody>
      </p:sp>
      <p:sp>
        <p:nvSpPr>
          <p:cNvPr id="879" name="Google Shape;879;p68"/>
          <p:cNvSpPr txBox="1"/>
          <p:nvPr/>
        </p:nvSpPr>
        <p:spPr>
          <a:xfrm>
            <a:off x="819040" y="2956414"/>
            <a:ext cx="4525117"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dependable</a:t>
            </a:r>
            <a:endParaRPr b="0" i="0" sz="1400" u="none" cap="none" strike="noStrike">
              <a:solidFill>
                <a:srgbClr val="000000"/>
              </a:solidFill>
              <a:latin typeface="Century Gothic"/>
              <a:ea typeface="Century Gothic"/>
              <a:cs typeface="Century Gothic"/>
              <a:sym typeface="Century Gothic"/>
            </a:endParaRPr>
          </a:p>
        </p:txBody>
      </p:sp>
      <p:sp>
        <p:nvSpPr>
          <p:cNvPr id="880" name="Google Shape;880;p68"/>
          <p:cNvSpPr txBox="1"/>
          <p:nvPr/>
        </p:nvSpPr>
        <p:spPr>
          <a:xfrm>
            <a:off x="819039" y="4331916"/>
            <a:ext cx="4342919"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forcible</a:t>
            </a:r>
            <a:endParaRPr b="0" i="0" sz="1400" u="none" cap="none" strike="noStrike">
              <a:solidFill>
                <a:srgbClr val="000000"/>
              </a:solidFill>
              <a:latin typeface="Century Gothic"/>
              <a:ea typeface="Century Gothic"/>
              <a:cs typeface="Century Gothic"/>
              <a:sym typeface="Century Gothic"/>
            </a:endParaRPr>
          </a:p>
        </p:txBody>
      </p:sp>
      <p:sp>
        <p:nvSpPr>
          <p:cNvPr id="881" name="Google Shape;881;p68"/>
          <p:cNvSpPr txBox="1"/>
          <p:nvPr/>
        </p:nvSpPr>
        <p:spPr>
          <a:xfrm>
            <a:off x="5982260" y="1802390"/>
            <a:ext cx="5220635"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Use</a:t>
            </a:r>
            <a:r>
              <a:rPr b="0" i="0" lang="en-US" sz="3200" u="none" cap="none" strike="noStrike">
                <a:solidFill>
                  <a:schemeClr val="dk1"/>
                </a:solidFill>
                <a:latin typeface="Century Gothic"/>
                <a:ea typeface="Century Gothic"/>
                <a:cs typeface="Century Gothic"/>
                <a:sym typeface="Century Gothic"/>
              </a:rPr>
              <a:t> the following words in a sentence.</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flexible</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reversible</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movable</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traceable</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visible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pic>
        <p:nvPicPr>
          <p:cNvPr descr="A picture containing clock&#10;&#10;Description automatically generated" id="887" name="Google Shape;887;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88" name="Google Shape;888;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89" name="Google Shape;889;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90" name="Google Shape;890;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1" name="Google Shape;891;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Delete Ideas for Clarity  </a:t>
            </a:r>
            <a:endParaRPr b="0" i="0" sz="1400" u="none" cap="none" strike="noStrike">
              <a:solidFill>
                <a:srgbClr val="000000"/>
              </a:solidFill>
              <a:latin typeface="Century Gothic"/>
              <a:ea typeface="Century Gothic"/>
              <a:cs typeface="Century Gothic"/>
              <a:sym typeface="Century Gothic"/>
            </a:endParaRPr>
          </a:p>
        </p:txBody>
      </p:sp>
      <p:sp>
        <p:nvSpPr>
          <p:cNvPr id="892" name="Google Shape;892;p6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153</a:t>
            </a:r>
            <a:endParaRPr b="0" i="0" sz="1400" u="none" cap="none" strike="noStrike">
              <a:solidFill>
                <a:srgbClr val="000000"/>
              </a:solidFill>
              <a:latin typeface="Century Gothic"/>
              <a:ea typeface="Century Gothic"/>
              <a:cs typeface="Century Gothic"/>
              <a:sym typeface="Century Gothic"/>
            </a:endParaRPr>
          </a:p>
        </p:txBody>
      </p:sp>
      <p:sp>
        <p:nvSpPr>
          <p:cNvPr id="893" name="Google Shape;893;p69"/>
          <p:cNvSpPr txBox="1"/>
          <p:nvPr/>
        </p:nvSpPr>
        <p:spPr>
          <a:xfrm>
            <a:off x="5982260" y="3150825"/>
            <a:ext cx="5220635"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153 in your Student Interactive. </a:t>
            </a:r>
            <a:endParaRPr b="0" i="0" sz="1400" u="none" cap="none" strike="noStrike">
              <a:solidFill>
                <a:srgbClr val="000000"/>
              </a:solidFill>
              <a:latin typeface="Arial"/>
              <a:ea typeface="Arial"/>
              <a:cs typeface="Arial"/>
              <a:sym typeface="Arial"/>
            </a:endParaRPr>
          </a:p>
        </p:txBody>
      </p:sp>
      <p:pic>
        <p:nvPicPr>
          <p:cNvPr id="894" name="Google Shape;894;p69"/>
          <p:cNvPicPr preferRelativeResize="0"/>
          <p:nvPr/>
        </p:nvPicPr>
        <p:blipFill rotWithShape="1">
          <a:blip r:embed="rId6">
            <a:alphaModFix/>
          </a:blip>
          <a:srcRect b="0" l="0" r="0" t="0"/>
          <a:stretch/>
        </p:blipFill>
        <p:spPr>
          <a:xfrm>
            <a:off x="1802095" y="1332669"/>
            <a:ext cx="3740517" cy="509406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95" name="Google Shape;895;p69"/>
          <p:cNvPicPr preferRelativeResize="0"/>
          <p:nvPr/>
        </p:nvPicPr>
        <p:blipFill rotWithShape="1">
          <a:blip r:embed="rId7">
            <a:alphaModFix/>
          </a:blip>
          <a:srcRect b="0" l="0" r="0" t="0"/>
          <a:stretch/>
        </p:blipFill>
        <p:spPr>
          <a:xfrm>
            <a:off x="7465550" y="2143125"/>
            <a:ext cx="2078526" cy="7289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pic>
        <p:nvPicPr>
          <p:cNvPr descr="A picture containing clock&#10;&#10;Description automatically generated" id="901" name="Google Shape;901;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2" name="Google Shape;902;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3" name="Google Shape;903;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4" name="Google Shape;904;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5" name="Google Shape;905;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a:t>
            </a:r>
            <a:endParaRPr b="0" i="0" sz="1400" u="none" cap="none" strike="noStrike">
              <a:solidFill>
                <a:srgbClr val="000000"/>
              </a:solidFill>
              <a:latin typeface="Century Gothic"/>
              <a:ea typeface="Century Gothic"/>
              <a:cs typeface="Century Gothic"/>
              <a:sym typeface="Century Gothic"/>
            </a:endParaRPr>
          </a:p>
        </p:txBody>
      </p:sp>
      <p:pic>
        <p:nvPicPr>
          <p:cNvPr id="906" name="Google Shape;906;p70"/>
          <p:cNvPicPr preferRelativeResize="0"/>
          <p:nvPr/>
        </p:nvPicPr>
        <p:blipFill rotWithShape="1">
          <a:blip r:embed="rId6">
            <a:alphaModFix/>
          </a:blip>
          <a:srcRect b="0" l="0" r="0" t="0"/>
          <a:stretch/>
        </p:blipFill>
        <p:spPr>
          <a:xfrm>
            <a:off x="2004444" y="1792578"/>
            <a:ext cx="7758228" cy="3793671"/>
          </a:xfrm>
          <a:prstGeom prst="rect">
            <a:avLst/>
          </a:prstGeom>
          <a:noFill/>
          <a:ln>
            <a:noFill/>
          </a:ln>
        </p:spPr>
      </p:pic>
      <p:sp>
        <p:nvSpPr>
          <p:cNvPr id="907" name="Google Shape;907;p70"/>
          <p:cNvSpPr txBox="1"/>
          <p:nvPr/>
        </p:nvSpPr>
        <p:spPr>
          <a:xfrm>
            <a:off x="4391025" y="3000375"/>
            <a:ext cx="5238900" cy="2632200"/>
          </a:xfrm>
          <a:prstGeom prst="rect">
            <a:avLst/>
          </a:prstGeom>
          <a:solidFill>
            <a:schemeClr val="accent5"/>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Bl</a:t>
            </a:r>
            <a:r>
              <a:rPr b="0" i="0" lang="en-US" sz="1900" u="none" cap="none" strike="noStrike">
                <a:solidFill>
                  <a:srgbClr val="000000"/>
                </a:solidFill>
                <a:latin typeface="Calibri"/>
                <a:ea typeface="Calibri"/>
                <a:cs typeface="Calibri"/>
                <a:sym typeface="Calibri"/>
              </a:rPr>
              <a:t>urry page</a:t>
            </a:r>
            <a:endParaRPr b="0" i="0" sz="1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pic>
        <p:nvPicPr>
          <p:cNvPr descr="A picture containing clock&#10;&#10;Description automatically generated" id="913" name="Google Shape;913;p10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4" name="Google Shape;914;p10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5" name="Google Shape;915;p10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6" name="Google Shape;916;p10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7" name="Google Shape;917;p10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918" name="Google Shape;918;p100"/>
          <p:cNvSpPr txBox="1"/>
          <p:nvPr/>
        </p:nvSpPr>
        <p:spPr>
          <a:xfrm>
            <a:off x="298808" y="1174769"/>
            <a:ext cx="11387766" cy="4893607"/>
          </a:xfrm>
          <a:prstGeom prst="rect">
            <a:avLst/>
          </a:prstGeom>
          <a:noFill/>
          <a:ln>
            <a:noFill/>
          </a:ln>
        </p:spPr>
        <p:txBody>
          <a:bodyPr anchorCtr="0" anchor="t" bIns="45700" lIns="91425" spcFirstLastPara="1" rIns="91425" wrap="square" tIns="45700">
            <a:spAutoFit/>
          </a:bodyPr>
          <a:lstStyle/>
          <a:p>
            <a:pPr indent="-228600" lvl="0" marL="228600" marR="0" rtl="0" algn="l">
              <a:lnSpc>
                <a:spcPct val="100000"/>
              </a:lnSpc>
              <a:spcBef>
                <a:spcPts val="0"/>
              </a:spcBef>
              <a:spcAft>
                <a:spcPts val="0"/>
              </a:spcAft>
              <a:buClr>
                <a:srgbClr val="000000"/>
              </a:buClr>
              <a:buSzPts val="2800"/>
              <a:buFont typeface="Arial"/>
              <a:buNone/>
            </a:pPr>
            <a:r>
              <a:rPr b="0" i="0" lang="en-US" sz="2600" u="none" cap="none" strike="noStrike">
                <a:solidFill>
                  <a:srgbClr val="000000"/>
                </a:solidFill>
                <a:latin typeface="Century Gothic"/>
                <a:ea typeface="Century Gothic"/>
                <a:cs typeface="Century Gothic"/>
                <a:sym typeface="Century Gothic"/>
              </a:rPr>
              <a:t>1. Our teacher said it was </a:t>
            </a:r>
            <a:r>
              <a:rPr b="1" i="0" lang="en-US" sz="2600" u="none" cap="none" strike="noStrike">
                <a:solidFill>
                  <a:srgbClr val="000000"/>
                </a:solidFill>
                <a:latin typeface="Century Gothic"/>
                <a:ea typeface="Century Gothic"/>
                <a:cs typeface="Century Gothic"/>
                <a:sym typeface="Century Gothic"/>
              </a:rPr>
              <a:t>advisable</a:t>
            </a:r>
            <a:r>
              <a:rPr b="0" i="0" lang="en-US" sz="2600" u="none" cap="none" strike="noStrike">
                <a:solidFill>
                  <a:srgbClr val="000000"/>
                </a:solidFill>
                <a:latin typeface="Century Gothic"/>
                <a:ea typeface="Century Gothic"/>
                <a:cs typeface="Century Gothic"/>
                <a:sym typeface="Century Gothic"/>
              </a:rPr>
              <a:t> to read the chapter before the test.</a:t>
            </a:r>
            <a:endParaRPr b="0" i="0" sz="1400" u="none" cap="none" strike="noStrike">
              <a:solidFill>
                <a:srgbClr val="000000"/>
              </a:solidFill>
              <a:latin typeface="Arial"/>
              <a:ea typeface="Arial"/>
              <a:cs typeface="Arial"/>
              <a:sym typeface="Arial"/>
            </a:endParaRPr>
          </a:p>
          <a:p>
            <a:pPr indent="-228600" lvl="0" marL="228600" marR="0" rtl="0" algn="l">
              <a:lnSpc>
                <a:spcPct val="100000"/>
              </a:lnSpc>
              <a:spcBef>
                <a:spcPts val="0"/>
              </a:spcBef>
              <a:spcAft>
                <a:spcPts val="0"/>
              </a:spcAft>
              <a:buClr>
                <a:srgbClr val="000000"/>
              </a:buClr>
              <a:buSzPts val="2800"/>
              <a:buFont typeface="Arial"/>
              <a:buNone/>
            </a:pPr>
            <a:r>
              <a:rPr b="0" i="0" lang="en-US" sz="2600" u="none" cap="none" strike="noStrike">
                <a:solidFill>
                  <a:schemeClr val="dk1"/>
                </a:solidFill>
                <a:latin typeface="Century Gothic"/>
                <a:ea typeface="Century Gothic"/>
                <a:cs typeface="Century Gothic"/>
                <a:sym typeface="Century Gothic"/>
              </a:rPr>
              <a:t>2. We think this fix is </a:t>
            </a:r>
            <a:r>
              <a:rPr b="1" i="0" lang="en-US" sz="2600" u="none" cap="none" strike="noStrike">
                <a:solidFill>
                  <a:schemeClr val="dk1"/>
                </a:solidFill>
                <a:latin typeface="Century Gothic"/>
                <a:ea typeface="Century Gothic"/>
                <a:cs typeface="Century Gothic"/>
                <a:sym typeface="Century Gothic"/>
              </a:rPr>
              <a:t>workable</a:t>
            </a:r>
            <a:r>
              <a:rPr b="0" i="0" lang="en-US" sz="2600" u="none" cap="none" strike="noStrike">
                <a:solidFill>
                  <a:schemeClr val="dk1"/>
                </a:solidFill>
                <a:latin typeface="Century Gothic"/>
                <a:ea typeface="Century Gothic"/>
                <a:cs typeface="Century Gothic"/>
                <a:sym typeface="Century Gothic"/>
              </a:rPr>
              <a:t> and will help us finish the job.</a:t>
            </a:r>
            <a:endParaRPr b="0" i="0" sz="1400" u="none" cap="none" strike="noStrike">
              <a:solidFill>
                <a:srgbClr val="000000"/>
              </a:solidFill>
              <a:latin typeface="Arial"/>
              <a:ea typeface="Arial"/>
              <a:cs typeface="Arial"/>
              <a:sym typeface="Arial"/>
            </a:endParaRPr>
          </a:p>
          <a:p>
            <a:pPr indent="-228600" lvl="0" marL="228600" marR="0" rtl="0" algn="l">
              <a:lnSpc>
                <a:spcPct val="100000"/>
              </a:lnSpc>
              <a:spcBef>
                <a:spcPts val="0"/>
              </a:spcBef>
              <a:spcAft>
                <a:spcPts val="0"/>
              </a:spcAft>
              <a:buClr>
                <a:srgbClr val="000000"/>
              </a:buClr>
              <a:buSzPts val="2800"/>
              <a:buFont typeface="Arial"/>
              <a:buNone/>
            </a:pPr>
            <a:r>
              <a:rPr b="0" i="0" lang="en-US" sz="2600" u="none" cap="none" strike="noStrike">
                <a:solidFill>
                  <a:schemeClr val="dk1"/>
                </a:solidFill>
                <a:latin typeface="Century Gothic"/>
                <a:ea typeface="Century Gothic"/>
                <a:cs typeface="Century Gothic"/>
                <a:sym typeface="Century Gothic"/>
              </a:rPr>
              <a:t>3. The witness was not </a:t>
            </a:r>
            <a:r>
              <a:rPr b="1" i="0" lang="en-US" sz="2600" u="none" cap="none" strike="noStrike">
                <a:solidFill>
                  <a:schemeClr val="dk1"/>
                </a:solidFill>
                <a:latin typeface="Century Gothic"/>
                <a:ea typeface="Century Gothic"/>
                <a:cs typeface="Century Gothic"/>
                <a:sym typeface="Century Gothic"/>
              </a:rPr>
              <a:t>credible, </a:t>
            </a:r>
            <a:r>
              <a:rPr b="0" i="0" lang="en-US" sz="2600" u="none" cap="none" strike="noStrike">
                <a:solidFill>
                  <a:schemeClr val="dk1"/>
                </a:solidFill>
                <a:latin typeface="Century Gothic"/>
                <a:ea typeface="Century Gothic"/>
                <a:cs typeface="Century Gothic"/>
                <a:sym typeface="Century Gothic"/>
              </a:rPr>
              <a:t>and the jury thought she was lying.</a:t>
            </a:r>
            <a:endParaRPr b="0" i="0" sz="1400" u="none" cap="none" strike="noStrike">
              <a:solidFill>
                <a:srgbClr val="000000"/>
              </a:solidFill>
              <a:latin typeface="Arial"/>
              <a:ea typeface="Arial"/>
              <a:cs typeface="Arial"/>
              <a:sym typeface="Arial"/>
            </a:endParaRPr>
          </a:p>
          <a:p>
            <a:pPr indent="-228600" lvl="0" marL="228600" marR="0" rtl="0" algn="l">
              <a:lnSpc>
                <a:spcPct val="100000"/>
              </a:lnSpc>
              <a:spcBef>
                <a:spcPts val="0"/>
              </a:spcBef>
              <a:spcAft>
                <a:spcPts val="0"/>
              </a:spcAft>
              <a:buClr>
                <a:srgbClr val="000000"/>
              </a:buClr>
              <a:buSzPts val="2800"/>
              <a:buFont typeface="Arial"/>
              <a:buNone/>
            </a:pPr>
            <a:r>
              <a:rPr b="0" i="0" lang="en-US" sz="2600" u="none" cap="none" strike="noStrike">
                <a:solidFill>
                  <a:schemeClr val="dk1"/>
                </a:solidFill>
                <a:latin typeface="Century Gothic"/>
                <a:ea typeface="Century Gothic"/>
                <a:cs typeface="Century Gothic"/>
                <a:sym typeface="Century Gothic"/>
              </a:rPr>
              <a:t>4. When the police investigated the robbery, they saw signs of a </a:t>
            </a:r>
            <a:r>
              <a:rPr b="1" i="0" lang="en-US" sz="2600" u="none" cap="none" strike="noStrike">
                <a:solidFill>
                  <a:schemeClr val="dk1"/>
                </a:solidFill>
                <a:latin typeface="Century Gothic"/>
                <a:ea typeface="Century Gothic"/>
                <a:cs typeface="Century Gothic"/>
                <a:sym typeface="Century Gothic"/>
              </a:rPr>
              <a:t>forcible</a:t>
            </a:r>
            <a:r>
              <a:rPr b="0" i="0" lang="en-US" sz="2600" u="none" cap="none" strike="noStrike">
                <a:solidFill>
                  <a:schemeClr val="dk1"/>
                </a:solidFill>
                <a:latin typeface="Century Gothic"/>
                <a:ea typeface="Century Gothic"/>
                <a:cs typeface="Century Gothic"/>
                <a:sym typeface="Century Gothic"/>
              </a:rPr>
              <a:t> entry.</a:t>
            </a:r>
            <a:endParaRPr b="0" i="0" sz="1400" u="none" cap="none" strike="noStrike">
              <a:solidFill>
                <a:srgbClr val="000000"/>
              </a:solidFill>
              <a:latin typeface="Arial"/>
              <a:ea typeface="Arial"/>
              <a:cs typeface="Arial"/>
              <a:sym typeface="Arial"/>
            </a:endParaRPr>
          </a:p>
          <a:p>
            <a:pPr indent="-228600" lvl="0" marL="228600" marR="0" rtl="0" algn="l">
              <a:lnSpc>
                <a:spcPct val="100000"/>
              </a:lnSpc>
              <a:spcBef>
                <a:spcPts val="0"/>
              </a:spcBef>
              <a:spcAft>
                <a:spcPts val="0"/>
              </a:spcAft>
              <a:buClr>
                <a:srgbClr val="000000"/>
              </a:buClr>
              <a:buSzPts val="2800"/>
              <a:buFont typeface="Arial"/>
              <a:buNone/>
            </a:pPr>
            <a:r>
              <a:rPr b="0" i="0" lang="en-US" sz="2600" u="none" cap="none" strike="noStrike">
                <a:solidFill>
                  <a:schemeClr val="dk1"/>
                </a:solidFill>
                <a:latin typeface="Century Gothic"/>
                <a:ea typeface="Century Gothic"/>
                <a:cs typeface="Century Gothic"/>
                <a:sym typeface="Century Gothic"/>
              </a:rPr>
              <a:t>5. Can you let me know when the jersey will be </a:t>
            </a:r>
            <a:r>
              <a:rPr b="1" i="0" lang="en-US" sz="2600" u="none" cap="none" strike="noStrike">
                <a:solidFill>
                  <a:schemeClr val="dk1"/>
                </a:solidFill>
                <a:latin typeface="Century Gothic"/>
                <a:ea typeface="Century Gothic"/>
                <a:cs typeface="Century Gothic"/>
                <a:sym typeface="Century Gothic"/>
              </a:rPr>
              <a:t>available</a:t>
            </a:r>
            <a:r>
              <a:rPr b="0" i="0" lang="en-US" sz="2600" u="none" cap="none" strike="noStrike">
                <a:solidFill>
                  <a:schemeClr val="dk1"/>
                </a:solidFill>
                <a:latin typeface="Century Gothic"/>
                <a:ea typeface="Century Gothic"/>
                <a:cs typeface="Century Gothic"/>
                <a:sym typeface="Century Gothic"/>
              </a:rPr>
              <a:t> in my size</a:t>
            </a:r>
            <a:r>
              <a:rPr b="0" i="0" lang="en-US" sz="26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28600" lvl="0" marL="228600" marR="0" rtl="0" algn="l">
              <a:lnSpc>
                <a:spcPct val="100000"/>
              </a:lnSpc>
              <a:spcBef>
                <a:spcPts val="0"/>
              </a:spcBef>
              <a:spcAft>
                <a:spcPts val="0"/>
              </a:spcAft>
              <a:buClr>
                <a:srgbClr val="000000"/>
              </a:buClr>
              <a:buSzPts val="2800"/>
              <a:buFont typeface="Arial"/>
              <a:buNone/>
            </a:pPr>
            <a:r>
              <a:rPr b="0" i="0" lang="en-US" sz="2600" u="none" cap="none" strike="noStrike">
                <a:solidFill>
                  <a:schemeClr val="dk1"/>
                </a:solidFill>
                <a:latin typeface="Century Gothic"/>
                <a:ea typeface="Century Gothic"/>
                <a:cs typeface="Century Gothic"/>
                <a:sym typeface="Century Gothic"/>
              </a:rPr>
              <a:t>6. The automobile runs on a</a:t>
            </a:r>
            <a:r>
              <a:rPr b="1" i="0" lang="en-US" sz="2600" u="none" cap="none" strike="noStrike">
                <a:solidFill>
                  <a:schemeClr val="dk1"/>
                </a:solidFill>
                <a:latin typeface="Century Gothic"/>
                <a:ea typeface="Century Gothic"/>
                <a:cs typeface="Century Gothic"/>
                <a:sym typeface="Century Gothic"/>
              </a:rPr>
              <a:t> combustible </a:t>
            </a:r>
            <a:r>
              <a:rPr b="0" i="0" lang="en-US" sz="2600" u="none" cap="none" strike="noStrike">
                <a:solidFill>
                  <a:schemeClr val="dk1"/>
                </a:solidFill>
                <a:latin typeface="Century Gothic"/>
                <a:ea typeface="Century Gothic"/>
                <a:cs typeface="Century Gothic"/>
                <a:sym typeface="Century Gothic"/>
              </a:rPr>
              <a:t>engine.</a:t>
            </a:r>
            <a:endParaRPr b="0" i="0" sz="1400" u="none" cap="none" strike="noStrike">
              <a:solidFill>
                <a:srgbClr val="000000"/>
              </a:solidFill>
              <a:latin typeface="Arial"/>
              <a:ea typeface="Arial"/>
              <a:cs typeface="Arial"/>
              <a:sym typeface="Arial"/>
            </a:endParaRPr>
          </a:p>
          <a:p>
            <a:pPr indent="-228600" lvl="0" marL="228600" marR="0" rtl="0" algn="l">
              <a:lnSpc>
                <a:spcPct val="100000"/>
              </a:lnSpc>
              <a:spcBef>
                <a:spcPts val="0"/>
              </a:spcBef>
              <a:spcAft>
                <a:spcPts val="0"/>
              </a:spcAft>
              <a:buClr>
                <a:srgbClr val="000000"/>
              </a:buClr>
              <a:buSzPts val="2800"/>
              <a:buFont typeface="Arial"/>
              <a:buNone/>
            </a:pPr>
            <a:r>
              <a:rPr b="0" i="0" lang="en-US" sz="2600" u="none" cap="none" strike="noStrike">
                <a:solidFill>
                  <a:schemeClr val="dk1"/>
                </a:solidFill>
                <a:latin typeface="Century Gothic"/>
                <a:ea typeface="Century Gothic"/>
                <a:cs typeface="Century Gothic"/>
                <a:sym typeface="Century Gothic"/>
              </a:rPr>
              <a:t>7. It is </a:t>
            </a:r>
            <a:r>
              <a:rPr b="1" i="0" lang="en-US" sz="2600" u="none" cap="none" strike="noStrike">
                <a:solidFill>
                  <a:schemeClr val="dk1"/>
                </a:solidFill>
                <a:latin typeface="Century Gothic"/>
                <a:ea typeface="Century Gothic"/>
                <a:cs typeface="Century Gothic"/>
                <a:sym typeface="Century Gothic"/>
              </a:rPr>
              <a:t>allowable </a:t>
            </a:r>
            <a:r>
              <a:rPr b="0" i="0" lang="en-US" sz="2600" u="none" cap="none" strike="noStrike">
                <a:solidFill>
                  <a:schemeClr val="dk1"/>
                </a:solidFill>
                <a:latin typeface="Century Gothic"/>
                <a:ea typeface="Century Gothic"/>
                <a:cs typeface="Century Gothic"/>
                <a:sym typeface="Century Gothic"/>
              </a:rPr>
              <a:t>to pay half now and the other half within a month.</a:t>
            </a:r>
            <a:endParaRPr b="0" i="0" sz="1400" u="none" cap="none" strike="noStrike">
              <a:solidFill>
                <a:srgbClr val="000000"/>
              </a:solidFill>
              <a:latin typeface="Arial"/>
              <a:ea typeface="Arial"/>
              <a:cs typeface="Arial"/>
              <a:sym typeface="Arial"/>
            </a:endParaRPr>
          </a:p>
          <a:p>
            <a:pPr indent="-228600" lvl="0" marL="228600" marR="0" rtl="0" algn="l">
              <a:lnSpc>
                <a:spcPct val="100000"/>
              </a:lnSpc>
              <a:spcBef>
                <a:spcPts val="0"/>
              </a:spcBef>
              <a:spcAft>
                <a:spcPts val="0"/>
              </a:spcAft>
              <a:buClr>
                <a:srgbClr val="000000"/>
              </a:buClr>
              <a:buSzPts val="2800"/>
              <a:buFont typeface="Arial"/>
              <a:buNone/>
            </a:pPr>
            <a:r>
              <a:rPr b="0" i="0" lang="en-US" sz="2600" u="none" cap="none" strike="noStrike">
                <a:solidFill>
                  <a:schemeClr val="dk1"/>
                </a:solidFill>
                <a:latin typeface="Century Gothic"/>
                <a:ea typeface="Century Gothic"/>
                <a:cs typeface="Century Gothic"/>
                <a:sym typeface="Century Gothic"/>
              </a:rPr>
              <a:t>8. Those items are </a:t>
            </a:r>
            <a:r>
              <a:rPr b="1" i="0" lang="en-US" sz="2600" u="none" cap="none" strike="noStrike">
                <a:solidFill>
                  <a:schemeClr val="dk1"/>
                </a:solidFill>
                <a:latin typeface="Century Gothic"/>
                <a:ea typeface="Century Gothic"/>
                <a:cs typeface="Century Gothic"/>
                <a:sym typeface="Century Gothic"/>
              </a:rPr>
              <a:t>perishable</a:t>
            </a:r>
            <a:r>
              <a:rPr b="0" i="0" lang="en-US" sz="2600" u="none" cap="none" strike="noStrike">
                <a:solidFill>
                  <a:schemeClr val="dk1"/>
                </a:solidFill>
                <a:latin typeface="Century Gothic"/>
                <a:ea typeface="Century Gothic"/>
                <a:cs typeface="Century Gothic"/>
                <a:sym typeface="Century Gothic"/>
              </a:rPr>
              <a:t> and should go in the refrigerator.</a:t>
            </a:r>
            <a:endParaRPr b="0" i="0" sz="1400" u="none" cap="none" strike="noStrike">
              <a:solidFill>
                <a:srgbClr val="000000"/>
              </a:solidFill>
              <a:latin typeface="Arial"/>
              <a:ea typeface="Arial"/>
              <a:cs typeface="Arial"/>
              <a:sym typeface="Arial"/>
            </a:endParaRPr>
          </a:p>
          <a:p>
            <a:pPr indent="-228600" lvl="0" marL="228600" marR="0" rtl="0" algn="l">
              <a:lnSpc>
                <a:spcPct val="100000"/>
              </a:lnSpc>
              <a:spcBef>
                <a:spcPts val="0"/>
              </a:spcBef>
              <a:spcAft>
                <a:spcPts val="0"/>
              </a:spcAft>
              <a:buClr>
                <a:srgbClr val="000000"/>
              </a:buClr>
              <a:buSzPts val="2800"/>
              <a:buFont typeface="Arial"/>
              <a:buNone/>
            </a:pPr>
            <a:r>
              <a:rPr b="0" i="0" lang="en-US" sz="2600" u="none" cap="none" strike="noStrike">
                <a:solidFill>
                  <a:schemeClr val="dk1"/>
                </a:solidFill>
                <a:latin typeface="Century Gothic"/>
                <a:ea typeface="Century Gothic"/>
                <a:cs typeface="Century Gothic"/>
                <a:sym typeface="Century Gothic"/>
              </a:rPr>
              <a:t>9. The chef made a dessert using the prettiest </a:t>
            </a:r>
            <a:r>
              <a:rPr b="1" i="0" lang="en-US" sz="2600" u="none" cap="none" strike="noStrike">
                <a:solidFill>
                  <a:schemeClr val="dk1"/>
                </a:solidFill>
                <a:latin typeface="Century Gothic"/>
                <a:ea typeface="Century Gothic"/>
                <a:cs typeface="Century Gothic"/>
                <a:sym typeface="Century Gothic"/>
              </a:rPr>
              <a:t>edible</a:t>
            </a:r>
            <a:r>
              <a:rPr b="0" i="0" lang="en-US" sz="2600" u="none" cap="none" strike="noStrike">
                <a:solidFill>
                  <a:schemeClr val="dk1"/>
                </a:solidFill>
                <a:latin typeface="Century Gothic"/>
                <a:ea typeface="Century Gothic"/>
                <a:cs typeface="Century Gothic"/>
                <a:sym typeface="Century Gothic"/>
              </a:rPr>
              <a:t> flowers.</a:t>
            </a:r>
            <a:endParaRPr b="0" i="0" sz="1400" u="none" cap="none" strike="noStrike">
              <a:solidFill>
                <a:srgbClr val="000000"/>
              </a:solidFill>
              <a:latin typeface="Arial"/>
              <a:ea typeface="Arial"/>
              <a:cs typeface="Arial"/>
              <a:sym typeface="Arial"/>
            </a:endParaRPr>
          </a:p>
          <a:p>
            <a:pPr indent="-228600" lvl="0" marL="228600" marR="0" rtl="0" algn="l">
              <a:lnSpc>
                <a:spcPct val="100000"/>
              </a:lnSpc>
              <a:spcBef>
                <a:spcPts val="0"/>
              </a:spcBef>
              <a:spcAft>
                <a:spcPts val="0"/>
              </a:spcAft>
              <a:buClr>
                <a:srgbClr val="000000"/>
              </a:buClr>
              <a:buSzPts val="2800"/>
              <a:buFont typeface="Arial"/>
              <a:buNone/>
            </a:pPr>
            <a:r>
              <a:rPr b="0" i="0" lang="en-US" sz="2600" u="none" cap="none" strike="noStrike">
                <a:solidFill>
                  <a:schemeClr val="dk1"/>
                </a:solidFill>
                <a:latin typeface="Century Gothic"/>
                <a:ea typeface="Century Gothic"/>
                <a:cs typeface="Century Gothic"/>
                <a:sym typeface="Century Gothic"/>
              </a:rPr>
              <a:t>10. Marta is not usually cranky, but her cold is making her </a:t>
            </a:r>
            <a:r>
              <a:rPr b="1" i="0" lang="en-US" sz="2600" u="none" cap="none" strike="noStrike">
                <a:solidFill>
                  <a:schemeClr val="dk1"/>
                </a:solidFill>
                <a:latin typeface="Century Gothic"/>
                <a:ea typeface="Century Gothic"/>
                <a:cs typeface="Century Gothic"/>
                <a:sym typeface="Century Gothic"/>
              </a:rPr>
              <a:t>irritable</a:t>
            </a:r>
            <a:r>
              <a:rPr b="0" i="0" lang="en-US" sz="2600" u="none" cap="none" strike="noStrike">
                <a:solidFill>
                  <a:schemeClr val="dk1"/>
                </a:solidFill>
                <a:latin typeface="Century Gothic"/>
                <a:ea typeface="Century Gothic"/>
                <a:cs typeface="Century Gothic"/>
                <a:sym typeface="Century Gothic"/>
              </a:rPr>
              <a:t>. </a:t>
            </a:r>
            <a:endParaRPr b="0" i="0" sz="2600" u="none" cap="none" strike="noStrike">
              <a:solidFill>
                <a:schemeClr val="dk1"/>
              </a:solidFill>
              <a:latin typeface="Century Gothic"/>
              <a:ea typeface="Century Gothic"/>
              <a:cs typeface="Century Gothic"/>
              <a:sym typeface="Century Gothic"/>
            </a:endParaRPr>
          </a:p>
        </p:txBody>
      </p:sp>
      <p:sp>
        <p:nvSpPr>
          <p:cNvPr id="919" name="Google Shape;919;p100"/>
          <p:cNvSpPr/>
          <p:nvPr/>
        </p:nvSpPr>
        <p:spPr>
          <a:xfrm>
            <a:off x="4520275" y="1601175"/>
            <a:ext cx="1575600" cy="30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0" name="Google Shape;920;p100"/>
          <p:cNvSpPr/>
          <p:nvPr/>
        </p:nvSpPr>
        <p:spPr>
          <a:xfrm>
            <a:off x="2449375" y="1715475"/>
            <a:ext cx="1575600" cy="30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1" name="Google Shape;921;p100"/>
          <p:cNvSpPr/>
          <p:nvPr/>
        </p:nvSpPr>
        <p:spPr>
          <a:xfrm>
            <a:off x="6365975" y="3309300"/>
            <a:ext cx="1564800" cy="30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2" name="Google Shape;922;p100"/>
          <p:cNvSpPr/>
          <p:nvPr/>
        </p:nvSpPr>
        <p:spPr>
          <a:xfrm>
            <a:off x="8347700" y="4080222"/>
            <a:ext cx="2057400" cy="30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3" name="Google Shape;923;p100"/>
          <p:cNvSpPr/>
          <p:nvPr/>
        </p:nvSpPr>
        <p:spPr>
          <a:xfrm>
            <a:off x="10366375" y="5245274"/>
            <a:ext cx="1012800" cy="370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4" name="Google Shape;924;p100"/>
          <p:cNvSpPr/>
          <p:nvPr/>
        </p:nvSpPr>
        <p:spPr>
          <a:xfrm>
            <a:off x="9874900" y="2086277"/>
            <a:ext cx="1297200" cy="30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5" name="Google Shape;925;p100"/>
          <p:cNvSpPr/>
          <p:nvPr/>
        </p:nvSpPr>
        <p:spPr>
          <a:xfrm>
            <a:off x="1785625" y="6204200"/>
            <a:ext cx="1643700" cy="30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6" name="Google Shape;926;p100"/>
          <p:cNvSpPr/>
          <p:nvPr/>
        </p:nvSpPr>
        <p:spPr>
          <a:xfrm>
            <a:off x="4520275" y="3276450"/>
            <a:ext cx="1301400" cy="305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7" name="Google Shape;927;p100"/>
          <p:cNvSpPr/>
          <p:nvPr/>
        </p:nvSpPr>
        <p:spPr>
          <a:xfrm>
            <a:off x="6365975" y="6229750"/>
            <a:ext cx="1332300" cy="370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28" name="Google Shape;928;p100"/>
          <p:cNvSpPr/>
          <p:nvPr/>
        </p:nvSpPr>
        <p:spPr>
          <a:xfrm>
            <a:off x="4075791" y="6204209"/>
            <a:ext cx="1643700" cy="3708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pic>
        <p:nvPicPr>
          <p:cNvPr descr="A picture containing clock&#10;&#10;Description automatically generated" id="934" name="Google Shape;934;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5" name="Google Shape;935;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6" name="Google Shape;936;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7" name="Google Shape;937;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8" name="Google Shape;938;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39" name="Google Shape;939;p72"/>
          <p:cNvSpPr txBox="1"/>
          <p:nvPr/>
        </p:nvSpPr>
        <p:spPr>
          <a:xfrm>
            <a:off x="819040" y="1637598"/>
            <a:ext cx="10505063" cy="1077178"/>
          </a:xfrm>
          <a:prstGeom prst="rect">
            <a:avLst/>
          </a:prstGeom>
          <a:noFill/>
          <a:ln cap="flat" cmpd="sng" w="127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3200" u="none" cap="none" strike="noStrike">
                <a:solidFill>
                  <a:schemeClr val="dk1"/>
                </a:solidFill>
                <a:latin typeface="Century Gothic"/>
                <a:ea typeface="Century Gothic"/>
                <a:cs typeface="Century Gothic"/>
                <a:sym typeface="Century Gothic"/>
              </a:rPr>
              <a:t>The Principal, Mr. Lee, holds an assembly at the beginning of each semester.</a:t>
            </a:r>
            <a:endParaRPr b="0" i="0" sz="3200" u="none" cap="none" strike="noStrike">
              <a:solidFill>
                <a:schemeClr val="dk1"/>
              </a:solidFill>
              <a:latin typeface="Century Gothic"/>
              <a:ea typeface="Century Gothic"/>
              <a:cs typeface="Century Gothic"/>
              <a:sym typeface="Century Gothic"/>
            </a:endParaRPr>
          </a:p>
        </p:txBody>
      </p:sp>
      <p:sp>
        <p:nvSpPr>
          <p:cNvPr id="940" name="Google Shape;940;p72"/>
          <p:cNvSpPr txBox="1"/>
          <p:nvPr/>
        </p:nvSpPr>
        <p:spPr>
          <a:xfrm>
            <a:off x="1339273" y="3142193"/>
            <a:ext cx="8619927" cy="203128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Which </a:t>
            </a:r>
            <a:r>
              <a:rPr b="0" i="0" lang="en-US" sz="2800" u="none" cap="none" strike="noStrike">
                <a:solidFill>
                  <a:schemeClr val="dk1"/>
                </a:solidFill>
                <a:latin typeface="Century Gothic"/>
                <a:ea typeface="Century Gothic"/>
                <a:cs typeface="Century Gothic"/>
                <a:sym typeface="Century Gothic"/>
              </a:rPr>
              <a:t>revision would correct the sentence</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1400" u="none" cap="none" strike="noStrike">
              <a:solidFill>
                <a:srgbClr val="000000"/>
              </a:solidFill>
              <a:latin typeface="Arial"/>
              <a:ea typeface="Arial"/>
              <a:cs typeface="Arial"/>
              <a:sym typeface="Arial"/>
            </a:endParaRPr>
          </a:p>
          <a:p>
            <a:pPr indent="-514350" lvl="0" marL="514350" marR="0" rtl="0" algn="l">
              <a:lnSpc>
                <a:spcPct val="100000"/>
              </a:lnSpc>
              <a:spcBef>
                <a:spcPts val="0"/>
              </a:spcBef>
              <a:spcAft>
                <a:spcPts val="0"/>
              </a:spcAft>
              <a:buClr>
                <a:srgbClr val="000000"/>
              </a:buClr>
              <a:buSzPts val="2800"/>
              <a:buFont typeface="Arial"/>
              <a:buAutoNum type="alphaUcPeriod"/>
            </a:pPr>
            <a:r>
              <a:rPr b="0" i="0" lang="en-US" sz="2800" u="none" cap="none" strike="noStrike">
                <a:solidFill>
                  <a:schemeClr val="dk1"/>
                </a:solidFill>
                <a:latin typeface="Century Gothic"/>
                <a:ea typeface="Century Gothic"/>
                <a:cs typeface="Century Gothic"/>
                <a:sym typeface="Century Gothic"/>
              </a:rPr>
              <a:t>Principal should begin with a lowercase letter.</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800"/>
              <a:buFont typeface="Arial"/>
              <a:buAutoNum type="alphaUcPeriod"/>
            </a:pPr>
            <a:r>
              <a:rPr b="0" i="0" lang="en-US" sz="2800" u="none" cap="none" strike="noStrike">
                <a:solidFill>
                  <a:schemeClr val="dk1"/>
                </a:solidFill>
                <a:latin typeface="Century Gothic"/>
                <a:ea typeface="Century Gothic"/>
                <a:cs typeface="Century Gothic"/>
                <a:sym typeface="Century Gothic"/>
              </a:rPr>
              <a:t> Lee should begin with a lowercase letter.</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800"/>
              <a:buFont typeface="Arial"/>
              <a:buAutoNum type="alphaUcPeriod"/>
            </a:pPr>
            <a:r>
              <a:rPr b="0" i="0" lang="en-US" sz="2800" u="none" cap="none" strike="noStrike">
                <a:solidFill>
                  <a:schemeClr val="dk1"/>
                </a:solidFill>
                <a:latin typeface="Century Gothic"/>
                <a:ea typeface="Century Gothic"/>
                <a:cs typeface="Century Gothic"/>
                <a:sym typeface="Century Gothic"/>
              </a:rPr>
              <a:t> Semester should begin with a capital letter.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73"/>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47" name="Google Shape;947;p73"/>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48" name="Google Shape;948;p73"/>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4</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49" name="Google Shape;949;p73"/>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50" name="Google Shape;950;p73"/>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51" name="Google Shape;951;p7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2" name="Google Shape;952;p73"/>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5</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descr="A picture containing clock&#10;&#10;Description automatically generated" id="155" name="Google Shape;155;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6" name="Google Shape;156;p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7" name="Google Shape;157;p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58" name="Google Shape;158;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9" name="Google Shape;159;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160" name="Google Shape;160;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126</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161" name="Google Shape;161;p7"/>
          <p:cNvPicPr preferRelativeResize="0"/>
          <p:nvPr/>
        </p:nvPicPr>
        <p:blipFill rotWithShape="1">
          <a:blip r:embed="rId6">
            <a:alphaModFix/>
          </a:blip>
          <a:srcRect b="0" l="0" r="0" t="0"/>
          <a:stretch/>
        </p:blipFill>
        <p:spPr>
          <a:xfrm>
            <a:off x="6040588" y="2260572"/>
            <a:ext cx="4948236" cy="713781"/>
          </a:xfrm>
          <a:prstGeom prst="rect">
            <a:avLst/>
          </a:prstGeom>
          <a:noFill/>
          <a:ln>
            <a:noFill/>
          </a:ln>
        </p:spPr>
      </p:pic>
      <p:sp>
        <p:nvSpPr>
          <p:cNvPr id="162" name="Google Shape;162;p7"/>
          <p:cNvSpPr txBox="1"/>
          <p:nvPr/>
        </p:nvSpPr>
        <p:spPr>
          <a:xfrm>
            <a:off x="6096000" y="3171332"/>
            <a:ext cx="536340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Describe </a:t>
            </a:r>
            <a:r>
              <a:rPr b="0" i="0" lang="en-US" sz="3200" u="none" cap="none" strike="noStrike">
                <a:solidFill>
                  <a:schemeClr val="dk1"/>
                </a:solidFill>
                <a:latin typeface="Century Gothic"/>
                <a:ea typeface="Century Gothic"/>
                <a:cs typeface="Century Gothic"/>
                <a:sym typeface="Century Gothic"/>
              </a:rPr>
              <a:t>how poetry is different from informational texts.</a:t>
            </a:r>
            <a:endParaRPr b="0" i="0" sz="3200" u="none" cap="none" strike="noStrike">
              <a:solidFill>
                <a:schemeClr val="dk1"/>
              </a:solidFill>
              <a:latin typeface="Century Gothic"/>
              <a:ea typeface="Century Gothic"/>
              <a:cs typeface="Century Gothic"/>
              <a:sym typeface="Century Gothic"/>
            </a:endParaRPr>
          </a:p>
        </p:txBody>
      </p:sp>
      <p:pic>
        <p:nvPicPr>
          <p:cNvPr id="163" name="Google Shape;163;p7"/>
          <p:cNvPicPr preferRelativeResize="0"/>
          <p:nvPr/>
        </p:nvPicPr>
        <p:blipFill rotWithShape="1">
          <a:blip r:embed="rId7">
            <a:alphaModFix/>
          </a:blip>
          <a:srcRect b="0" l="0" r="0" t="0"/>
          <a:stretch/>
        </p:blipFill>
        <p:spPr>
          <a:xfrm>
            <a:off x="1997734" y="1221645"/>
            <a:ext cx="3870110" cy="527055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descr="A picture containing clock&#10;&#10;Description automatically generated" id="169" name="Google Shape;169;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0" name="Google Shape;170;p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1" name="Google Shape;171;p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2" name="Google Shape;172;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3" name="Google Shape;173;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74" name="Google Shape;174;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143</a:t>
            </a:r>
            <a:endParaRPr b="0" i="0" sz="1400" u="none" cap="none" strike="noStrike">
              <a:solidFill>
                <a:srgbClr val="000000"/>
              </a:solidFill>
              <a:latin typeface="Century Gothic"/>
              <a:ea typeface="Century Gothic"/>
              <a:cs typeface="Century Gothic"/>
              <a:sym typeface="Century Gothic"/>
            </a:endParaRPr>
          </a:p>
        </p:txBody>
      </p:sp>
      <p:sp>
        <p:nvSpPr>
          <p:cNvPr id="175" name="Google Shape;175;p8"/>
          <p:cNvSpPr txBox="1"/>
          <p:nvPr/>
        </p:nvSpPr>
        <p:spPr>
          <a:xfrm>
            <a:off x="6692671" y="3187226"/>
            <a:ext cx="4296153"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Complete </a:t>
            </a:r>
            <a:r>
              <a:rPr b="0" i="0" lang="en-US" sz="2800" u="none" cap="none" strike="noStrike">
                <a:solidFill>
                  <a:schemeClr val="dk1"/>
                </a:solidFill>
                <a:latin typeface="Century Gothic"/>
                <a:ea typeface="Century Gothic"/>
                <a:cs typeface="Century Gothic"/>
                <a:sym typeface="Century Gothic"/>
              </a:rPr>
              <a:t>the chart on pg. 143 in your Student Interactive.</a:t>
            </a:r>
            <a:endParaRPr b="0" i="0" sz="2800" u="none" cap="none" strike="noStrike">
              <a:solidFill>
                <a:schemeClr val="dk1"/>
              </a:solidFill>
              <a:latin typeface="Century Gothic"/>
              <a:ea typeface="Century Gothic"/>
              <a:cs typeface="Century Gothic"/>
              <a:sym typeface="Century Gothic"/>
            </a:endParaRPr>
          </a:p>
        </p:txBody>
      </p:sp>
      <p:pic>
        <p:nvPicPr>
          <p:cNvPr id="176" name="Google Shape;176;p8"/>
          <p:cNvPicPr preferRelativeResize="0"/>
          <p:nvPr/>
        </p:nvPicPr>
        <p:blipFill rotWithShape="1">
          <a:blip r:embed="rId6">
            <a:alphaModFix/>
          </a:blip>
          <a:srcRect b="0" l="0" r="0" t="0"/>
          <a:stretch/>
        </p:blipFill>
        <p:spPr>
          <a:xfrm>
            <a:off x="2194224" y="1305461"/>
            <a:ext cx="3901776" cy="531368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77" name="Google Shape;177;p8"/>
          <p:cNvPicPr preferRelativeResize="0"/>
          <p:nvPr/>
        </p:nvPicPr>
        <p:blipFill rotWithShape="1">
          <a:blip r:embed="rId7">
            <a:alphaModFix/>
          </a:blip>
          <a:srcRect b="0" l="0" r="0" t="0"/>
          <a:stretch/>
        </p:blipFill>
        <p:spPr>
          <a:xfrm>
            <a:off x="6692671" y="2519890"/>
            <a:ext cx="1605280" cy="56296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descr="A picture containing clock&#10;&#10;Description automatically generated" id="183" name="Google Shape;183;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4" name="Google Shape;184;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5" name="Google Shape;185;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6" name="Google Shape;186;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7" name="Google Shape;187;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188" name="Google Shape;188;p9"/>
          <p:cNvSpPr txBox="1"/>
          <p:nvPr/>
        </p:nvSpPr>
        <p:spPr>
          <a:xfrm>
            <a:off x="1119177" y="1357709"/>
            <a:ext cx="4219559" cy="769441"/>
          </a:xfrm>
          <a:prstGeom prst="rect">
            <a:avLst/>
          </a:prstGeom>
          <a:solidFill>
            <a:srgbClr val="E1EFD8"/>
          </a:solid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-able</a:t>
            </a:r>
            <a:endParaRPr b="0" i="0" sz="1400" u="none" cap="none" strike="noStrike">
              <a:solidFill>
                <a:srgbClr val="000000"/>
              </a:solidFill>
              <a:latin typeface="Century Gothic"/>
              <a:ea typeface="Century Gothic"/>
              <a:cs typeface="Century Gothic"/>
              <a:sym typeface="Century Gothic"/>
            </a:endParaRPr>
          </a:p>
        </p:txBody>
      </p:sp>
      <p:sp>
        <p:nvSpPr>
          <p:cNvPr id="189" name="Google Shape;189;p9"/>
          <p:cNvSpPr txBox="1"/>
          <p:nvPr/>
        </p:nvSpPr>
        <p:spPr>
          <a:xfrm>
            <a:off x="1119188" y="4188593"/>
            <a:ext cx="4219548"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enjoyable</a:t>
            </a:r>
            <a:endParaRPr b="0" i="0" sz="1400" u="none" cap="none" strike="noStrike">
              <a:solidFill>
                <a:srgbClr val="000000"/>
              </a:solidFill>
              <a:latin typeface="Century Gothic"/>
              <a:ea typeface="Century Gothic"/>
              <a:cs typeface="Century Gothic"/>
              <a:sym typeface="Century Gothic"/>
            </a:endParaRPr>
          </a:p>
        </p:txBody>
      </p:sp>
      <p:sp>
        <p:nvSpPr>
          <p:cNvPr id="190" name="Google Shape;190;p9"/>
          <p:cNvSpPr txBox="1"/>
          <p:nvPr/>
        </p:nvSpPr>
        <p:spPr>
          <a:xfrm>
            <a:off x="6096000" y="1357708"/>
            <a:ext cx="4219562" cy="769441"/>
          </a:xfrm>
          <a:prstGeom prst="rect">
            <a:avLst/>
          </a:prstGeom>
          <a:solidFill>
            <a:srgbClr val="E1EFD8"/>
          </a:solid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-ible</a:t>
            </a:r>
            <a:endParaRPr b="0" i="0" sz="1400" u="none" cap="none" strike="noStrike">
              <a:solidFill>
                <a:srgbClr val="000000"/>
              </a:solidFill>
              <a:latin typeface="Century Gothic"/>
              <a:ea typeface="Century Gothic"/>
              <a:cs typeface="Century Gothic"/>
              <a:sym typeface="Century Gothic"/>
            </a:endParaRPr>
          </a:p>
        </p:txBody>
      </p:sp>
      <p:sp>
        <p:nvSpPr>
          <p:cNvPr id="191" name="Google Shape;191;p9"/>
          <p:cNvSpPr txBox="1"/>
          <p:nvPr/>
        </p:nvSpPr>
        <p:spPr>
          <a:xfrm>
            <a:off x="1119177" y="2919972"/>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measurable</a:t>
            </a:r>
            <a:endParaRPr b="0" i="0" sz="1400" u="none" cap="none" strike="noStrike">
              <a:solidFill>
                <a:srgbClr val="000000"/>
              </a:solidFill>
              <a:latin typeface="Century Gothic"/>
              <a:ea typeface="Century Gothic"/>
              <a:cs typeface="Century Gothic"/>
              <a:sym typeface="Century Gothic"/>
            </a:endParaRPr>
          </a:p>
        </p:txBody>
      </p:sp>
      <p:sp>
        <p:nvSpPr>
          <p:cNvPr id="192" name="Google Shape;192;p9"/>
          <p:cNvSpPr txBox="1"/>
          <p:nvPr/>
        </p:nvSpPr>
        <p:spPr>
          <a:xfrm>
            <a:off x="6096000" y="2919972"/>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accessible</a:t>
            </a:r>
            <a:endParaRPr b="0" i="0" sz="1400" u="none" cap="none" strike="noStrike">
              <a:solidFill>
                <a:srgbClr val="000000"/>
              </a:solidFill>
              <a:latin typeface="Century Gothic"/>
              <a:ea typeface="Century Gothic"/>
              <a:cs typeface="Century Gothic"/>
              <a:sym typeface="Century Gothic"/>
            </a:endParaRPr>
          </a:p>
        </p:txBody>
      </p:sp>
      <p:sp>
        <p:nvSpPr>
          <p:cNvPr id="193" name="Google Shape;193;p9"/>
          <p:cNvSpPr txBox="1"/>
          <p:nvPr/>
        </p:nvSpPr>
        <p:spPr>
          <a:xfrm>
            <a:off x="6095694" y="4188592"/>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convertible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