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12192000"/>
  <p:notesSz cx="6858000" cy="9144000"/>
  <p:embeddedFontLst>
    <p:embeddedFont>
      <p:font typeface="Poppins"/>
      <p:regular r:id="rId79"/>
      <p:bold r:id="rId80"/>
      <p:italic r:id="rId81"/>
      <p:boldItalic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h8auIcOOi8oovHjS/5A0vEwRFq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057874-0179-42CB-B113-6C53ABF2B26F}">
  <a:tblStyle styleId="{1A057874-0179-42CB-B113-6C53ABF2B26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7.xml"/><Relationship Id="rId86" Type="http://schemas.openxmlformats.org/officeDocument/2006/relationships/font" Target="fonts/CenturyGothic-boldItalic.fntdata"/><Relationship Id="rId41" Type="http://schemas.openxmlformats.org/officeDocument/2006/relationships/slide" Target="slides/slide36.xml"/><Relationship Id="rId85" Type="http://schemas.openxmlformats.org/officeDocument/2006/relationships/font" Target="fonts/CenturyGothic-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fntdata"/><Relationship Id="rId82" Type="http://schemas.openxmlformats.org/officeDocument/2006/relationships/font" Target="fonts/Poppins-boldItalic.fntdata"/><Relationship Id="rId81" Type="http://schemas.openxmlformats.org/officeDocument/2006/relationships/font" Target="fonts/Poppi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Tell students: </a:t>
            </a:r>
            <a:r>
              <a:rPr i="1" lang="en-US" u="none" strike="noStrike">
                <a:solidFill>
                  <a:schemeClr val="dk1"/>
                </a:solidFill>
              </a:rPr>
              <a:t>Narrative nonfiction tells a story about real people. People in narrative nonfiction grow and change like characters in a fictional narrative, or story.</a:t>
            </a:r>
            <a:endParaRPr/>
          </a:p>
          <a:p>
            <a:pPr indent="-215900" lvl="1" marL="685800" rtl="0" algn="l">
              <a:lnSpc>
                <a:spcPct val="100000"/>
              </a:lnSpc>
              <a:spcBef>
                <a:spcPts val="0"/>
              </a:spcBef>
              <a:spcAft>
                <a:spcPts val="0"/>
              </a:spcAft>
              <a:buSzPts val="1200"/>
              <a:buFont typeface="Calibri"/>
              <a:buChar char="•"/>
            </a:pPr>
            <a:r>
              <a:rPr i="1" lang="en-US" u="none" strike="noStrike">
                <a:solidFill>
                  <a:schemeClr val="dk1"/>
                </a:solidFill>
              </a:rPr>
              <a:t>Look for the names of real people and descriptions of real events.</a:t>
            </a:r>
            <a:endParaRPr/>
          </a:p>
          <a:p>
            <a:pPr indent="-215900" lvl="1" marL="685800" rtl="0" algn="l">
              <a:lnSpc>
                <a:spcPct val="100000"/>
              </a:lnSpc>
              <a:spcBef>
                <a:spcPts val="0"/>
              </a:spcBef>
              <a:spcAft>
                <a:spcPts val="0"/>
              </a:spcAft>
              <a:buSzPts val="1200"/>
              <a:buFont typeface="Calibri"/>
              <a:buChar char="•"/>
            </a:pPr>
            <a:r>
              <a:rPr i="1" lang="en-US" u="none" strike="noStrike">
                <a:solidFill>
                  <a:schemeClr val="dk1"/>
                </a:solidFill>
              </a:rPr>
              <a:t>Look for dates and other clues about when and in which order events took place.</a:t>
            </a:r>
            <a:endParaRPr/>
          </a:p>
          <a:p>
            <a:pPr indent="-215900" lvl="1" marL="685800" rtl="0" algn="l">
              <a:lnSpc>
                <a:spcPct val="100000"/>
              </a:lnSpc>
              <a:spcBef>
                <a:spcPts val="0"/>
              </a:spcBef>
              <a:spcAft>
                <a:spcPts val="0"/>
              </a:spcAft>
              <a:buSzPts val="1200"/>
              <a:buFont typeface="Calibri"/>
              <a:buChar char="•"/>
            </a:pPr>
            <a:r>
              <a:rPr i="1" lang="en-US" u="none" strike="noStrike">
                <a:solidFill>
                  <a:schemeClr val="dk1"/>
                </a:solidFill>
              </a:rPr>
              <a:t>Think about the descriptive details in the text. Why did the author include those facts?</a:t>
            </a:r>
            <a:r>
              <a:rPr i="1" lang="en-US">
                <a:solidFill>
                  <a:schemeClr val="dk1"/>
                </a:solidFill>
              </a:rPr>
              <a:t>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Model determining that a text is narrative nonfiction. S</a:t>
            </a:r>
            <a:r>
              <a:rPr lang="en-US"/>
              <a:t>ay: </a:t>
            </a:r>
            <a:r>
              <a:rPr i="1" lang="en-US">
                <a:solidFill>
                  <a:schemeClr val="dk1"/>
                </a:solidFill>
              </a:rPr>
              <a:t>In “Sally Ride,” the author writes about real people and events with dates, so I decide that “Sally Ride” is an example of narrative nonfiction. </a:t>
            </a:r>
            <a:endParaRPr/>
          </a:p>
          <a:p>
            <a:pPr indent="-215900" lvl="0" marL="228600" rtl="0" algn="l">
              <a:lnSpc>
                <a:spcPct val="100000"/>
              </a:lnSpc>
              <a:spcBef>
                <a:spcPts val="0"/>
              </a:spcBef>
              <a:spcAft>
                <a:spcPts val="0"/>
              </a:spcAft>
              <a:buSzPts val="1200"/>
              <a:buFont typeface="Calibri"/>
              <a:buAutoNum type="arabicPeriod"/>
            </a:pPr>
            <a:r>
              <a:rPr i="0" lang="en-US">
                <a:solidFill>
                  <a:schemeClr val="dk1"/>
                </a:solidFill>
              </a:rPr>
              <a:t>Lead a class discussion of other narrative nonfiction texts with which students are familiar.</a:t>
            </a:r>
            <a:endParaRPr/>
          </a:p>
          <a:p>
            <a:pPr indent="-215900" lvl="0" marL="228600" rtl="0" algn="l">
              <a:lnSpc>
                <a:spcPct val="100000"/>
              </a:lnSpc>
              <a:spcBef>
                <a:spcPts val="0"/>
              </a:spcBef>
              <a:spcAft>
                <a:spcPts val="0"/>
              </a:spcAft>
              <a:buSzPts val="1200"/>
              <a:buFont typeface="Calibri"/>
              <a:buAutoNum type="arabicPeriod"/>
            </a:pPr>
            <a:r>
              <a:rPr i="0" lang="en-US">
                <a:solidFill>
                  <a:schemeClr val="dk1"/>
                </a:solidFill>
              </a:rPr>
              <a:t>Make a web on the board for the genre “Narrative Nonfiction” and include sub-genres, such as autobiography, biography, essay, personal narrative, and interview, as students discuss texts. Have students refer to the web as they engage in collaborative discussion on the topic.</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Read the Anchor Chart on page 16 in the Student Interactive together.</a:t>
            </a:r>
            <a:r>
              <a:rPr lang="en-US"/>
              <a:t> </a:t>
            </a:r>
            <a:r>
              <a:rPr b="1" i="0" lang="en-US" u="none" strike="noStrike">
                <a:solidFill>
                  <a:schemeClr val="dk1"/>
                </a:solidFill>
              </a:rPr>
              <a:t>Editable Anchor Chart Click Path: Table of Contents -&gt; Reading Anchor Charts -&gt; Unit 1 Week 1: Narrative Nonfiction Editable Reading Anchor Chart</a:t>
            </a:r>
            <a:endParaRPr b="1" i="0">
              <a:solidFill>
                <a:schemeClr val="dk1"/>
              </a:solidFill>
            </a:endParaRPr>
          </a:p>
        </p:txBody>
      </p:sp>
      <p:sp>
        <p:nvSpPr>
          <p:cNvPr id="195" name="Google Shape;1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work with a partner to complete the Turn and Talk activity on p. 16 of the Student Interactive. </a:t>
            </a:r>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Circulate to discover if students can identify narrative nonfiction pieces.</a:t>
            </a:r>
            <a:endParaRPr/>
          </a:p>
        </p:txBody>
      </p:sp>
      <p:sp>
        <p:nvSpPr>
          <p:cNvPr id="208" name="Google Shape;20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Prefixes and endings can create new, related words. Related words are used differently but they have related meanings because they share word parts. Readers can use what they know about related words to understand new terms.</a:t>
            </a:r>
            <a:endParaRPr/>
          </a:p>
          <a:p>
            <a:pPr indent="-215900" lvl="1" marL="685800" rtl="0" algn="l">
              <a:lnSpc>
                <a:spcPct val="100000"/>
              </a:lnSpc>
              <a:spcBef>
                <a:spcPts val="0"/>
              </a:spcBef>
              <a:spcAft>
                <a:spcPts val="0"/>
              </a:spcAft>
              <a:buClr>
                <a:schemeClr val="dk1"/>
              </a:buClr>
              <a:buSzPts val="1200"/>
              <a:buFont typeface="Calibri"/>
              <a:buChar char="•"/>
            </a:pPr>
            <a:r>
              <a:rPr lang="en-US"/>
              <a:t> When you come across an unfamiliar word, notice its root or base word and if it has a prefix or suffix.</a:t>
            </a:r>
            <a:endParaRPr/>
          </a:p>
          <a:p>
            <a:pPr indent="-215900" lvl="1" marL="685800" rtl="0" algn="l">
              <a:lnSpc>
                <a:spcPct val="100000"/>
              </a:lnSpc>
              <a:spcBef>
                <a:spcPts val="0"/>
              </a:spcBef>
              <a:spcAft>
                <a:spcPts val="0"/>
              </a:spcAft>
              <a:buClr>
                <a:schemeClr val="dk1"/>
              </a:buClr>
              <a:buSzPts val="1200"/>
              <a:buFont typeface="Calibri"/>
              <a:buChar char="•"/>
            </a:pPr>
            <a:r>
              <a:rPr lang="en-US"/>
              <a:t>Consider the meaning of the root or base word and if it’s familiar.</a:t>
            </a:r>
            <a:endParaRPr/>
          </a:p>
          <a:p>
            <a:pPr indent="-215900" lvl="1" marL="685800" rtl="0" algn="l">
              <a:lnSpc>
                <a:spcPct val="100000"/>
              </a:lnSpc>
              <a:spcBef>
                <a:spcPts val="0"/>
              </a:spcBef>
              <a:spcAft>
                <a:spcPts val="0"/>
              </a:spcAft>
              <a:buClr>
                <a:schemeClr val="dk1"/>
              </a:buClr>
              <a:buSzPts val="1200"/>
              <a:buFont typeface="Calibri"/>
              <a:buChar char="•"/>
            </a:pPr>
            <a:r>
              <a:rPr lang="en-US"/>
              <a:t>Ask yourself if another prefix or suffix can be used to change the word.</a:t>
            </a:r>
            <a:endParaRPr/>
          </a:p>
          <a:p>
            <a:pPr indent="-330200" lvl="0" marL="342900" rtl="0" algn="l">
              <a:lnSpc>
                <a:spcPct val="100000"/>
              </a:lnSpc>
              <a:spcBef>
                <a:spcPts val="0"/>
              </a:spcBef>
              <a:spcAft>
                <a:spcPts val="0"/>
              </a:spcAft>
              <a:buClr>
                <a:schemeClr val="dk1"/>
              </a:buClr>
              <a:buSzPts val="1200"/>
              <a:buFont typeface="Calibri"/>
              <a:buAutoNum type="arabicPeriod"/>
            </a:pPr>
            <a:r>
              <a:rPr lang="en-US"/>
              <a:t>Model this strategy using the Academic Vocabulary word contribute in the chart on p. 39 in the Student Interactive.</a:t>
            </a:r>
            <a:endParaRPr/>
          </a:p>
          <a:p>
            <a:pPr indent="-330200" lvl="0" marL="342900" rtl="0" algn="l">
              <a:lnSpc>
                <a:spcPct val="100000"/>
              </a:lnSpc>
              <a:spcBef>
                <a:spcPts val="0"/>
              </a:spcBef>
              <a:spcAft>
                <a:spcPts val="0"/>
              </a:spcAft>
              <a:buClr>
                <a:schemeClr val="dk1"/>
              </a:buClr>
              <a:buSzPts val="1200"/>
              <a:buFont typeface="Calibri"/>
              <a:buAutoNum type="arabicPeriod"/>
            </a:pPr>
            <a:r>
              <a:rPr lang="en-US"/>
              <a:t>Say:   </a:t>
            </a:r>
            <a:r>
              <a:rPr i="1" lang="en-US"/>
              <a:t>If I encountered the word contribute in a text, I would mentally break it into parts. Then I would think about words with the same base word that I already know. Then I would see if I could modify contribute to use it in a new way. In the Related Words box, we see the word with the endings –s and -ed. We can use these words in ways that we cannot use the related word contribute. Let's turn contribute into a noun. What is another ending we could add to change this word? (contribution). Which related word has the correct meaning to complete the sentence in the last column? (contributed). </a:t>
            </a:r>
            <a:endParaRPr i="1"/>
          </a:p>
          <a:p>
            <a:pPr indent="-330200" lvl="0" marL="342900" rtl="0" algn="l">
              <a:lnSpc>
                <a:spcPct val="100000"/>
              </a:lnSpc>
              <a:spcBef>
                <a:spcPts val="0"/>
              </a:spcBef>
              <a:spcAft>
                <a:spcPts val="0"/>
              </a:spcAft>
              <a:buClr>
                <a:schemeClr val="dk1"/>
              </a:buClr>
              <a:buSzPts val="1200"/>
              <a:buFont typeface="Calibri"/>
              <a:buAutoNum type="arabicPeriod"/>
            </a:pPr>
            <a:r>
              <a:rPr lang="en-US"/>
              <a:t>Have students apply this strategy to the word habit. Then have them use a print or digital dictionary to find and clarify the precise meaning and pronunciation of the phrase </a:t>
            </a:r>
            <a:r>
              <a:rPr i="1" lang="en-US"/>
              <a:t>in the habit of.</a:t>
            </a:r>
            <a:endParaRPr i="1"/>
          </a:p>
          <a:p>
            <a:pPr indent="-330200" lvl="0" marL="342900" rtl="0" algn="l">
              <a:lnSpc>
                <a:spcPct val="100000"/>
              </a:lnSpc>
              <a:spcBef>
                <a:spcPts val="0"/>
              </a:spcBef>
              <a:spcAft>
                <a:spcPts val="0"/>
              </a:spcAft>
              <a:buClr>
                <a:schemeClr val="dk1"/>
              </a:buClr>
              <a:buSzPts val="1200"/>
              <a:buFont typeface="Calibri"/>
              <a:buAutoNum type="arabicPeriod"/>
            </a:pPr>
            <a:r>
              <a:rPr i="0" lang="en-US"/>
              <a:t>Have students follow the same strategy as they complete the chart on p. 39. Remind students that they will use these academic words throughout this unit.</a:t>
            </a:r>
            <a:endParaRPr i="0"/>
          </a:p>
          <a:p>
            <a:pPr indent="-179832" lvl="0" marL="256032" rtl="0" algn="l">
              <a:lnSpc>
                <a:spcPct val="100000"/>
              </a:lnSpc>
              <a:spcBef>
                <a:spcPts val="0"/>
              </a:spcBef>
              <a:spcAft>
                <a:spcPts val="0"/>
              </a:spcAft>
              <a:buSzPts val="1200"/>
              <a:buFont typeface="Calibri"/>
              <a:buNone/>
            </a:pPr>
            <a:r>
              <a:t/>
            </a:r>
            <a:endParaRPr i="0"/>
          </a:p>
        </p:txBody>
      </p:sp>
      <p:sp>
        <p:nvSpPr>
          <p:cNvPr id="222" name="Google Shape;22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SzPts val="1200"/>
              <a:buFont typeface="Calibri"/>
              <a:buAutoNum type="arabicPeriod"/>
            </a:pPr>
            <a:r>
              <a:rPr i="0" lang="en-US"/>
              <a:t>Adding a suffix to a word changes how the word is used. The suffixes -ed, -ing, and -s are added to verbs to tell us when something happened. If Ann walked to the store, for example, the suffix –ed tells us that this happened in the past. If Ann is walking to the store, then we know the action is in the present. If Ann walks to the store, it is also happening now.</a:t>
            </a:r>
            <a:endParaRPr/>
          </a:p>
          <a:p>
            <a:pPr indent="-228600" lvl="0" marL="304800" rtl="0" algn="l">
              <a:lnSpc>
                <a:spcPct val="100000"/>
              </a:lnSpc>
              <a:spcBef>
                <a:spcPts val="0"/>
              </a:spcBef>
              <a:spcAft>
                <a:spcPts val="0"/>
              </a:spcAft>
              <a:buSzPts val="1200"/>
              <a:buFont typeface="Calibri"/>
              <a:buAutoNum type="arabicPeriod"/>
            </a:pPr>
            <a:r>
              <a:rPr i="0" lang="en-US"/>
              <a:t>Adding the suffixes -er or –est to an adjective allows us to compare different things. Saying that a room is quieter at night, or that a room is the smallest room in the house would be ways to use adjectives to compare by adding a suffix.</a:t>
            </a:r>
            <a:endParaRPr/>
          </a:p>
          <a:p>
            <a:pPr indent="-228600" lvl="0" marL="304800" rtl="0" algn="l">
              <a:lnSpc>
                <a:spcPct val="100000"/>
              </a:lnSpc>
              <a:spcBef>
                <a:spcPts val="0"/>
              </a:spcBef>
              <a:spcAft>
                <a:spcPts val="0"/>
              </a:spcAft>
              <a:buSzPts val="1200"/>
              <a:buFont typeface="Calibri"/>
              <a:buAutoNum type="arabicPeriod"/>
            </a:pPr>
            <a:r>
              <a:rPr i="0" lang="en-US"/>
              <a:t>To demonstrate that suffixes change the time of a verb and make adjectives comparative, use the example She ___(jump) ___(high).</a:t>
            </a:r>
            <a:endParaRPr/>
          </a:p>
          <a:p>
            <a:pPr indent="-228600" lvl="0" marL="304800" rtl="0" algn="l">
              <a:lnSpc>
                <a:spcPct val="100000"/>
              </a:lnSpc>
              <a:spcBef>
                <a:spcPts val="0"/>
              </a:spcBef>
              <a:spcAft>
                <a:spcPts val="0"/>
              </a:spcAft>
              <a:buSzPts val="1200"/>
              <a:buFont typeface="Calibri"/>
              <a:buAutoNum type="arabicPeriod"/>
            </a:pPr>
            <a:r>
              <a:rPr i="0" lang="en-US"/>
              <a:t>Ask students to use a suffix to express that the action happens in the present, and another suffix to show it happened in the past. (jumps, jumped) </a:t>
            </a:r>
            <a:endParaRPr/>
          </a:p>
          <a:p>
            <a:pPr indent="-228600" lvl="0" marL="304800" rtl="0" algn="l">
              <a:lnSpc>
                <a:spcPct val="100000"/>
              </a:lnSpc>
              <a:spcBef>
                <a:spcPts val="0"/>
              </a:spcBef>
              <a:spcAft>
                <a:spcPts val="0"/>
              </a:spcAft>
              <a:buSzPts val="1200"/>
              <a:buFont typeface="Calibri"/>
              <a:buAutoNum type="arabicPeriod"/>
            </a:pPr>
            <a:r>
              <a:rPr i="0" lang="en-US"/>
              <a:t>Then have a volunteer use suffixes to make comparisons. (higher, highest)</a:t>
            </a:r>
            <a:endParaRPr i="0"/>
          </a:p>
        </p:txBody>
      </p:sp>
      <p:sp>
        <p:nvSpPr>
          <p:cNvPr id="236" name="Google Shape;23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17500" rtl="0" algn="l">
              <a:lnSpc>
                <a:spcPct val="100000"/>
              </a:lnSpc>
              <a:spcBef>
                <a:spcPts val="0"/>
              </a:spcBef>
              <a:spcAft>
                <a:spcPts val="0"/>
              </a:spcAft>
              <a:buSzPts val="1200"/>
              <a:buFont typeface="Calibri"/>
              <a:buAutoNum type="arabicPeriod"/>
            </a:pPr>
            <a:r>
              <a:rPr lang="en-US">
                <a:solidFill>
                  <a:schemeClr val="dk1"/>
                </a:solidFill>
              </a:rPr>
              <a:t>Writers compose personal narratives to tell about a significant experience they have had. They write about</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a specific setting,</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a sequence of events that leads to a turning point, and</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a change in their lives that resulted from the experience.</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Tell students that they will be exploring personal narratives over the next two days to prepare to write their own. Today, they will focus on elements that set personal narratives apart from other narrative nonfiction, such as biography and autobiography.</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Read aloud a personal narrative from the stack. Pause to identify the narrator and the setting. Use the following questions to prompt discussion</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How do we know that the sequence of events is real?</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How does the narrator respond to events?</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What language does the narrator use that seems personal?</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What does the setting of the narrative contribute to the events and to the narrator’s response?</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Direct students to p. 45 in the Student Interactive. Have them use another narrative they have read or heard to complete the activity.</a:t>
            </a:r>
            <a:endParaRPr>
              <a:solidFill>
                <a:schemeClr val="dk1"/>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52" name="Google Shape;25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chemeClr val="dk1"/>
              </a:buClr>
              <a:buSzPts val="1200"/>
              <a:buFont typeface="Calibri"/>
              <a:buAutoNum type="arabicPeriod"/>
            </a:pPr>
            <a:r>
              <a:rPr i="0" lang="en-US" sz="1200" u="none" strike="noStrike">
                <a:solidFill>
                  <a:srgbClr val="000000"/>
                </a:solidFill>
              </a:rPr>
              <a:t>After this genre immersion lesson, students should transition to independent writing. If students need additional opportunities to develop their understanding of personal narratives, they should read additional texts from the stack. </a:t>
            </a:r>
            <a:endParaRPr/>
          </a:p>
          <a:p>
            <a:pPr indent="-228600" lvl="0" marL="304800" rtl="0" algn="l">
              <a:lnSpc>
                <a:spcPct val="100000"/>
              </a:lnSpc>
              <a:spcBef>
                <a:spcPts val="0"/>
              </a:spcBef>
              <a:spcAft>
                <a:spcPts val="0"/>
              </a:spcAft>
              <a:buClr>
                <a:schemeClr val="dk1"/>
              </a:buClr>
              <a:buSzPts val="1200"/>
              <a:buFont typeface="Calibri"/>
              <a:buAutoNum type="arabicPeriod"/>
            </a:pPr>
            <a:r>
              <a:rPr i="0" lang="en-US" sz="1200" u="none" strike="noStrike">
                <a:solidFill>
                  <a:srgbClr val="000000"/>
                </a:solidFill>
              </a:rPr>
              <a:t>If students demonstrate understanding, they should transition to writing personal narratives in their writing notebooks. See the Conference Prompts on p. T76.</a:t>
            </a:r>
            <a:endParaRPr i="0" sz="1200" u="none" strike="noStrike">
              <a:solidFill>
                <a:srgbClr val="000000"/>
              </a:solidFill>
            </a:endParaRPr>
          </a:p>
          <a:p>
            <a:pPr indent="-241300" lvl="0" marL="304800" rtl="0" algn="l">
              <a:lnSpc>
                <a:spcPct val="100000"/>
              </a:lnSpc>
              <a:spcBef>
                <a:spcPts val="0"/>
              </a:spcBef>
              <a:spcAft>
                <a:spcPts val="0"/>
              </a:spcAft>
              <a:buClr>
                <a:srgbClr val="000000"/>
              </a:buClr>
              <a:buSzPts val="1400"/>
              <a:buFont typeface="Calibri"/>
              <a:buAutoNum type="arabicPeriod"/>
            </a:pPr>
            <a:r>
              <a:rPr lang="en-US">
                <a:solidFill>
                  <a:srgbClr val="000000"/>
                </a:solidFill>
              </a:rPr>
              <a:t>Additional support may be provided:</a:t>
            </a:r>
            <a:endParaRPr>
              <a:solidFill>
                <a:srgbClr val="000000"/>
              </a:solidFill>
            </a:endParaRPr>
          </a:p>
          <a:p>
            <a:pPr indent="0" lvl="0" marL="457200" rtl="0" algn="l">
              <a:lnSpc>
                <a:spcPct val="100000"/>
              </a:lnSpc>
              <a:spcBef>
                <a:spcPts val="0"/>
              </a:spcBef>
              <a:spcAft>
                <a:spcPts val="0"/>
              </a:spcAft>
              <a:buSzPts val="1400"/>
              <a:buNone/>
            </a:pPr>
            <a:r>
              <a:rPr lang="en-US">
                <a:solidFill>
                  <a:srgbClr val="000000"/>
                </a:solidFill>
              </a:rPr>
              <a:t>Modeled- Choose a stack text and do a Think Aloud to model identifying elements of personal narrative.</a:t>
            </a:r>
            <a:endParaRPr>
              <a:solidFill>
                <a:srgbClr val="000000"/>
              </a:solidFill>
            </a:endParaRPr>
          </a:p>
          <a:p>
            <a:pPr indent="0" lvl="0" marL="457200" rtl="0" algn="l">
              <a:lnSpc>
                <a:spcPct val="100000"/>
              </a:lnSpc>
              <a:spcBef>
                <a:spcPts val="0"/>
              </a:spcBef>
              <a:spcAft>
                <a:spcPts val="0"/>
              </a:spcAft>
              <a:buSzPts val="1400"/>
              <a:buNone/>
            </a:pPr>
            <a:r>
              <a:rPr lang="en-US">
                <a:solidFill>
                  <a:srgbClr val="000000"/>
                </a:solidFill>
              </a:rPr>
              <a:t>Shared- Discuss common elements of personal narratives and write what students identify.</a:t>
            </a:r>
            <a:endParaRPr>
              <a:solidFill>
                <a:srgbClr val="000000"/>
              </a:solidFill>
            </a:endParaRPr>
          </a:p>
          <a:p>
            <a:pPr indent="0" lvl="0" marL="457200" rtl="0" algn="l">
              <a:lnSpc>
                <a:spcPct val="100000"/>
              </a:lnSpc>
              <a:spcBef>
                <a:spcPts val="0"/>
              </a:spcBef>
              <a:spcAft>
                <a:spcPts val="0"/>
              </a:spcAft>
              <a:buSzPts val="1400"/>
              <a:buNone/>
            </a:pPr>
            <a:r>
              <a:rPr lang="en-US">
                <a:solidFill>
                  <a:srgbClr val="000000"/>
                </a:solidFill>
              </a:rPr>
              <a:t>Guided- Use stack texts to provide explicit instruction on elements of personal narratives.</a:t>
            </a:r>
            <a:endParaRPr>
              <a:solidFill>
                <a:srgbClr val="000000"/>
              </a:solidFill>
            </a:endParaRPr>
          </a:p>
          <a:p>
            <a:pPr indent="-228600" lvl="0" marL="304800" rtl="0" algn="l">
              <a:lnSpc>
                <a:spcPct val="100000"/>
              </a:lnSpc>
              <a:spcBef>
                <a:spcPts val="0"/>
              </a:spcBef>
              <a:spcAft>
                <a:spcPts val="0"/>
              </a:spcAft>
              <a:buClr>
                <a:schemeClr val="dk1"/>
              </a:buClr>
              <a:buSzPts val="1200"/>
              <a:buFont typeface="Calibri"/>
              <a:buAutoNum type="arabicPeriod"/>
            </a:pPr>
            <a:r>
              <a:rPr i="0" lang="en-US" sz="1200" u="none" strike="noStrike">
                <a:solidFill>
                  <a:srgbClr val="000000"/>
                </a:solidFill>
              </a:rPr>
              <a:t>Call on a few students to share what they have written about the narrator, setting, and sequence of events in the personal narrative they chose from the stack.</a:t>
            </a:r>
            <a:endParaRPr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66" name="Google Shape;26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chemeClr val="dk1"/>
                </a:solidFill>
              </a:rPr>
              <a:t>(Note: Move the orange boxes to cover each bold spelling word before you read aloud the words and sentences.)</a:t>
            </a:r>
            <a:endParaRPr>
              <a:solidFill>
                <a:schemeClr val="dk1"/>
              </a:solidFill>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Use the spelling sentences to assess students’ prior knowledge of suffixes.</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a:t>
            </a:r>
            <a:r>
              <a:rPr b="1" i="0" lang="en-US" u="none" strike="noStrike">
                <a:solidFill>
                  <a:schemeClr val="dk1"/>
                </a:solidFill>
              </a:rPr>
              <a:t>shipping</a:t>
            </a:r>
            <a:r>
              <a:rPr i="0" lang="en-US" u="none" strike="noStrike">
                <a:solidFill>
                  <a:schemeClr val="dk1"/>
                </a:solidFill>
              </a:rPr>
              <a:t> box was too heavy for me to carry.</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I am </a:t>
            </a:r>
            <a:r>
              <a:rPr b="1" i="0" lang="en-US" u="none" strike="noStrike">
                <a:solidFill>
                  <a:schemeClr val="dk1"/>
                </a:solidFill>
              </a:rPr>
              <a:t>lazier</a:t>
            </a:r>
            <a:r>
              <a:rPr i="0" lang="en-US" u="none" strike="noStrike">
                <a:solidFill>
                  <a:schemeClr val="dk1"/>
                </a:solidFill>
              </a:rPr>
              <a:t> on the weekend.</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movie was </a:t>
            </a:r>
            <a:r>
              <a:rPr b="1" i="0" lang="en-US" u="none" strike="noStrike">
                <a:solidFill>
                  <a:schemeClr val="dk1"/>
                </a:solidFill>
              </a:rPr>
              <a:t>sadder</a:t>
            </a:r>
            <a:r>
              <a:rPr i="0" lang="en-US" u="none" strike="noStrike">
                <a:solidFill>
                  <a:schemeClr val="dk1"/>
                </a:solidFill>
              </a:rPr>
              <a:t> than I expected.</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Diego brought his </a:t>
            </a:r>
            <a:r>
              <a:rPr b="1" i="0" lang="en-US" u="none" strike="noStrike">
                <a:solidFill>
                  <a:schemeClr val="dk1"/>
                </a:solidFill>
              </a:rPr>
              <a:t>supplies </a:t>
            </a:r>
            <a:r>
              <a:rPr i="0" lang="en-US" u="none" strike="noStrike">
                <a:solidFill>
                  <a:schemeClr val="dk1"/>
                </a:solidFill>
              </a:rPr>
              <a:t>to class.</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puppy</a:t>
            </a:r>
            <a:r>
              <a:rPr b="1" i="0" lang="en-US" u="none" strike="noStrike">
                <a:solidFill>
                  <a:schemeClr val="dk1"/>
                </a:solidFill>
              </a:rPr>
              <a:t> cried </a:t>
            </a:r>
            <a:r>
              <a:rPr i="0" lang="en-US" u="none" strike="noStrike">
                <a:solidFill>
                  <a:schemeClr val="dk1"/>
                </a:solidFill>
              </a:rPr>
              <a:t>when he was lonely.</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Amanda had the </a:t>
            </a:r>
            <a:r>
              <a:rPr b="1" i="0" lang="en-US" u="none" strike="noStrike">
                <a:solidFill>
                  <a:schemeClr val="dk1"/>
                </a:solidFill>
              </a:rPr>
              <a:t>prettiest</a:t>
            </a:r>
            <a:r>
              <a:rPr i="0" lang="en-US" u="none" strike="noStrike">
                <a:solidFill>
                  <a:schemeClr val="dk1"/>
                </a:solidFill>
              </a:rPr>
              <a:t> costume in the school play.  </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father comforted the </a:t>
            </a:r>
            <a:r>
              <a:rPr b="1" i="0" lang="en-US" u="none" strike="noStrike">
                <a:solidFill>
                  <a:schemeClr val="dk1"/>
                </a:solidFill>
              </a:rPr>
              <a:t>crying</a:t>
            </a:r>
            <a:r>
              <a:rPr i="0" lang="en-US" u="none" strike="noStrike">
                <a:solidFill>
                  <a:schemeClr val="dk1"/>
                </a:solidFill>
              </a:rPr>
              <a:t> baby.  </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witness</a:t>
            </a:r>
            <a:r>
              <a:rPr b="1" i="0" lang="en-US" u="none" strike="noStrike">
                <a:solidFill>
                  <a:schemeClr val="dk1"/>
                </a:solidFill>
              </a:rPr>
              <a:t> denied </a:t>
            </a:r>
            <a:r>
              <a:rPr i="0" lang="en-US" u="none" strike="noStrike">
                <a:solidFill>
                  <a:schemeClr val="dk1"/>
                </a:solidFill>
              </a:rPr>
              <a:t>any involvement in the crime. </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Going down the mountain is </a:t>
            </a:r>
            <a:r>
              <a:rPr b="1" i="0" lang="en-US" u="none" strike="noStrike">
                <a:solidFill>
                  <a:schemeClr val="dk1"/>
                </a:solidFill>
              </a:rPr>
              <a:t>scarier</a:t>
            </a:r>
            <a:r>
              <a:rPr i="0" lang="en-US" u="none" strike="noStrike">
                <a:solidFill>
                  <a:schemeClr val="dk1"/>
                </a:solidFill>
              </a:rPr>
              <a:t> than ascending. </a:t>
            </a:r>
            <a:endParaRPr/>
          </a:p>
          <a:p>
            <a:pPr indent="-155448" lvl="1" marL="6126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The </a:t>
            </a:r>
            <a:r>
              <a:rPr b="1" i="0" lang="en-US" u="none" strike="noStrike">
                <a:solidFill>
                  <a:schemeClr val="dk1"/>
                </a:solidFill>
              </a:rPr>
              <a:t>earliest</a:t>
            </a:r>
            <a:r>
              <a:rPr i="0" lang="en-US" u="none" strike="noStrike">
                <a:solidFill>
                  <a:schemeClr val="dk1"/>
                </a:solidFill>
              </a:rPr>
              <a:t> time I can visit is tomorrow.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Reveal the spelling word and have students check their work.</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For students who understand </a:t>
            </a:r>
            <a:r>
              <a:rPr lang="en-US">
                <a:solidFill>
                  <a:schemeClr val="dk1"/>
                </a:solidFill>
              </a:rPr>
              <a:t>that adding a suffix to a base word often involves spelling changes such as dropping a final </a:t>
            </a:r>
            <a:r>
              <a:rPr i="1" lang="en-US">
                <a:solidFill>
                  <a:schemeClr val="dk1"/>
                </a:solidFill>
              </a:rPr>
              <a:t>e, </a:t>
            </a:r>
            <a:r>
              <a:rPr lang="en-US">
                <a:solidFill>
                  <a:schemeClr val="dk1"/>
                </a:solidFill>
              </a:rPr>
              <a:t>include the following Challenge Words with the spelling list</a:t>
            </a:r>
            <a:r>
              <a:rPr lang="en-US"/>
              <a:t>: </a:t>
            </a:r>
            <a:r>
              <a:rPr lang="en-US">
                <a:solidFill>
                  <a:schemeClr val="dk1"/>
                </a:solidFill>
              </a:rPr>
              <a:t>magnified, iciest, interfering.</a:t>
            </a:r>
            <a:endParaRPr/>
          </a:p>
          <a:p>
            <a:pPr indent="-152400" lvl="0" marL="6858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78" name="Google Shape;278;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A sentence has two parts: a subject, which is who or what the sentence is about, and a predicate, which is what the subject is or what the subject does. For example, take the sentence Jane dropped the jar. The subject is Jane—she is the “who” in the sentence. Dropped the jar is the predicate, because that is what she did.</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Share with students the sentence: </a:t>
            </a:r>
            <a:r>
              <a:rPr b="0" i="1" lang="en-US" sz="1200" u="none" strike="noStrike">
                <a:solidFill>
                  <a:srgbClr val="000000"/>
                </a:solidFill>
                <a:latin typeface="Calibri"/>
                <a:ea typeface="Calibri"/>
                <a:cs typeface="Calibri"/>
                <a:sym typeface="Calibri"/>
              </a:rPr>
              <a:t>The wooden boat sailed out of the harbor.</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Ask volunteers to underline once the sentence’s subject (boat) and underline twice the predicate (begins with sailed).</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Split the sentence between boat and sailed and explain that the complete subject includes the subject and the modifiers ‘The wooden,’ and that the complete predicate includes the verb and words that modify it. </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As a class, write another sentence and split the complete subject from the complete predicate.</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rgbClr val="000000"/>
                </a:solidFill>
                <a:latin typeface="Calibri"/>
                <a:ea typeface="Calibri"/>
                <a:cs typeface="Calibri"/>
                <a:sym typeface="Calibri"/>
              </a:rPr>
              <a:t>Have students create their own sentences and identify the complete subject and complete predicate.</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99" name="Google Shape;2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9832" lvl="0" marL="256032" rtl="0" algn="l">
              <a:lnSpc>
                <a:spcPct val="100000"/>
              </a:lnSpc>
              <a:spcBef>
                <a:spcPts val="0"/>
              </a:spcBef>
              <a:spcAft>
                <a:spcPts val="0"/>
              </a:spcAft>
              <a:buClr>
                <a:schemeClr val="dk1"/>
              </a:buClr>
              <a:buSzPts val="1200"/>
              <a:buFont typeface="Calibri"/>
              <a:buNone/>
            </a:pPr>
            <a:r>
              <a:rPr i="0" lang="en-US" sz="1200"/>
              <a:t>1.  Introduce the vocabulary words on p. 18 in the Student Interactive and define them as needed.</a:t>
            </a:r>
            <a:endParaRPr/>
          </a:p>
          <a:p>
            <a:pPr indent="-176784" lvl="1" marL="548640" rtl="0" algn="l">
              <a:lnSpc>
                <a:spcPct val="100000"/>
              </a:lnSpc>
              <a:spcBef>
                <a:spcPts val="0"/>
              </a:spcBef>
              <a:spcAft>
                <a:spcPts val="0"/>
              </a:spcAft>
              <a:buClr>
                <a:schemeClr val="dk1"/>
              </a:buClr>
              <a:buSzPts val="1200"/>
              <a:buFont typeface="Arial"/>
              <a:buChar char="•"/>
            </a:pPr>
            <a:r>
              <a:rPr b="1" i="0" lang="en-US" sz="1200"/>
              <a:t>determination</a:t>
            </a:r>
            <a:r>
              <a:rPr i="0" lang="en-US" sz="1200"/>
              <a:t> the will to achieve a difficult task</a:t>
            </a:r>
            <a:endParaRPr/>
          </a:p>
          <a:p>
            <a:pPr indent="-176784" lvl="1" marL="548640" rtl="0" algn="l">
              <a:lnSpc>
                <a:spcPct val="100000"/>
              </a:lnSpc>
              <a:spcBef>
                <a:spcPts val="0"/>
              </a:spcBef>
              <a:spcAft>
                <a:spcPts val="0"/>
              </a:spcAft>
              <a:buClr>
                <a:schemeClr val="dk1"/>
              </a:buClr>
              <a:buSzPts val="1200"/>
              <a:buFont typeface="Arial"/>
              <a:buChar char="•"/>
            </a:pPr>
            <a:r>
              <a:rPr b="1" i="0" lang="en-US" sz="1200"/>
              <a:t>independence</a:t>
            </a:r>
            <a:r>
              <a:rPr i="0" lang="en-US" sz="1200"/>
              <a:t> freedom from being controlled or needing help from others</a:t>
            </a:r>
            <a:endParaRPr/>
          </a:p>
          <a:p>
            <a:pPr indent="-176784" lvl="1" marL="548640" rtl="0" algn="l">
              <a:lnSpc>
                <a:spcPct val="100000"/>
              </a:lnSpc>
              <a:spcBef>
                <a:spcPts val="0"/>
              </a:spcBef>
              <a:spcAft>
                <a:spcPts val="0"/>
              </a:spcAft>
              <a:buClr>
                <a:schemeClr val="dk1"/>
              </a:buClr>
              <a:buSzPts val="1200"/>
              <a:buFont typeface="Arial"/>
              <a:buChar char="•"/>
            </a:pPr>
            <a:r>
              <a:rPr b="1" i="0" lang="en-US" sz="1200"/>
              <a:t>specialized </a:t>
            </a:r>
            <a:r>
              <a:rPr i="0" lang="en-US" sz="1200"/>
              <a:t>gained specific knowledge</a:t>
            </a:r>
            <a:endParaRPr/>
          </a:p>
          <a:p>
            <a:pPr indent="-176784" lvl="1" marL="548640" rtl="0" algn="l">
              <a:lnSpc>
                <a:spcPct val="100000"/>
              </a:lnSpc>
              <a:spcBef>
                <a:spcPts val="0"/>
              </a:spcBef>
              <a:spcAft>
                <a:spcPts val="0"/>
              </a:spcAft>
              <a:buClr>
                <a:schemeClr val="dk1"/>
              </a:buClr>
              <a:buSzPts val="1200"/>
              <a:buFont typeface="Arial"/>
              <a:buChar char="•"/>
            </a:pPr>
            <a:r>
              <a:rPr b="1" i="0" lang="en-US" sz="1200"/>
              <a:t>struggled</a:t>
            </a:r>
            <a:r>
              <a:rPr i="0" lang="en-US" sz="1200"/>
              <a:t> made a great and difficult effort</a:t>
            </a:r>
            <a:endParaRPr/>
          </a:p>
          <a:p>
            <a:pPr indent="-176784" lvl="1" marL="548640" rtl="0" algn="l">
              <a:lnSpc>
                <a:spcPct val="100000"/>
              </a:lnSpc>
              <a:spcBef>
                <a:spcPts val="0"/>
              </a:spcBef>
              <a:spcAft>
                <a:spcPts val="0"/>
              </a:spcAft>
              <a:buClr>
                <a:schemeClr val="dk1"/>
              </a:buClr>
              <a:buSzPts val="1200"/>
              <a:buFont typeface="Arial"/>
              <a:buChar char="•"/>
            </a:pPr>
            <a:r>
              <a:rPr b="1" i="0" lang="en-US" sz="1200"/>
              <a:t>confidence</a:t>
            </a:r>
            <a:r>
              <a:rPr i="0" lang="en-US" sz="1200"/>
              <a:t> a feeling that a person can succeed or do well</a:t>
            </a:r>
            <a:endParaRPr/>
          </a:p>
          <a:p>
            <a:pPr indent="0" lvl="0" marL="76200" rtl="0" algn="l">
              <a:lnSpc>
                <a:spcPct val="100000"/>
              </a:lnSpc>
              <a:spcBef>
                <a:spcPts val="0"/>
              </a:spcBef>
              <a:spcAft>
                <a:spcPts val="0"/>
              </a:spcAft>
              <a:buClr>
                <a:schemeClr val="dk1"/>
              </a:buClr>
              <a:buSzPts val="1200"/>
              <a:buFont typeface="Arial"/>
              <a:buNone/>
            </a:pPr>
            <a:r>
              <a:rPr i="0" lang="en-US" sz="1200"/>
              <a:t>2.  Say: </a:t>
            </a:r>
            <a:r>
              <a:rPr i="1" lang="en-US" sz="1200"/>
              <a:t>These words will help you understand Reaching for the Moon.  As you read, highlight the words when you see them in the text. Ask yourself what they convey about Buzz Aldrin.</a:t>
            </a:r>
            <a:endParaRPr i="1" sz="1200"/>
          </a:p>
        </p:txBody>
      </p:sp>
      <p:sp>
        <p:nvSpPr>
          <p:cNvPr id="320" name="Google Shape;32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Discuss the First Read Strategies. </a:t>
            </a:r>
            <a:r>
              <a:rPr lang="en-US">
                <a:solidFill>
                  <a:schemeClr val="dk1"/>
                </a:solidFill>
              </a:rPr>
              <a:t>Prompt students to establish that the purpose for reading this selection is to learn about a topic. </a:t>
            </a:r>
            <a:endParaRPr/>
          </a:p>
          <a:p>
            <a:pPr indent="-2286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Explain the four steps of the first read.</a:t>
            </a:r>
            <a:endParaRPr>
              <a:solidFill>
                <a:schemeClr val="dk1"/>
              </a:solidFill>
            </a:endParaRPr>
          </a:p>
          <a:p>
            <a:pPr indent="-158750" lvl="1" marL="628650" rtl="0" algn="l">
              <a:lnSpc>
                <a:spcPct val="100000"/>
              </a:lnSpc>
              <a:spcBef>
                <a:spcPts val="0"/>
              </a:spcBef>
              <a:spcAft>
                <a:spcPts val="0"/>
              </a:spcAft>
              <a:buSzPts val="1200"/>
              <a:buFont typeface="Calibri"/>
              <a:buChar char="•"/>
            </a:pPr>
            <a:r>
              <a:rPr i="0" lang="en-US" u="none" strike="noStrike">
                <a:solidFill>
                  <a:schemeClr val="dk1"/>
                </a:solidFill>
              </a:rPr>
              <a:t>NOTICE Remind students to focus on real people and events in the story.</a:t>
            </a:r>
            <a:endParaRPr/>
          </a:p>
          <a:p>
            <a:pPr indent="-158750" lvl="1" marL="628650" rtl="0" algn="l">
              <a:lnSpc>
                <a:spcPct val="100000"/>
              </a:lnSpc>
              <a:spcBef>
                <a:spcPts val="0"/>
              </a:spcBef>
              <a:spcAft>
                <a:spcPts val="0"/>
              </a:spcAft>
              <a:buSzPts val="1200"/>
              <a:buFont typeface="Calibri"/>
              <a:buChar char="•"/>
            </a:pPr>
            <a:r>
              <a:rPr i="0" lang="en-US" u="none" strike="noStrike">
                <a:solidFill>
                  <a:schemeClr val="dk1"/>
                </a:solidFill>
              </a:rPr>
              <a:t>GENERATE QUESTIONS Have students jot down questions before, during, and after reading and mark anything they find confusing.</a:t>
            </a:r>
            <a:endParaRPr>
              <a:solidFill>
                <a:schemeClr val="dk1"/>
              </a:solidFill>
            </a:endParaRPr>
          </a:p>
          <a:p>
            <a:pPr indent="-158750" lvl="1" marL="628650" rtl="0" algn="l">
              <a:lnSpc>
                <a:spcPct val="100000"/>
              </a:lnSpc>
              <a:spcBef>
                <a:spcPts val="0"/>
              </a:spcBef>
              <a:spcAft>
                <a:spcPts val="0"/>
              </a:spcAft>
              <a:buSzPts val="1200"/>
              <a:buFont typeface="Calibri"/>
              <a:buChar char="•"/>
            </a:pPr>
            <a:r>
              <a:rPr lang="en-US">
                <a:solidFill>
                  <a:schemeClr val="dk1"/>
                </a:solidFill>
              </a:rPr>
              <a:t>CONNECT Have students determine how the text connects to their own lives and to ideas in other texts they have read.</a:t>
            </a:r>
            <a:endParaRPr/>
          </a:p>
          <a:p>
            <a:pPr indent="-158750" lvl="1" marL="628650" rtl="0" algn="l">
              <a:lnSpc>
                <a:spcPct val="100000"/>
              </a:lnSpc>
              <a:spcBef>
                <a:spcPts val="0"/>
              </a:spcBef>
              <a:spcAft>
                <a:spcPts val="0"/>
              </a:spcAft>
              <a:buSzPts val="1200"/>
              <a:buFont typeface="Calibri"/>
              <a:buChar char="•"/>
            </a:pPr>
            <a:r>
              <a:rPr lang="en-US">
                <a:solidFill>
                  <a:schemeClr val="dk1"/>
                </a:solidFill>
              </a:rPr>
              <a:t>RESPOND Have students mark any parts of the text that they find interesting, surprising, or significant, as well as parts that relate to people or events in their lives.</a:t>
            </a:r>
            <a:endParaRPr/>
          </a:p>
          <a:p>
            <a:pPr indent="-2286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Students may read independently, in pairs, or as a class. Use the First Read notes to help them connect with the text and guide their understanding.</a:t>
            </a:r>
            <a:endParaRPr>
              <a:solidFill>
                <a:schemeClr val="dk1"/>
              </a:solidFill>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336" name="Google Shape;3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I notice that the author uses information about his sister, his mother, and his father to tell his story. This reminds me of the unit theme, Networks. The author begins by describing himself as part of a kind of network: a family. I can connect what Aldrin says about networks to other texts I read in this unit.</a:t>
            </a:r>
            <a:endParaRPr i="1" u="none" strike="noStrike"/>
          </a:p>
        </p:txBody>
      </p:sp>
      <p:sp>
        <p:nvSpPr>
          <p:cNvPr id="348" name="Google Shape;34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u="none" strike="noStrike"/>
              <a:t>THINK ALOUD</a:t>
            </a:r>
            <a:r>
              <a:rPr i="1" lang="en-US" u="none" strike="noStrike"/>
              <a:t>  When Aldrin describes how he felt the first time he flew in a plane, it reminds me of the first time I flew in a plane as a child. I was thrilled, too. When I looked out the window, I saw places in a whole new way. Remembering this experience helps me understand what motivates the author to keep working toward being able to fly.</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62" name="Google Shape;36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74320" lvl="0" marL="274320" rtl="0" algn="l">
              <a:lnSpc>
                <a:spcPct val="100000"/>
              </a:lnSpc>
              <a:spcBef>
                <a:spcPts val="0"/>
              </a:spcBef>
              <a:spcAft>
                <a:spcPts val="0"/>
              </a:spcAft>
              <a:buClr>
                <a:schemeClr val="dk1"/>
              </a:buClr>
              <a:buSzPts val="1200"/>
              <a:buFont typeface="Calibri"/>
              <a:buAutoNum type="arabicPeriod"/>
            </a:pPr>
            <a:r>
              <a:rPr lang="en-US"/>
              <a:t>Pause to discuss the First Read notes with students.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The author says he collected rocks when he was six or seven. I liked collecting shells from the beach when I was little. I thought they were pretty and I liked to look at them.</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THINK ALOUD </a:t>
            </a:r>
            <a:r>
              <a:rPr i="1" lang="en-US" u="none" strike="noStrike"/>
              <a:t>As I read, I am going to think of questions I have about the text. I notice that Aldrin mentions a fictional character called the Lone Ranger. I wonder why the author does that.</a:t>
            </a:r>
            <a:endParaRPr i="1" u="none" strike="noStrike"/>
          </a:p>
        </p:txBody>
      </p:sp>
      <p:sp>
        <p:nvSpPr>
          <p:cNvPr id="375" name="Google Shape;37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74320" lvl="0" marL="274320" rtl="0" algn="l">
              <a:lnSpc>
                <a:spcPct val="100000"/>
              </a:lnSpc>
              <a:spcBef>
                <a:spcPts val="0"/>
              </a:spcBef>
              <a:spcAft>
                <a:spcPts val="0"/>
              </a:spcAft>
              <a:buClr>
                <a:schemeClr val="dk1"/>
              </a:buClr>
              <a:buSzPts val="1200"/>
              <a:buFont typeface="Calibri"/>
              <a:buAutoNum type="arabicPeriod"/>
            </a:pPr>
            <a:r>
              <a:rPr lang="en-US"/>
              <a:t>Pause to discuss the First Read notes with students.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I notice the author says he flew over the bar in pole-vaulting. The author’s word choice helps me picture his action clearly. What other references to flight appear in this story? What do these events tell me about Aldrin?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I notice the author is naming real events, like the Korean War, and real places, like West Point and Germany, in his story. This helps me remember that Aldrin is telling the true, factual story about his life.</a:t>
            </a:r>
            <a:endParaRPr i="1" u="none" strike="noStrike"/>
          </a:p>
        </p:txBody>
      </p:sp>
      <p:sp>
        <p:nvSpPr>
          <p:cNvPr id="388" name="Google Shape;38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rgbClr val="000000"/>
                </a:solidFill>
              </a:rPr>
              <a:t>Pause </a:t>
            </a:r>
            <a:r>
              <a:rPr lang="en-US"/>
              <a:t>to discuss the First Read notes with students.</a:t>
            </a:r>
            <a:endParaRPr b="0" i="0" sz="1200" u="none" cap="none" strike="noStrike">
              <a:solidFill>
                <a:srgbClr val="000000"/>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rgbClr val="000000"/>
                </a:solidFill>
              </a:rPr>
              <a:t>T</a:t>
            </a:r>
            <a:r>
              <a:rPr b="0" i="0" lang="en-US" sz="1200" u="none" cap="none" strike="noStrike">
                <a:solidFill>
                  <a:srgbClr val="000000"/>
                </a:solidFill>
                <a:latin typeface="Calibri"/>
                <a:ea typeface="Calibri"/>
                <a:cs typeface="Calibri"/>
                <a:sym typeface="Calibri"/>
              </a:rPr>
              <a:t>HINK ALOUD  </a:t>
            </a:r>
            <a:r>
              <a:rPr b="0" i="1" lang="en-US" sz="1200" u="none" cap="none" strike="noStrike">
                <a:solidFill>
                  <a:srgbClr val="000000"/>
                </a:solidFill>
                <a:latin typeface="Calibri"/>
                <a:ea typeface="Calibri"/>
                <a:cs typeface="Calibri"/>
                <a:sym typeface="Calibri"/>
              </a:rPr>
              <a:t>The author tells about not getting accepted to the astronaut program the first time he applied. If he had given up after that, he would never have walked on the Moon.</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I see air bubbles in the illustration, so I know it is supposed to show an astronaut training underwater. I can connect this with details in paragraph 26. The text and illustration tell me different things about the same idea.</a:t>
            </a:r>
            <a:endParaRPr i="1" u="none" strike="noStrike"/>
          </a:p>
        </p:txBody>
      </p:sp>
      <p:sp>
        <p:nvSpPr>
          <p:cNvPr id="401" name="Google Shape;40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rgbClr val="000000"/>
                </a:solidFill>
              </a:rPr>
              <a:t>Pause </a:t>
            </a:r>
            <a:r>
              <a:rPr lang="en-US"/>
              <a:t>to discuss the First Read notes with students.</a:t>
            </a:r>
            <a:endParaRPr>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The author talks about the Gemini 12 mission. I wonder what happened on the Gemini 1 through 11 missions.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I notice the author mentions some people by name. These are the astronauts who went with him to the Moon on the Apollo 11 mission.</a:t>
            </a:r>
            <a:endParaRPr i="1" u="none" strike="noStrike"/>
          </a:p>
        </p:txBody>
      </p:sp>
      <p:sp>
        <p:nvSpPr>
          <p:cNvPr id="414" name="Google Shape;41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rgbClr val="000000"/>
                </a:solidFill>
              </a:rPr>
              <a:t>Pause </a:t>
            </a:r>
            <a:r>
              <a:rPr lang="en-US"/>
              <a:t>to discuss the First Read notes with students.</a:t>
            </a:r>
            <a:endParaRPr>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The author mentions the Saturn V rocket. I would like to know more about how rockets work, and how space travel has changed since the Apollo mission.</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lang="en-US" sz="1200" u="none" cap="none" strike="noStrike">
                <a:solidFill>
                  <a:srgbClr val="000000"/>
                </a:solidFill>
                <a:latin typeface="Calibri"/>
                <a:ea typeface="Calibri"/>
                <a:cs typeface="Calibri"/>
                <a:sym typeface="Calibri"/>
              </a:rPr>
              <a:t>Remind students that active readers note parts of the text that surprise or confuse them and write sentences about these parts to help them learn. </a:t>
            </a:r>
            <a:r>
              <a:rPr b="0" i="0" lang="en-US" sz="1200" u="none" cap="none" strike="noStrike">
                <a:solidFill>
                  <a:srgbClr val="000000"/>
                </a:solidFill>
                <a:latin typeface="Calibri"/>
                <a:ea typeface="Calibri"/>
                <a:cs typeface="Calibri"/>
                <a:sym typeface="Calibri"/>
              </a:rPr>
              <a:t>Say:  </a:t>
            </a:r>
            <a:r>
              <a:rPr b="0" i="1" lang="en-US" sz="1200" u="none" cap="none" strike="noStrike">
                <a:solidFill>
                  <a:srgbClr val="000000"/>
                </a:solidFill>
                <a:latin typeface="Calibri"/>
                <a:ea typeface="Calibri"/>
                <a:cs typeface="Calibri"/>
                <a:sym typeface="Calibri"/>
              </a:rPr>
              <a:t>I'm surprised to learn that the walls of the Eagle were so thin. I would have thought the walls of a spacecraft for landing on the Moon would be thick and strong. Otherwise, how would it keep the astronauts safe? I will mark this confusing detail and write some questions about it.</a:t>
            </a:r>
            <a:endParaRPr i="1" u="none" strike="noStrike"/>
          </a:p>
        </p:txBody>
      </p:sp>
      <p:sp>
        <p:nvSpPr>
          <p:cNvPr id="427" name="Google Shape;42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rgbClr val="000000"/>
                </a:solidFill>
              </a:rPr>
              <a:t>Pause </a:t>
            </a:r>
            <a:r>
              <a:rPr lang="en-US"/>
              <a:t>to discuss the First Read notes with students.</a:t>
            </a:r>
            <a:endParaRPr>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I have heard that famous quote—“one small step for man, one giant leap for mankind”—before.</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THINK ALOUD  </a:t>
            </a:r>
            <a:r>
              <a:rPr b="0" i="1" lang="en-US" sz="1200" u="none" cap="none" strike="noStrike">
                <a:solidFill>
                  <a:srgbClr val="000000"/>
                </a:solidFill>
                <a:latin typeface="Calibri"/>
                <a:ea typeface="Calibri"/>
                <a:cs typeface="Calibri"/>
                <a:sym typeface="Calibri"/>
              </a:rPr>
              <a:t>I notice the American flag in the picture, but the plaque says for all mankind, not just for the United States. This reminds me again of the theme Networks because every place on Earth has the same kind of relationship to the Moon.</a:t>
            </a:r>
            <a:endParaRPr i="1" u="none" strike="noStrike"/>
          </a:p>
        </p:txBody>
      </p:sp>
      <p:sp>
        <p:nvSpPr>
          <p:cNvPr id="440" name="Google Shape;44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rPr>
              <a:t>Use these suggestions to prompt students’ initial responses to </a:t>
            </a:r>
            <a:r>
              <a:rPr i="1" lang="en-US">
                <a:solidFill>
                  <a:schemeClr val="dk1"/>
                </a:solidFill>
              </a:rPr>
              <a:t>Reaching for the Moon.</a:t>
            </a:r>
            <a:endParaRPr/>
          </a:p>
          <a:p>
            <a:pPr indent="-213360" lvl="1" marL="585216" rtl="0" algn="l">
              <a:lnSpc>
                <a:spcPct val="100000"/>
              </a:lnSpc>
              <a:spcBef>
                <a:spcPts val="0"/>
              </a:spcBef>
              <a:spcAft>
                <a:spcPts val="0"/>
              </a:spcAft>
              <a:buSzPts val="1200"/>
              <a:buFont typeface="Arial"/>
              <a:buChar char="•"/>
            </a:pPr>
            <a:r>
              <a:rPr b="1" i="0" lang="en-US"/>
              <a:t>Brainstorm</a:t>
            </a:r>
            <a:r>
              <a:rPr i="0" lang="en-US"/>
              <a:t>  What did you think of the text?  What did you like about it?</a:t>
            </a:r>
            <a:endParaRPr/>
          </a:p>
          <a:p>
            <a:pPr indent="-213360" lvl="1" marL="585216" rtl="0" algn="l">
              <a:lnSpc>
                <a:spcPct val="100000"/>
              </a:lnSpc>
              <a:spcBef>
                <a:spcPts val="0"/>
              </a:spcBef>
              <a:spcAft>
                <a:spcPts val="0"/>
              </a:spcAft>
              <a:buSzPts val="1200"/>
              <a:buFont typeface="Arial"/>
              <a:buChar char="•"/>
            </a:pPr>
            <a:r>
              <a:rPr b="1" i="0" lang="en-US" u="none" cap="none" strike="noStrike">
                <a:solidFill>
                  <a:srgbClr val="000000"/>
                </a:solidFill>
              </a:rPr>
              <a:t>Discuss  </a:t>
            </a:r>
            <a:r>
              <a:rPr i="0" lang="en-US" u="none" cap="none" strike="noStrike">
                <a:solidFill>
                  <a:srgbClr val="000000"/>
                </a:solidFill>
              </a:rPr>
              <a:t>What part of this text did you find most interesting?  What part of the author’s life would you like to hear more about?  </a:t>
            </a:r>
            <a:endParaRPr i="0" u="none" cap="none" strike="noStrike">
              <a:solidFill>
                <a:srgbClr val="000000"/>
              </a:solidFill>
            </a:endParaRPr>
          </a:p>
          <a:p>
            <a:pPr indent="-137160" lvl="1" marL="585216" rtl="0" algn="l">
              <a:lnSpc>
                <a:spcPct val="100000"/>
              </a:lnSpc>
              <a:spcBef>
                <a:spcPts val="0"/>
              </a:spcBef>
              <a:spcAft>
                <a:spcPts val="0"/>
              </a:spcAft>
              <a:buSzPts val="1400"/>
              <a:buFont typeface="Arial"/>
              <a:buNone/>
            </a:pPr>
            <a:r>
              <a:t/>
            </a:r>
            <a:endParaRPr i="0"/>
          </a:p>
          <a:p>
            <a:pPr indent="-139700" lvl="1" marL="685800" rtl="0" algn="l">
              <a:lnSpc>
                <a:spcPct val="100000"/>
              </a:lnSpc>
              <a:spcBef>
                <a:spcPts val="0"/>
              </a:spcBef>
              <a:spcAft>
                <a:spcPts val="0"/>
              </a:spcAft>
              <a:buSzPts val="1400"/>
              <a:buFont typeface="Arial"/>
              <a:buNone/>
            </a:pPr>
            <a:r>
              <a:t/>
            </a:r>
            <a:endParaRPr i="1"/>
          </a:p>
        </p:txBody>
      </p:sp>
      <p:sp>
        <p:nvSpPr>
          <p:cNvPr id="453" name="Google Shape;45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Introduce the Unit 1 Essential Question: How can a place affect how we live? Tell students they will read many texts to learn about what shapes the relationships between places and people. Explain that reading a variety of genres is important because each text provides a unique perspective about the theme.</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Watch the Unit Video Tell students that a video is a multimodal text because it combines sound and pictures. Have students watch “Getting to School” and take notes about how it helps us understand connections between places and people. </a:t>
            </a:r>
            <a:r>
              <a:rPr b="1" lang="en-US">
                <a:solidFill>
                  <a:schemeClr val="dk1"/>
                </a:solidFill>
              </a:rPr>
              <a:t>Click Path: Table of Contents -&gt; Unit 1: Networks&gt; Unit 1: Introduction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Encourage partners to discuss what they learned about networks by watching the video. Use the following questions to guide their discussions. </a:t>
            </a:r>
            <a:endParaRPr/>
          </a:p>
          <a:p>
            <a:pPr indent="-215900" lvl="2" marL="685800" marR="0" rtl="0" algn="l">
              <a:lnSpc>
                <a:spcPct val="100000"/>
              </a:lnSpc>
              <a:spcBef>
                <a:spcPts val="0"/>
              </a:spcBef>
              <a:spcAft>
                <a:spcPts val="0"/>
              </a:spcAft>
              <a:buClr>
                <a:srgbClr val="000000"/>
              </a:buClr>
              <a:buSzPts val="1200"/>
              <a:buFont typeface="Calibri"/>
              <a:buChar char="•"/>
            </a:pPr>
            <a:r>
              <a:rPr i="1" lang="en-US">
                <a:solidFill>
                  <a:schemeClr val="dk1"/>
                </a:solidFill>
              </a:rPr>
              <a:t>What was the most memorable image from the video?</a:t>
            </a:r>
            <a:endParaRPr/>
          </a:p>
          <a:p>
            <a:pPr indent="-215900" lvl="2" marL="685800" marR="0" rtl="0" algn="l">
              <a:lnSpc>
                <a:spcPct val="100000"/>
              </a:lnSpc>
              <a:spcBef>
                <a:spcPts val="0"/>
              </a:spcBef>
              <a:spcAft>
                <a:spcPts val="0"/>
              </a:spcAft>
              <a:buClr>
                <a:srgbClr val="000000"/>
              </a:buClr>
              <a:buSzPts val="1200"/>
              <a:buFont typeface="Calibri"/>
              <a:buChar char="•"/>
            </a:pPr>
            <a:r>
              <a:rPr i="1" lang="en-US">
                <a:solidFill>
                  <a:schemeClr val="dk1"/>
                </a:solidFill>
              </a:rPr>
              <a:t>What surprised you when listening to the video? </a:t>
            </a:r>
            <a:endParaRPr/>
          </a:p>
        </p:txBody>
      </p:sp>
      <p:sp>
        <p:nvSpPr>
          <p:cNvPr id="106" name="Google Shape;106;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Tell students that authors of autobiographies choose words carefully to describe themselves so readers can better understand their purpose for writing their life story and the message, or main idea, they want to convey. </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u="none" strike="noStrike">
                <a:solidFill>
                  <a:srgbClr val="000000"/>
                </a:solidFill>
              </a:rPr>
              <a:t>The words determination, independence, specialized, struggled, and confidence all can be used to discuss Aldrin’s purpose and message.</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Present the following points and lead a class discussion on this idea:</a:t>
            </a:r>
            <a:endParaRPr/>
          </a:p>
          <a:p>
            <a:pPr indent="-213360" lvl="0" marL="585216"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Remind yourself of each word’s meaning.</a:t>
            </a:r>
            <a:endParaRPr/>
          </a:p>
          <a:p>
            <a:pPr indent="-213360" lvl="0" marL="585216"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Ask yourself what the author is trying to convey about himself and the space program.</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Ask </a:t>
            </a:r>
            <a:r>
              <a:rPr i="0" lang="en-US" u="none" strike="noStrike">
                <a:solidFill>
                  <a:srgbClr val="000000"/>
                </a:solidFill>
              </a:rPr>
              <a:t>a volunteer to help you model filling out the chart on Student Interactive p. 34 using the word determination.</a:t>
            </a:r>
            <a:endParaRPr/>
          </a:p>
          <a:p>
            <a:pPr indent="-213360" lvl="0" marL="585216" rtl="0" algn="l">
              <a:lnSpc>
                <a:spcPct val="100000"/>
              </a:lnSpc>
              <a:spcBef>
                <a:spcPts val="0"/>
              </a:spcBef>
              <a:spcAft>
                <a:spcPts val="0"/>
              </a:spcAft>
              <a:buClr>
                <a:srgbClr val="000000"/>
              </a:buClr>
              <a:buSzPts val="1200"/>
              <a:buFont typeface="Calibri"/>
              <a:buChar char="●"/>
            </a:pPr>
            <a:r>
              <a:rPr i="1" lang="en-US" u="none" strike="noStrike">
                <a:solidFill>
                  <a:srgbClr val="000000"/>
                </a:solidFill>
              </a:rPr>
              <a:t>What word does the author use to describe a quality he admires in the Lone Ranger? It means to keep trying to reach a goal.</a:t>
            </a:r>
            <a:endParaRPr/>
          </a:p>
          <a:p>
            <a:pPr indent="-213360" lvl="0" marL="585216" rtl="0" algn="l">
              <a:lnSpc>
                <a:spcPct val="100000"/>
              </a:lnSpc>
              <a:spcBef>
                <a:spcPts val="0"/>
              </a:spcBef>
              <a:spcAft>
                <a:spcPts val="0"/>
              </a:spcAft>
              <a:buClr>
                <a:srgbClr val="000000"/>
              </a:buClr>
              <a:buSzPts val="1200"/>
              <a:buFont typeface="Calibri"/>
              <a:buChar char="●"/>
            </a:pPr>
            <a:r>
              <a:rPr i="1" lang="en-US" u="none" strike="noStrike">
                <a:solidFill>
                  <a:srgbClr val="000000"/>
                </a:solidFill>
              </a:rPr>
              <a:t>When did Buzz Aldrin show determination? (He didn’t give up after he wasn’t accepted to the astronaut program.) We can write that in the chart.</a:t>
            </a:r>
            <a:endParaRPr i="1">
              <a:solidFill>
                <a:srgbClr val="000000"/>
              </a:solidFill>
            </a:endParaRPr>
          </a:p>
          <a:p>
            <a:pPr indent="-304800" lvl="0" marL="365760" rtl="0" algn="l">
              <a:lnSpc>
                <a:spcPct val="100000"/>
              </a:lnSpc>
              <a:spcBef>
                <a:spcPts val="0"/>
              </a:spcBef>
              <a:spcAft>
                <a:spcPts val="0"/>
              </a:spcAft>
              <a:buClr>
                <a:srgbClr val="000000"/>
              </a:buClr>
              <a:buSzPts val="1200"/>
              <a:buFont typeface="Calibri"/>
              <a:buAutoNum type="arabicPeriod"/>
            </a:pPr>
            <a:r>
              <a:rPr lang="en-US">
                <a:solidFill>
                  <a:srgbClr val="000000"/>
                </a:solidFill>
              </a:rPr>
              <a:t>Have students respond using newly acquired vocabulary as they complete p. 34 of the Student Interactive.</a:t>
            </a:r>
            <a:endParaRPr>
              <a:solidFill>
                <a:srgbClr val="000000"/>
              </a:solidFill>
            </a:endParaRPr>
          </a:p>
        </p:txBody>
      </p:sp>
      <p:sp>
        <p:nvSpPr>
          <p:cNvPr id="465" name="Google Shape;46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35 of the Student Interactive.</a:t>
            </a:r>
            <a:endParaRPr sz="1200">
              <a:latin typeface="Calibri"/>
              <a:ea typeface="Calibri"/>
              <a:cs typeface="Calibri"/>
              <a:sym typeface="Calibri"/>
            </a:endParaRPr>
          </a:p>
        </p:txBody>
      </p:sp>
      <p:sp>
        <p:nvSpPr>
          <p:cNvPr id="479" name="Google Shape;47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Direct students to complete the chart on p. 40 of the Student Interactive.</a:t>
            </a:r>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493" name="Google Shape;49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Say:  The narrator is the writer, or author, of the personal narrative. Through the text, readers get to know the narrator as a person.</a:t>
            </a:r>
            <a:endParaRPr/>
          </a:p>
          <a:p>
            <a:pPr indent="-304800" lvl="1" marL="777240" rtl="0" algn="l">
              <a:lnSpc>
                <a:spcPct val="100000"/>
              </a:lnSpc>
              <a:spcBef>
                <a:spcPts val="0"/>
              </a:spcBef>
              <a:spcAft>
                <a:spcPts val="0"/>
              </a:spcAft>
              <a:buSzPts val="1200"/>
              <a:buFont typeface="Calibri"/>
              <a:buChar char="•"/>
            </a:pPr>
            <a:r>
              <a:rPr i="1" lang="en-US" u="none" strike="noStrike">
                <a:solidFill>
                  <a:srgbClr val="000000"/>
                </a:solidFill>
              </a:rPr>
              <a:t>The narrator uses a personal, distinctive voice to tell a story.</a:t>
            </a:r>
            <a:endParaRPr/>
          </a:p>
          <a:p>
            <a:pPr indent="-304800" lvl="1" marL="777240" rtl="0" algn="l">
              <a:lnSpc>
                <a:spcPct val="100000"/>
              </a:lnSpc>
              <a:spcBef>
                <a:spcPts val="0"/>
              </a:spcBef>
              <a:spcAft>
                <a:spcPts val="0"/>
              </a:spcAft>
              <a:buSzPts val="1200"/>
              <a:buFont typeface="Calibri"/>
              <a:buChar char="•"/>
            </a:pPr>
            <a:r>
              <a:rPr i="1" lang="en-US" u="none" strike="noStrike">
                <a:solidFill>
                  <a:srgbClr val="000000"/>
                </a:solidFill>
              </a:rPr>
              <a:t>This voice reflects the narrator’s personality and comes through in the narrator’s word choices, images, and attitudes toward events and other people.</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Compare two personal narratives from the stack to discuss distinct narrative voices. </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Read aloud a representative excerpt from each narrative and invite students to tell how the narrators are different.</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Focus on examples of word choice and descriptive images that reinforce the differences between the narrators’ use of language. </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Elicit student responses with these questions: </a:t>
            </a:r>
            <a:r>
              <a:rPr i="1" lang="en-US" u="none" strike="noStrike">
                <a:solidFill>
                  <a:srgbClr val="000000"/>
                </a:solidFill>
              </a:rPr>
              <a:t>How can you tell the two narrators apart? Which words help you tell the narrators apart?</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Reread the first excerpt and ask: </a:t>
            </a:r>
            <a:r>
              <a:rPr i="1" lang="en-US" u="none" strike="noStrike">
                <a:solidFill>
                  <a:srgbClr val="000000"/>
                </a:solidFill>
              </a:rPr>
              <a:t>What is different or unique about the way this narrator tells the story? Reread the second excerpt and ask the same question.</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Direct students to p. 46 in the Student Interactive and have them complete the activity.</a:t>
            </a:r>
            <a:endParaRPr/>
          </a:p>
          <a:p>
            <a:pPr indent="-254000" lvl="0" marL="342900" rtl="0" algn="l">
              <a:lnSpc>
                <a:spcPct val="100000"/>
              </a:lnSpc>
              <a:spcBef>
                <a:spcPts val="0"/>
              </a:spcBef>
              <a:spcAft>
                <a:spcPts val="0"/>
              </a:spcAft>
              <a:buSzPts val="1400"/>
              <a:buFont typeface="Arial"/>
              <a:buNone/>
            </a:pPr>
            <a:r>
              <a:t/>
            </a:r>
            <a:endParaRPr i="0" u="none" strike="noStrike">
              <a:solidFill>
                <a:srgbClr val="000000"/>
              </a:solidFill>
            </a:endParaRPr>
          </a:p>
        </p:txBody>
      </p:sp>
      <p:sp>
        <p:nvSpPr>
          <p:cNvPr id="507" name="Google Shape;50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After this genre immersion lesson, students should transition into independent writing, </a:t>
            </a:r>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If students need additional opportunities to develop their understanding of the narrator’s voice, they should read additional texts from the stack. </a:t>
            </a:r>
            <a:endParaRPr i="0" u="none" strike="noStrike">
              <a:solidFill>
                <a:srgbClr val="000000"/>
              </a:solidFill>
            </a:endParaRPr>
          </a:p>
          <a:p>
            <a:pPr indent="-304800" lvl="0" marL="320040" rtl="0" algn="l">
              <a:lnSpc>
                <a:spcPct val="100000"/>
              </a:lnSpc>
              <a:spcBef>
                <a:spcPts val="0"/>
              </a:spcBef>
              <a:spcAft>
                <a:spcPts val="0"/>
              </a:spcAft>
              <a:buClr>
                <a:schemeClr val="dk1"/>
              </a:buClr>
              <a:buSzPts val="1200"/>
              <a:buFont typeface="Calibri"/>
              <a:buAutoNum type="arabicPeriod"/>
            </a:pPr>
            <a:r>
              <a:rPr lang="en-US"/>
              <a:t>Additional support may be provided for students.</a:t>
            </a:r>
            <a:endParaRPr/>
          </a:p>
          <a:p>
            <a:pPr indent="-304800" lvl="0" marL="914400" rtl="0" algn="l">
              <a:lnSpc>
                <a:spcPct val="100000"/>
              </a:lnSpc>
              <a:spcBef>
                <a:spcPts val="0"/>
              </a:spcBef>
              <a:spcAft>
                <a:spcPts val="0"/>
              </a:spcAft>
              <a:buSzPts val="1200"/>
              <a:buFont typeface="Calibri"/>
              <a:buChar char="●"/>
            </a:pPr>
            <a:r>
              <a:rPr lang="en-US"/>
              <a:t>Modeled Choose a stack text and do a Think Aloud to model identifying elements of personal narrative.</a:t>
            </a:r>
            <a:endParaRPr/>
          </a:p>
          <a:p>
            <a:pPr indent="-304800" lvl="0" marL="914400" rtl="0" algn="l">
              <a:lnSpc>
                <a:spcPct val="100000"/>
              </a:lnSpc>
              <a:spcBef>
                <a:spcPts val="0"/>
              </a:spcBef>
              <a:spcAft>
                <a:spcPts val="0"/>
              </a:spcAft>
              <a:buSzPts val="1200"/>
              <a:buFont typeface="Calibri"/>
              <a:buChar char="●"/>
            </a:pPr>
            <a:r>
              <a:rPr lang="en-US"/>
              <a:t>Shared Discuss common elements of personal narratives and write what students identify.</a:t>
            </a:r>
            <a:endParaRPr/>
          </a:p>
          <a:p>
            <a:pPr indent="-304800" lvl="0" marL="914400" rtl="0" algn="l">
              <a:lnSpc>
                <a:spcPct val="100000"/>
              </a:lnSpc>
              <a:spcBef>
                <a:spcPts val="0"/>
              </a:spcBef>
              <a:spcAft>
                <a:spcPts val="0"/>
              </a:spcAft>
              <a:buSzPts val="1200"/>
              <a:buFont typeface="Calibri"/>
              <a:buChar char="●"/>
            </a:pPr>
            <a:r>
              <a:rPr lang="en-US"/>
              <a:t>Guided Use stack texts to provide explicit instruction on elements of personal narratives.</a:t>
            </a:r>
            <a:endParaRPr>
              <a:solidFill>
                <a:srgbClr val="000000"/>
              </a:solidFill>
            </a:endParaRPr>
          </a:p>
          <a:p>
            <a:pPr indent="-330200" lvl="0" marL="342900" rtl="0" algn="l">
              <a:lnSpc>
                <a:spcPct val="100000"/>
              </a:lnSpc>
              <a:spcBef>
                <a:spcPts val="0"/>
              </a:spcBef>
              <a:spcAft>
                <a:spcPts val="0"/>
              </a:spcAft>
              <a:buSzPts val="1200"/>
              <a:buFont typeface="Calibri"/>
              <a:buAutoNum type="arabicPeriod"/>
            </a:pPr>
            <a:r>
              <a:rPr i="0" lang="en-US" u="none" strike="noStrike">
                <a:solidFill>
                  <a:srgbClr val="000000"/>
                </a:solidFill>
              </a:rPr>
              <a:t>If students demonstrate understanding, they should transition to developing an idea of their narrators’ qualities. They may begin writing their personal narratives in their writing notebooks. </a:t>
            </a:r>
            <a:endParaRPr/>
          </a:p>
          <a:p>
            <a:pPr indent="-330200" lvl="0" marL="342900" rtl="0" algn="l">
              <a:lnSpc>
                <a:spcPct val="100000"/>
              </a:lnSpc>
              <a:spcBef>
                <a:spcPts val="0"/>
              </a:spcBef>
              <a:spcAft>
                <a:spcPts val="0"/>
              </a:spcAft>
              <a:buSzPts val="1200"/>
              <a:buFont typeface="Calibri"/>
              <a:buAutoNum type="arabicPeriod"/>
            </a:pPr>
            <a:r>
              <a:rPr lang="en-US">
                <a:solidFill>
                  <a:srgbClr val="000000"/>
                </a:solidFill>
              </a:rPr>
              <a:t>Invite a few students to share their description of narrators’ voices. Ask them for examples of descriptions, images, and word choices that helped them characterize the voices.</a:t>
            </a:r>
            <a:endParaRPr b="0" i="0" u="none" strike="noStrike">
              <a:solidFill>
                <a:srgbClr val="000000"/>
              </a:solidFill>
              <a:latin typeface="Calibri"/>
              <a:ea typeface="Calibri"/>
              <a:cs typeface="Calibri"/>
              <a:sym typeface="Calibri"/>
            </a:endParaRPr>
          </a:p>
        </p:txBody>
      </p:sp>
      <p:sp>
        <p:nvSpPr>
          <p:cNvPr id="521" name="Google Shape;52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Explain that when adding the suffixes -ed, -ing, -s, -er, or -est to a base word, we may have to change the spelling of the base word. For words that end in y, drop the y and add i. For words ending in e, drop the e. For words ending in a consonant vowel-consonant (CVC) pattern, double the last consonant.</a:t>
            </a:r>
            <a:endParaRPr/>
          </a:p>
          <a:p>
            <a:pPr indent="-228600" lvl="0" marL="3048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words crying, cried, and cries. Say and spell each word. </a:t>
            </a:r>
            <a:endParaRPr/>
          </a:p>
          <a:p>
            <a:pPr indent="-228600" lvl="0" marL="3048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Underline the endings -ing, -ed, and -es. </a:t>
            </a:r>
            <a:endParaRPr/>
          </a:p>
          <a:p>
            <a:pPr indent="-228600" lvl="0" marL="3048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out how the spelling of the base word has changed for two of these words.</a:t>
            </a:r>
            <a:endParaRPr b="0" i="0" sz="1200" u="none" strike="noStrike">
              <a:latin typeface="Calibri"/>
              <a:ea typeface="Calibri"/>
              <a:cs typeface="Calibri"/>
              <a:sym typeface="Calibri"/>
            </a:endParaRPr>
          </a:p>
          <a:p>
            <a:pPr indent="-228600" lvl="0" marL="304800" rtl="0" algn="l">
              <a:lnSpc>
                <a:spcPct val="100000"/>
              </a:lnSpc>
              <a:spcBef>
                <a:spcPts val="0"/>
              </a:spcBef>
              <a:spcAft>
                <a:spcPts val="0"/>
              </a:spcAft>
              <a:buSzPts val="1200"/>
              <a:buFont typeface="Calibri"/>
              <a:buAutoNum type="arabicPeriod"/>
            </a:pPr>
            <a:r>
              <a:rPr lang="en-US"/>
              <a:t>Have students complete the activity on p. 43 of the Student Interactive.</a:t>
            </a:r>
            <a:endParaRPr/>
          </a:p>
        </p:txBody>
      </p:sp>
      <p:sp>
        <p:nvSpPr>
          <p:cNvPr id="533" name="Google Shape;53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Review subjects and predicates by giving oral examples, such as </a:t>
            </a:r>
            <a:r>
              <a:rPr b="0" i="1" lang="en-US" u="none" strike="noStrike">
                <a:solidFill>
                  <a:srgbClr val="000000"/>
                </a:solidFill>
                <a:latin typeface="Calibri"/>
                <a:ea typeface="Calibri"/>
                <a:cs typeface="Calibri"/>
                <a:sym typeface="Calibri"/>
              </a:rPr>
              <a:t>He laughed. The dog barked.</a:t>
            </a:r>
            <a:endParaRPr i="1"/>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Explain that a subject and a predicate are the two parts of every sentence.</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Help students list a number of subjects (or people) and predicates (or actions) on the board.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Pick a subject and connect it to a predicate to form a simple sentence. </a:t>
            </a:r>
            <a:r>
              <a:rPr b="0" lang="en-US" u="none" strike="noStrike">
                <a:solidFill>
                  <a:srgbClr val="000000"/>
                </a:solidFill>
                <a:latin typeface="Calibri"/>
                <a:ea typeface="Calibri"/>
                <a:cs typeface="Calibri"/>
                <a:sym typeface="Calibri"/>
              </a:rPr>
              <a:t>For example, with the subject </a:t>
            </a:r>
            <a:r>
              <a:rPr b="0" i="1" lang="en-US" u="none" strike="noStrike">
                <a:solidFill>
                  <a:srgbClr val="000000"/>
                </a:solidFill>
                <a:latin typeface="Calibri"/>
                <a:ea typeface="Calibri"/>
                <a:cs typeface="Calibri"/>
                <a:sym typeface="Calibri"/>
              </a:rPr>
              <a:t>mailman</a:t>
            </a:r>
            <a:r>
              <a:rPr b="0" lang="en-US" u="none" strike="noStrike">
                <a:solidFill>
                  <a:srgbClr val="000000"/>
                </a:solidFill>
                <a:latin typeface="Calibri"/>
                <a:ea typeface="Calibri"/>
                <a:cs typeface="Calibri"/>
                <a:sym typeface="Calibri"/>
              </a:rPr>
              <a:t> and predicate</a:t>
            </a:r>
            <a:r>
              <a:rPr b="0" i="1" lang="en-US" u="none" strike="noStrike">
                <a:solidFill>
                  <a:srgbClr val="000000"/>
                </a:solidFill>
                <a:latin typeface="Calibri"/>
                <a:ea typeface="Calibri"/>
                <a:cs typeface="Calibri"/>
                <a:sym typeface="Calibri"/>
              </a:rPr>
              <a:t> walked up the stairs, </a:t>
            </a:r>
            <a:r>
              <a:rPr b="0" lang="en-US" u="none" strike="noStrike">
                <a:solidFill>
                  <a:srgbClr val="000000"/>
                </a:solidFill>
                <a:latin typeface="Calibri"/>
                <a:ea typeface="Calibri"/>
                <a:cs typeface="Calibri"/>
                <a:sym typeface="Calibri"/>
              </a:rPr>
              <a:t>we can make the sentence: </a:t>
            </a:r>
            <a:r>
              <a:rPr b="0" i="1" lang="en-US" u="none" strike="noStrike">
                <a:solidFill>
                  <a:srgbClr val="000000"/>
                </a:solidFill>
                <a:latin typeface="Calibri"/>
                <a:ea typeface="Calibri"/>
                <a:cs typeface="Calibri"/>
                <a:sym typeface="Calibri"/>
              </a:rPr>
              <a:t>The mailman walked up the stairs.</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Ask volunteers to form their own complete sentence.</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Have students work in pairs to create an oral sentence that contains a subject and a predicate.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rgbClr val="000000"/>
                </a:solidFill>
                <a:latin typeface="Calibri"/>
                <a:ea typeface="Calibri"/>
                <a:cs typeface="Calibri"/>
                <a:sym typeface="Calibri"/>
              </a:rPr>
              <a:t>Ask partners to share their sentence with another pair and then identify which words make up each component.</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48" name="Google Shape;54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i="0" lang="en-US"/>
              <a:t>Explain that authors of narrative nonfiction often have two purposes for writing: to provide information and to entertain readers with an interesting and inspiring story. By analyzing an author’s purpose, readers can better understand the main idea, or message, of the text.</a:t>
            </a:r>
            <a:endParaRPr/>
          </a:p>
          <a:p>
            <a:pPr indent="-226060" lvl="1" marL="585216" rtl="0" algn="l">
              <a:lnSpc>
                <a:spcPct val="100000"/>
              </a:lnSpc>
              <a:spcBef>
                <a:spcPts val="0"/>
              </a:spcBef>
              <a:spcAft>
                <a:spcPts val="0"/>
              </a:spcAft>
              <a:buSzPts val="1400"/>
              <a:buFont typeface="Calibri"/>
              <a:buChar char="•"/>
            </a:pPr>
            <a:r>
              <a:rPr i="0" lang="en-US"/>
              <a:t>Pay attention to descriptive details about real people and events, and ask yourself what purpose the author was trying to achieve by including these descriptive details.</a:t>
            </a:r>
            <a:endParaRPr/>
          </a:p>
          <a:p>
            <a:pPr indent="-226060" lvl="1" marL="585216" rtl="0" algn="l">
              <a:lnSpc>
                <a:spcPct val="100000"/>
              </a:lnSpc>
              <a:spcBef>
                <a:spcPts val="0"/>
              </a:spcBef>
              <a:spcAft>
                <a:spcPts val="0"/>
              </a:spcAft>
              <a:buSzPts val="1400"/>
              <a:buFont typeface="Calibri"/>
              <a:buChar char="•"/>
            </a:pPr>
            <a:r>
              <a:rPr i="0" lang="en-US"/>
              <a:t>Identify anecdotes, or brief self-contained stories within a text, and infer why the author included them. </a:t>
            </a:r>
            <a:endParaRPr/>
          </a:p>
          <a:p>
            <a:pPr indent="-226060" lvl="1" marL="585216" rtl="0" algn="l">
              <a:lnSpc>
                <a:spcPct val="100000"/>
              </a:lnSpc>
              <a:spcBef>
                <a:spcPts val="0"/>
              </a:spcBef>
              <a:spcAft>
                <a:spcPts val="0"/>
              </a:spcAft>
              <a:buSzPts val="1400"/>
              <a:buFont typeface="Calibri"/>
              <a:buChar char="•"/>
            </a:pPr>
            <a:r>
              <a:rPr i="0" lang="en-US"/>
              <a:t>Analyze the author’s purpose for writing to determine the message, or main idea of the text, if it is not stated explicitly.</a:t>
            </a:r>
            <a:endParaRPr/>
          </a:p>
          <a:p>
            <a:pPr indent="-213359" lvl="0" marL="210312" rtl="0" algn="l">
              <a:lnSpc>
                <a:spcPct val="100000"/>
              </a:lnSpc>
              <a:spcBef>
                <a:spcPts val="0"/>
              </a:spcBef>
              <a:spcAft>
                <a:spcPts val="0"/>
              </a:spcAft>
              <a:buSzPts val="1200"/>
              <a:buFont typeface="Calibri"/>
              <a:buAutoNum type="arabicPeriod"/>
            </a:pPr>
            <a:r>
              <a:rPr i="0" lang="en-US"/>
              <a:t>Use the Close Read note on p. 20 of the Student Interactive to model how to annotate the text to explain author’s purpose:</a:t>
            </a:r>
            <a:endParaRPr/>
          </a:p>
          <a:p>
            <a:pPr indent="-226060" lvl="1" marL="585216" rtl="0" algn="l">
              <a:lnSpc>
                <a:spcPct val="100000"/>
              </a:lnSpc>
              <a:spcBef>
                <a:spcPts val="0"/>
              </a:spcBef>
              <a:spcAft>
                <a:spcPts val="0"/>
              </a:spcAft>
              <a:buSzPts val="1400"/>
              <a:buFont typeface="Calibri"/>
              <a:buChar char="•"/>
            </a:pPr>
            <a:r>
              <a:rPr i="1" lang="en-US"/>
              <a:t>Why does Buzz Aldrin begin his story by talking about his childhood? In paragraph 2, the author looks back at what he thought about when he looked up at the Moon. I am going to underline details in the text that explain why he told that story and think about how this connects to his purpose and message.</a:t>
            </a:r>
            <a:endParaRPr/>
          </a:p>
          <a:p>
            <a:pPr indent="-226060" lvl="1" marL="585216" rtl="0" algn="l">
              <a:lnSpc>
                <a:spcPct val="100000"/>
              </a:lnSpc>
              <a:spcBef>
                <a:spcPts val="0"/>
              </a:spcBef>
              <a:spcAft>
                <a:spcPts val="0"/>
              </a:spcAft>
              <a:buSzPts val="1400"/>
              <a:buFont typeface="Calibri"/>
              <a:buChar char="•"/>
            </a:pPr>
            <a:r>
              <a:rPr i="0" lang="en-US"/>
              <a:t>Have students find another anecdote in the text, paraphrase the anecdote, and underline a detail in the text that helps them explain the author’s purpose for writing the anecdote.</a:t>
            </a:r>
            <a:endParaRPr i="0"/>
          </a:p>
        </p:txBody>
      </p:sp>
      <p:sp>
        <p:nvSpPr>
          <p:cNvPr id="572" name="Google Shape;57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Identify the anecdote and explain to students that it is a brief story within a longer text.</a:t>
            </a:r>
            <a:endParaRPr/>
          </a:p>
          <a:p>
            <a:pPr indent="-213359" lvl="0" marL="210312" rtl="0" algn="l">
              <a:lnSpc>
                <a:spcPct val="100000"/>
              </a:lnSpc>
              <a:spcBef>
                <a:spcPts val="0"/>
              </a:spcBef>
              <a:spcAft>
                <a:spcPts val="0"/>
              </a:spcAft>
              <a:buSzPts val="1200"/>
              <a:buFont typeface="Calibri"/>
              <a:buAutoNum type="arabicPeriod"/>
            </a:pPr>
            <a:r>
              <a:rPr b="0" i="0" lang="en-US"/>
              <a:t>Then have students scan paragraphs 7–10 to identify and underline an anecdote and details that help explain why the author included the anecdote.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Ask students to retell the anecdote in their own words and discuss how an anecdote is self-contained. (It is its own little story in a bigger story.) </a:t>
            </a:r>
            <a:endParaRPr/>
          </a:p>
          <a:p>
            <a:pPr indent="-213359" lvl="0" marL="210312" rtl="0" algn="l">
              <a:lnSpc>
                <a:spcPct val="100000"/>
              </a:lnSpc>
              <a:spcBef>
                <a:spcPts val="0"/>
              </a:spcBef>
              <a:spcAft>
                <a:spcPts val="0"/>
              </a:spcAft>
              <a:buSzPts val="1200"/>
              <a:buFont typeface="Calibri"/>
              <a:buAutoNum type="arabicPeriod"/>
            </a:pPr>
            <a:r>
              <a:rPr b="0" i="0" lang="en-US"/>
              <a:t>Ask: </a:t>
            </a:r>
            <a:r>
              <a:rPr b="0" i="1" lang="en-US"/>
              <a:t>Why did the author include this anecdote? How does this anecdote relate to the author’s purpose for writing Reaching for the Moon?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The author is telling readers about an important part of his life and how it shaped him as a person.  </a:t>
            </a:r>
            <a:r>
              <a:rPr b="1" i="0" lang="en-US"/>
              <a:t>DOK 2</a:t>
            </a:r>
            <a:endParaRPr b="1" i="0"/>
          </a:p>
        </p:txBody>
      </p:sp>
      <p:sp>
        <p:nvSpPr>
          <p:cNvPr id="585" name="Google Shape;58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marR="0" rtl="0" algn="l">
              <a:lnSpc>
                <a:spcPct val="100000"/>
              </a:lnSpc>
              <a:spcBef>
                <a:spcPts val="0"/>
              </a:spcBef>
              <a:spcAft>
                <a:spcPts val="0"/>
              </a:spcAft>
              <a:buClr>
                <a:srgbClr val="000000"/>
              </a:buClr>
              <a:buSzPts val="1200"/>
              <a:buFont typeface="Calibri"/>
              <a:buNone/>
            </a:pPr>
            <a:r>
              <a:rPr lang="en-US"/>
              <a:t>1. Review the Unit Goals on p. 12 of the </a:t>
            </a:r>
            <a:r>
              <a:rPr i="1" lang="en-US"/>
              <a:t>Student Interactive.</a:t>
            </a:r>
            <a:endParaRPr/>
          </a:p>
          <a:p>
            <a:pPr indent="-158750" lvl="0" marL="400050" marR="0" rtl="0" algn="l">
              <a:lnSpc>
                <a:spcPct val="100000"/>
              </a:lnSpc>
              <a:spcBef>
                <a:spcPts val="0"/>
              </a:spcBef>
              <a:spcAft>
                <a:spcPts val="0"/>
              </a:spcAft>
              <a:buClr>
                <a:srgbClr val="000000"/>
              </a:buClr>
              <a:buSzPts val="1200"/>
              <a:buFont typeface="Calibri"/>
              <a:buChar char="•"/>
            </a:pPr>
            <a:r>
              <a:rPr lang="en-US"/>
              <a:t>Have students rate how well they think they already meet the unit goals. </a:t>
            </a:r>
            <a:endParaRPr/>
          </a:p>
          <a:p>
            <a:pPr indent="-158750" lvl="0" marL="400050" marR="0" rtl="0" algn="l">
              <a:lnSpc>
                <a:spcPct val="100000"/>
              </a:lnSpc>
              <a:spcBef>
                <a:spcPts val="0"/>
              </a:spcBef>
              <a:spcAft>
                <a:spcPts val="0"/>
              </a:spcAft>
              <a:buClr>
                <a:srgbClr val="000000"/>
              </a:buClr>
              <a:buSzPts val="1200"/>
              <a:buFont typeface="Calibri"/>
              <a:buChar char="•"/>
            </a:pPr>
            <a:r>
              <a:rPr lang="en-US"/>
              <a:t>Have them use their ratings to reflect on how well they are meeting their personal learning goals during the unit. </a:t>
            </a:r>
            <a:endParaRPr i="1"/>
          </a:p>
          <a:p>
            <a:pPr indent="0" lvl="0" marL="38100" marR="0" rtl="0" algn="l">
              <a:lnSpc>
                <a:spcPct val="100000"/>
              </a:lnSpc>
              <a:spcBef>
                <a:spcPts val="0"/>
              </a:spcBef>
              <a:spcAft>
                <a:spcPts val="0"/>
              </a:spcAft>
              <a:buClr>
                <a:srgbClr val="000000"/>
              </a:buClr>
              <a:buSzPts val="1200"/>
              <a:buFont typeface="Calibri"/>
              <a:buNone/>
            </a:pPr>
            <a:r>
              <a:rPr lang="en-US"/>
              <a:t>2. Students will revisit their ratings in Week 6. </a:t>
            </a:r>
            <a:endParaRPr i="1"/>
          </a:p>
        </p:txBody>
      </p:sp>
      <p:sp>
        <p:nvSpPr>
          <p:cNvPr id="121" name="Google Shape;121;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scan paragraphs 13–16 to find and underline details that explain why Aldrin worked hard at West Point. See student page for possible responses. </a:t>
            </a:r>
            <a:endParaRPr/>
          </a:p>
          <a:p>
            <a:pPr indent="-213359" lvl="0" marL="210312" rtl="0" algn="l">
              <a:lnSpc>
                <a:spcPct val="100000"/>
              </a:lnSpc>
              <a:spcBef>
                <a:spcPts val="0"/>
              </a:spcBef>
              <a:spcAft>
                <a:spcPts val="0"/>
              </a:spcAft>
              <a:buSzPts val="1200"/>
              <a:buFont typeface="Calibri"/>
              <a:buAutoNum type="arabicPeriod"/>
            </a:pPr>
            <a:r>
              <a:rPr b="0" i="0" lang="en-US"/>
              <a:t>Have students use the details they underlined to explain in their own words why Aldrin worked hard at West Point.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He worked hard at West Point because he thought this would help him get into the Air Force, and he wanted to fly.  </a:t>
            </a:r>
            <a:r>
              <a:rPr b="1" i="0" lang="en-US"/>
              <a:t>DOK 2</a:t>
            </a:r>
            <a:endParaRPr b="1" i="0"/>
          </a:p>
        </p:txBody>
      </p:sp>
      <p:sp>
        <p:nvSpPr>
          <p:cNvPr id="598" name="Google Shape;5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read paragraph 19 to identify and underline details that explain why Buzz Aldrin mentions Ed White.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Ask: </a:t>
            </a:r>
            <a:r>
              <a:rPr b="0" i="1" lang="en-US"/>
              <a:t>What was the author’s purpose for including the real person Ed White in his story</a:t>
            </a:r>
            <a:r>
              <a:rPr b="0" i="0"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Aldrin wants readers to know how he changed his mind about outer space. At first, Aldrin thought it was impossible to study outer space, but then Ed White helped him see that it was possible to become an astronaut.  </a:t>
            </a:r>
            <a:r>
              <a:rPr b="1" i="0" lang="en-US"/>
              <a:t>DOK 2</a:t>
            </a:r>
            <a:endParaRPr b="1" i="0"/>
          </a:p>
        </p:txBody>
      </p:sp>
      <p:sp>
        <p:nvSpPr>
          <p:cNvPr id="611" name="Google Shape;61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scan paragraphs 23–26 to find and underline details that show the author’s determination. See student page for possible responses. </a:t>
            </a:r>
            <a:endParaRPr/>
          </a:p>
          <a:p>
            <a:pPr indent="-213359" lvl="0" marL="210312" rtl="0" algn="l">
              <a:lnSpc>
                <a:spcPct val="100000"/>
              </a:lnSpc>
              <a:spcBef>
                <a:spcPts val="0"/>
              </a:spcBef>
              <a:spcAft>
                <a:spcPts val="0"/>
              </a:spcAft>
              <a:buSzPts val="1200"/>
              <a:buFont typeface="Calibri"/>
              <a:buAutoNum type="arabicPeriod"/>
            </a:pPr>
            <a:r>
              <a:rPr b="0" i="0" lang="en-US"/>
              <a:t>Have students define determination in their own words and explain why the details they underlined are examples of determination.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Determination means not giving up, and these details are examples of how the author kept trying to do something that was important to him.  </a:t>
            </a:r>
            <a:r>
              <a:rPr b="1" i="0" lang="en-US"/>
              <a:t>DOK 2</a:t>
            </a:r>
            <a:endParaRPr b="1" i="0"/>
          </a:p>
        </p:txBody>
      </p:sp>
      <p:sp>
        <p:nvSpPr>
          <p:cNvPr id="624" name="Google Shape;62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scan paragraphs 28 and 29 to find and underline details that are represented in the illustration.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Have students identify something in the illustration that is not explained in the text. </a:t>
            </a:r>
            <a:endParaRPr/>
          </a:p>
          <a:p>
            <a:pPr indent="-213359" lvl="0" marL="210312" rtl="0" algn="l">
              <a:lnSpc>
                <a:spcPct val="100000"/>
              </a:lnSpc>
              <a:spcBef>
                <a:spcPts val="0"/>
              </a:spcBef>
              <a:spcAft>
                <a:spcPts val="0"/>
              </a:spcAft>
              <a:buSzPts val="1200"/>
              <a:buFont typeface="Calibri"/>
              <a:buAutoNum type="arabicPeriod"/>
            </a:pPr>
            <a:r>
              <a:rPr b="0" i="0" lang="en-US"/>
              <a:t>Then have students explain how the illustration supports the author’s purpose.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The text does not describe the box on the front of the spacesuit. I don’t know what it is, but I think it helps the astronaut breathe. I think that Aldrin included an illustration with this detail to help students see what his spacesuit may have looked like</a:t>
            </a:r>
            <a:r>
              <a:rPr b="1" i="0" lang="en-US"/>
              <a:t>.  DOK 2</a:t>
            </a:r>
            <a:endParaRPr b="1" i="0"/>
          </a:p>
        </p:txBody>
      </p:sp>
      <p:sp>
        <p:nvSpPr>
          <p:cNvPr id="637" name="Google Shape;63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read paragraph 34 to find and underline the first sentence, which explains the author’s purpose for telling his story.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Have students state the author’s purpose in their owns words using a detail from the sentence that they underlined.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The author’s purpose is to tell his audience that he achieved his goal to be an astronaut on a mission to the Moon.  </a:t>
            </a:r>
            <a:r>
              <a:rPr b="1" i="0" lang="en-US"/>
              <a:t>DOK 2</a:t>
            </a:r>
            <a:endParaRPr b="1" i="0"/>
          </a:p>
        </p:txBody>
      </p:sp>
      <p:sp>
        <p:nvSpPr>
          <p:cNvPr id="650" name="Google Shape;65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scan paragraphs </a:t>
            </a:r>
            <a:r>
              <a:rPr lang="en-US"/>
              <a:t>39-41 to identify and underline facts that support the idea that the </a:t>
            </a:r>
            <a:r>
              <a:rPr i="1" lang="en-US"/>
              <a:t>Apollo 11</a:t>
            </a:r>
            <a:r>
              <a:rPr lang="en-US"/>
              <a:t> mission was dangerous. </a:t>
            </a:r>
            <a:r>
              <a:rPr b="0" i="0" lang="en-US"/>
              <a:t>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Have students </a:t>
            </a:r>
            <a:r>
              <a:rPr lang="en-US"/>
              <a:t>describe how reading these details affects them.</a:t>
            </a:r>
            <a:r>
              <a:rPr b="0" i="0" lang="en-US"/>
              <a:t>. </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a:t>
            </a:r>
            <a:r>
              <a:rPr lang="en-US"/>
              <a:t>Knowing that there were a lot of ways for the mission to go wrong makes me worried for the author. It makes me want to keep reading. </a:t>
            </a:r>
            <a:endParaRPr b="1"/>
          </a:p>
          <a:p>
            <a:pPr indent="0" lvl="0" marL="0" rtl="0" algn="l">
              <a:lnSpc>
                <a:spcPct val="100000"/>
              </a:lnSpc>
              <a:spcBef>
                <a:spcPts val="0"/>
              </a:spcBef>
              <a:spcAft>
                <a:spcPts val="0"/>
              </a:spcAft>
              <a:buSzPts val="1400"/>
              <a:buNone/>
            </a:pPr>
            <a:r>
              <a:rPr b="1" i="0" lang="en-US"/>
              <a:t>DOK 2</a:t>
            </a:r>
            <a:endParaRPr b="1" i="0"/>
          </a:p>
        </p:txBody>
      </p:sp>
      <p:sp>
        <p:nvSpPr>
          <p:cNvPr id="663" name="Google Shape;66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Tell students that a description text structure often includes sensory details that help readers imagine what the author sees, hears, and feels. </a:t>
            </a:r>
            <a:endParaRPr/>
          </a:p>
          <a:p>
            <a:pPr indent="-213359" lvl="0" marL="210312" rtl="0" algn="l">
              <a:lnSpc>
                <a:spcPct val="100000"/>
              </a:lnSpc>
              <a:spcBef>
                <a:spcPts val="0"/>
              </a:spcBef>
              <a:spcAft>
                <a:spcPts val="0"/>
              </a:spcAft>
              <a:buSzPts val="1200"/>
              <a:buFont typeface="Calibri"/>
              <a:buAutoNum type="arabicPeriod"/>
            </a:pPr>
            <a:r>
              <a:rPr b="0" i="0" lang="en-US"/>
              <a:t>Have students scan paragraphs 45 and 46 to find and underline sensory details that help readers visualize being on the Moon. See student page for possible responses.</a:t>
            </a:r>
            <a:endParaRPr/>
          </a:p>
          <a:p>
            <a:pPr indent="-213359" lvl="0" marL="210312" rtl="0" algn="l">
              <a:lnSpc>
                <a:spcPct val="100000"/>
              </a:lnSpc>
              <a:spcBef>
                <a:spcPts val="0"/>
              </a:spcBef>
              <a:spcAft>
                <a:spcPts val="0"/>
              </a:spcAft>
              <a:buSzPts val="1200"/>
              <a:buFont typeface="Calibri"/>
              <a:buAutoNum type="arabicPeriod"/>
            </a:pPr>
            <a:r>
              <a:rPr b="0" i="0" lang="en-US"/>
              <a:t>Ask students to explain how the details they underlined contribute to the author’s purpose, and how the description text structure adds to their ideas about what it would be like to walk on the Moon.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The text structure focuses my attention on what Buzz Aldrin saw. I did not know there were no colors to see on the Moon. This description supports the author’s purpose because it tells me more about Aldrin's life and his experiences in space</a:t>
            </a:r>
            <a:r>
              <a:rPr b="1" i="0" lang="en-US"/>
              <a:t>.  DOK 2</a:t>
            </a:r>
            <a:endParaRPr b="1" i="0"/>
          </a:p>
        </p:txBody>
      </p:sp>
      <p:sp>
        <p:nvSpPr>
          <p:cNvPr id="676" name="Google Shape;67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b="0" i="0" lang="en-US"/>
              <a:t>Have students scan paragraph 50 to find and underline the second sentence in the paragraph, which shows the important idea communicated by the text and in the image.</a:t>
            </a:r>
            <a:endParaRPr/>
          </a:p>
          <a:p>
            <a:pPr indent="-213359" lvl="0" marL="210312" rtl="0" algn="l">
              <a:lnSpc>
                <a:spcPct val="100000"/>
              </a:lnSpc>
              <a:spcBef>
                <a:spcPts val="0"/>
              </a:spcBef>
              <a:spcAft>
                <a:spcPts val="0"/>
              </a:spcAft>
              <a:buSzPts val="1200"/>
              <a:buFont typeface="Calibri"/>
              <a:buAutoNum type="arabicPeriod"/>
            </a:pPr>
            <a:r>
              <a:rPr b="0" i="0" lang="en-US"/>
              <a:t>Then have students state the important idea in their own words.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a:t>Possible Response: It was a proud moment, and Aldrin saluted his country’s flag to demonstrate his pride that Americans were the first humans to set foot on the Moon.  </a:t>
            </a:r>
            <a:r>
              <a:rPr b="1" i="0" lang="en-US"/>
              <a:t>DOK 2</a:t>
            </a:r>
            <a:endParaRPr b="1" i="0"/>
          </a:p>
        </p:txBody>
      </p:sp>
      <p:sp>
        <p:nvSpPr>
          <p:cNvPr id="689" name="Google Shape;68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for explaining author’s purpose.</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Explain Author’s Purpose and then use the text evidence from their annotations to complete the chart on p. 36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0" marL="457200" rtl="0" algn="l">
              <a:lnSpc>
                <a:spcPct val="100000"/>
              </a:lnSpc>
              <a:spcBef>
                <a:spcPts val="0"/>
              </a:spcBef>
              <a:spcAft>
                <a:spcPts val="0"/>
              </a:spcAft>
              <a:buSzPts val="1400"/>
              <a:buNone/>
            </a:pPr>
            <a:r>
              <a:t/>
            </a:r>
            <a:endParaRPr i="0"/>
          </a:p>
        </p:txBody>
      </p:sp>
      <p:sp>
        <p:nvSpPr>
          <p:cNvPr id="702" name="Google Shape;70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7640" lvl="0" marL="182880" rtl="0" algn="l">
              <a:lnSpc>
                <a:spcPct val="100000"/>
              </a:lnSpc>
              <a:spcBef>
                <a:spcPts val="0"/>
              </a:spcBef>
              <a:spcAft>
                <a:spcPts val="0"/>
              </a:spcAft>
              <a:buSzPts val="1200"/>
              <a:buFont typeface="Calibri"/>
              <a:buAutoNum type="arabicPeriod"/>
            </a:pPr>
            <a:r>
              <a:rPr lang="en-US"/>
              <a:t>Authors choose graphic features, including illustrations or photographs, to show events or to clarify key ideas in their work. Images can help readers understand a main point in the story and add to the author’s message.</a:t>
            </a:r>
            <a:endParaRPr/>
          </a:p>
          <a:p>
            <a:pPr indent="-304800" lvl="0" marL="914400" rtl="0" algn="l">
              <a:lnSpc>
                <a:spcPct val="100000"/>
              </a:lnSpc>
              <a:spcBef>
                <a:spcPts val="0"/>
              </a:spcBef>
              <a:spcAft>
                <a:spcPts val="0"/>
              </a:spcAft>
              <a:buSzPts val="1200"/>
              <a:buFont typeface="Calibri"/>
              <a:buChar char="●"/>
            </a:pPr>
            <a:r>
              <a:rPr lang="en-US"/>
              <a:t>Identify what details you notice in the graphic.</a:t>
            </a:r>
            <a:endParaRPr/>
          </a:p>
          <a:p>
            <a:pPr indent="-304800" lvl="0" marL="914400" rtl="0" algn="l">
              <a:lnSpc>
                <a:spcPct val="100000"/>
              </a:lnSpc>
              <a:spcBef>
                <a:spcPts val="0"/>
              </a:spcBef>
              <a:spcAft>
                <a:spcPts val="0"/>
              </a:spcAft>
              <a:buSzPts val="1200"/>
              <a:buFont typeface="Calibri"/>
              <a:buChar char="●"/>
            </a:pPr>
            <a:r>
              <a:rPr lang="en-US"/>
              <a:t>Question what these details tell you about the story.</a:t>
            </a:r>
            <a:endParaRPr/>
          </a:p>
          <a:p>
            <a:pPr indent="-304800" lvl="0" marL="914400" rtl="0" algn="l">
              <a:lnSpc>
                <a:spcPct val="100000"/>
              </a:lnSpc>
              <a:spcBef>
                <a:spcPts val="0"/>
              </a:spcBef>
              <a:spcAft>
                <a:spcPts val="0"/>
              </a:spcAft>
              <a:buSzPts val="1200"/>
              <a:buFont typeface="Calibri"/>
              <a:buChar char="●"/>
            </a:pPr>
            <a:r>
              <a:rPr lang="en-US"/>
              <a:t>Connect the graphic to the story. Ask yourself why the author wanted to include this graphic.</a:t>
            </a:r>
            <a:endParaRPr/>
          </a:p>
          <a:p>
            <a:pPr indent="-167640" lvl="0" marL="182880" rtl="0" algn="l">
              <a:lnSpc>
                <a:spcPct val="100000"/>
              </a:lnSpc>
              <a:spcBef>
                <a:spcPts val="0"/>
              </a:spcBef>
              <a:spcAft>
                <a:spcPts val="0"/>
              </a:spcAft>
              <a:buSzPts val="1200"/>
              <a:buFont typeface="Calibri"/>
              <a:buAutoNum type="arabicPeriod"/>
            </a:pPr>
            <a:r>
              <a:rPr lang="en-US"/>
              <a:t>Model analyzing the author’s use of graphics by directing students to the top of p. 41 in the Student Interactive.</a:t>
            </a:r>
            <a:endParaRPr/>
          </a:p>
          <a:p>
            <a:pPr indent="-167640" lvl="0" marL="182880" rtl="0" algn="l">
              <a:lnSpc>
                <a:spcPct val="100000"/>
              </a:lnSpc>
              <a:spcBef>
                <a:spcPts val="0"/>
              </a:spcBef>
              <a:spcAft>
                <a:spcPts val="0"/>
              </a:spcAft>
              <a:buSzPts val="1200"/>
              <a:buFont typeface="Calibri"/>
              <a:buAutoNum type="arabicPeriod"/>
            </a:pPr>
            <a:r>
              <a:rPr lang="en-US"/>
              <a:t>Have students follow along as you complete the steps:</a:t>
            </a:r>
            <a:endParaRPr/>
          </a:p>
          <a:p>
            <a:pPr indent="-215900" lvl="1" marL="685800" rtl="0" algn="l">
              <a:lnSpc>
                <a:spcPct val="100000"/>
              </a:lnSpc>
              <a:spcBef>
                <a:spcPts val="0"/>
              </a:spcBef>
              <a:spcAft>
                <a:spcPts val="0"/>
              </a:spcAft>
              <a:buSzPts val="1200"/>
              <a:buFont typeface="Calibri"/>
              <a:buAutoNum type="arabicPeriod"/>
            </a:pPr>
            <a:r>
              <a:rPr i="1" lang="en-US"/>
              <a:t>If we look at the illustration, what details do we see? There is light from the moon, and where else is there light? The house looks warm and cozy, and the illustration also puts a glow of light around Buzz.</a:t>
            </a:r>
            <a:endParaRPr i="1"/>
          </a:p>
          <a:p>
            <a:pPr indent="-215900" lvl="1" marL="685800" rtl="0" algn="l">
              <a:lnSpc>
                <a:spcPct val="100000"/>
              </a:lnSpc>
              <a:spcBef>
                <a:spcPts val="0"/>
              </a:spcBef>
              <a:spcAft>
                <a:spcPts val="0"/>
              </a:spcAft>
              <a:buSzPts val="1200"/>
              <a:buFont typeface="Calibri"/>
              <a:buAutoNum type="arabicPeriod"/>
            </a:pPr>
            <a:r>
              <a:rPr i="1" lang="en-US"/>
              <a:t>Light is often used to show warmth, love, or knowledge. Here, light is connecting Buzz and the moon. When we look again at paragraph 3, how does this illustration support the paragraph?</a:t>
            </a:r>
            <a:endParaRPr i="1"/>
          </a:p>
          <a:p>
            <a:pPr indent="-215900" lvl="1" marL="685800" rtl="0" algn="l">
              <a:lnSpc>
                <a:spcPct val="100000"/>
              </a:lnSpc>
              <a:spcBef>
                <a:spcPts val="0"/>
              </a:spcBef>
              <a:spcAft>
                <a:spcPts val="0"/>
              </a:spcAft>
              <a:buSzPts val="1200"/>
              <a:buFont typeface="Calibri"/>
              <a:buAutoNum type="arabicPeriod"/>
            </a:pPr>
            <a:r>
              <a:rPr i="1" lang="en-US"/>
              <a:t>One conclusion we can draw based on the graphic’s use of light is that it shows that Buzz is in awe when he looks at the moon.</a:t>
            </a:r>
            <a:endParaRPr i="1"/>
          </a:p>
          <a:p>
            <a:pPr indent="-91440" lvl="0" marL="182880" rtl="0" algn="l">
              <a:lnSpc>
                <a:spcPct val="100000"/>
              </a:lnSpc>
              <a:spcBef>
                <a:spcPts val="0"/>
              </a:spcBef>
              <a:spcAft>
                <a:spcPts val="0"/>
              </a:spcAft>
              <a:buSzPts val="1400"/>
              <a:buNone/>
            </a:pPr>
            <a:r>
              <a:rPr lang="en-US"/>
              <a:t>4.  </a:t>
            </a:r>
            <a:r>
              <a:rPr lang="en-US"/>
              <a:t>Direct students to go back to </a:t>
            </a:r>
            <a:r>
              <a:rPr i="1" lang="en-US"/>
              <a:t>Reaching for the Moon</a:t>
            </a:r>
            <a:r>
              <a:rPr lang="en-US"/>
              <a:t> and circle lines in the paragraphs that connect to the graphics features in the story. Then have them complete the activity on p. 41.</a:t>
            </a:r>
            <a:endParaRPr/>
          </a:p>
        </p:txBody>
      </p:sp>
      <p:sp>
        <p:nvSpPr>
          <p:cNvPr id="716" name="Google Shape;71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Academic vocabulary is language used to discuss ideas. As students work through the unit, they will use these words to discuss journeys.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Read each word's definition.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respond to the Expand and Ask questions using the newly acquired academic vocabulary as appropriate. </a:t>
            </a:r>
            <a:endParaRPr/>
          </a:p>
          <a:p>
            <a:pPr indent="0" lvl="1" marL="457200" marR="0" rtl="0" algn="l">
              <a:lnSpc>
                <a:spcPct val="100000"/>
              </a:lnSpc>
              <a:spcBef>
                <a:spcPts val="0"/>
              </a:spcBef>
              <a:spcAft>
                <a:spcPts val="0"/>
              </a:spcAft>
              <a:buClr>
                <a:srgbClr val="000000"/>
              </a:buClr>
              <a:buSzPts val="1200"/>
              <a:buFont typeface="Arial"/>
              <a:buNone/>
            </a:pPr>
            <a:r>
              <a:rPr i="1" lang="en-US"/>
              <a:t>Expand: When you give something, you </a:t>
            </a:r>
            <a:r>
              <a:rPr b="1" i="1" lang="en-US"/>
              <a:t>contribute.</a:t>
            </a:r>
            <a:endParaRPr/>
          </a:p>
          <a:p>
            <a:pPr indent="0" lvl="1" marL="457200" marR="0" rtl="0" algn="l">
              <a:lnSpc>
                <a:spcPct val="100000"/>
              </a:lnSpc>
              <a:spcBef>
                <a:spcPts val="0"/>
              </a:spcBef>
              <a:spcAft>
                <a:spcPts val="0"/>
              </a:spcAft>
              <a:buClr>
                <a:srgbClr val="000000"/>
              </a:buClr>
              <a:buSzPts val="1200"/>
              <a:buFont typeface="Arial"/>
              <a:buNone/>
            </a:pPr>
            <a:r>
              <a:rPr i="1" lang="en-US"/>
              <a:t>Ask: What would you ask each group member to </a:t>
            </a:r>
            <a:r>
              <a:rPr b="1" i="1" lang="en-US"/>
              <a:t>contribute </a:t>
            </a:r>
            <a:r>
              <a:rPr i="1" lang="en-US"/>
              <a:t>as you work on a project together?</a:t>
            </a:r>
            <a:endParaRPr/>
          </a:p>
          <a:p>
            <a:pPr indent="0" lvl="1" marL="457200" marR="0" rtl="0" algn="l">
              <a:lnSpc>
                <a:spcPct val="100000"/>
              </a:lnSpc>
              <a:spcBef>
                <a:spcPts val="0"/>
              </a:spcBef>
              <a:spcAft>
                <a:spcPts val="0"/>
              </a:spcAft>
              <a:buClr>
                <a:srgbClr val="000000"/>
              </a:buClr>
              <a:buSzPts val="1200"/>
              <a:buFont typeface="Arial"/>
              <a:buNone/>
            </a:pPr>
            <a:r>
              <a:t/>
            </a:r>
            <a:endParaRPr i="1"/>
          </a:p>
          <a:p>
            <a:pPr indent="0" lvl="1" marL="457200" marR="0" rtl="0" algn="l">
              <a:lnSpc>
                <a:spcPct val="100000"/>
              </a:lnSpc>
              <a:spcBef>
                <a:spcPts val="0"/>
              </a:spcBef>
              <a:spcAft>
                <a:spcPts val="0"/>
              </a:spcAft>
              <a:buClr>
                <a:srgbClr val="000000"/>
              </a:buClr>
              <a:buSzPts val="1200"/>
              <a:buFont typeface="Arial"/>
              <a:buNone/>
            </a:pPr>
            <a:r>
              <a:rPr i="1" lang="en-US"/>
              <a:t>Expand: I took the lid off and </a:t>
            </a:r>
            <a:r>
              <a:rPr b="1" i="1" lang="en-US"/>
              <a:t>exposed</a:t>
            </a:r>
            <a:r>
              <a:rPr i="1" lang="en-US"/>
              <a:t> the contents of the box.</a:t>
            </a:r>
            <a:endParaRPr/>
          </a:p>
          <a:p>
            <a:pPr indent="0" lvl="1" marL="457200" marR="0" rtl="0" algn="l">
              <a:lnSpc>
                <a:spcPct val="100000"/>
              </a:lnSpc>
              <a:spcBef>
                <a:spcPts val="0"/>
              </a:spcBef>
              <a:spcAft>
                <a:spcPts val="0"/>
              </a:spcAft>
              <a:buClr>
                <a:srgbClr val="000000"/>
              </a:buClr>
              <a:buSzPts val="1200"/>
              <a:buFont typeface="Arial"/>
              <a:buNone/>
            </a:pPr>
            <a:r>
              <a:rPr i="1" lang="en-US"/>
              <a:t>Ask: What would be</a:t>
            </a:r>
            <a:r>
              <a:rPr b="1" i="1" lang="en-US"/>
              <a:t> exposed </a:t>
            </a:r>
            <a:r>
              <a:rPr i="1" lang="en-US"/>
              <a:t>if your removed one wall of a building?</a:t>
            </a:r>
            <a:endParaRPr/>
          </a:p>
          <a:p>
            <a:pPr indent="0" lvl="1" marL="457200" marR="0" rtl="0" algn="l">
              <a:lnSpc>
                <a:spcPct val="100000"/>
              </a:lnSpc>
              <a:spcBef>
                <a:spcPts val="0"/>
              </a:spcBef>
              <a:spcAft>
                <a:spcPts val="0"/>
              </a:spcAft>
              <a:buClr>
                <a:srgbClr val="000000"/>
              </a:buClr>
              <a:buSzPts val="1200"/>
              <a:buFont typeface="Arial"/>
              <a:buNone/>
            </a:pPr>
            <a:br>
              <a:rPr i="1" lang="en-US"/>
            </a:br>
            <a:r>
              <a:rPr i="1" lang="en-US"/>
              <a:t>Expand: Our class is in the </a:t>
            </a:r>
            <a:r>
              <a:rPr b="1" i="1" lang="en-US"/>
              <a:t>habit </a:t>
            </a:r>
            <a:r>
              <a:rPr i="1" lang="en-US"/>
              <a:t>of raising our hands before we speak</a:t>
            </a:r>
            <a:endParaRPr/>
          </a:p>
          <a:p>
            <a:pPr indent="0" lvl="1" marL="457200" marR="0" rtl="0" algn="l">
              <a:lnSpc>
                <a:spcPct val="100000"/>
              </a:lnSpc>
              <a:spcBef>
                <a:spcPts val="0"/>
              </a:spcBef>
              <a:spcAft>
                <a:spcPts val="0"/>
              </a:spcAft>
              <a:buClr>
                <a:srgbClr val="000000"/>
              </a:buClr>
              <a:buSzPts val="1200"/>
              <a:buFont typeface="Arial"/>
              <a:buNone/>
            </a:pPr>
            <a:r>
              <a:rPr i="1" lang="en-US"/>
              <a:t>Ask: How can we work to build healthy </a:t>
            </a:r>
            <a:r>
              <a:rPr b="1" i="1" lang="en-US"/>
              <a:t>habits</a:t>
            </a:r>
            <a:r>
              <a:rPr i="1" lang="en-US"/>
              <a:t>?</a:t>
            </a:r>
            <a:endParaRPr/>
          </a:p>
          <a:p>
            <a:pPr indent="0" lvl="1" marL="457200" marR="0" rtl="0" algn="l">
              <a:lnSpc>
                <a:spcPct val="100000"/>
              </a:lnSpc>
              <a:spcBef>
                <a:spcPts val="0"/>
              </a:spcBef>
              <a:spcAft>
                <a:spcPts val="0"/>
              </a:spcAft>
              <a:buClr>
                <a:srgbClr val="000000"/>
              </a:buClr>
              <a:buSzPts val="1200"/>
              <a:buFont typeface="Arial"/>
              <a:buNone/>
            </a:pPr>
            <a:br>
              <a:rPr i="1" lang="en-US"/>
            </a:br>
            <a:r>
              <a:rPr i="1" lang="en-US"/>
              <a:t>Expand: What we thought would be a mild rain turned into a </a:t>
            </a:r>
            <a:r>
              <a:rPr b="1" i="1" lang="en-US"/>
              <a:t>severe</a:t>
            </a:r>
            <a:r>
              <a:rPr i="1" lang="en-US"/>
              <a:t> storm.</a:t>
            </a:r>
            <a:endParaRPr/>
          </a:p>
          <a:p>
            <a:pPr indent="0" lvl="1" marL="457200" marR="0" rtl="0" algn="l">
              <a:lnSpc>
                <a:spcPct val="100000"/>
              </a:lnSpc>
              <a:spcBef>
                <a:spcPts val="0"/>
              </a:spcBef>
              <a:spcAft>
                <a:spcPts val="0"/>
              </a:spcAft>
              <a:buClr>
                <a:srgbClr val="000000"/>
              </a:buClr>
              <a:buSzPts val="1200"/>
              <a:buFont typeface="Arial"/>
              <a:buNone/>
            </a:pPr>
            <a:r>
              <a:rPr i="1" lang="en-US"/>
              <a:t>Ask: Is a paper cut a</a:t>
            </a:r>
            <a:r>
              <a:rPr b="1" i="1" lang="en-US"/>
              <a:t> severe </a:t>
            </a:r>
            <a:r>
              <a:rPr i="1" lang="en-US"/>
              <a:t>injury or not?</a:t>
            </a:r>
            <a:endParaRPr/>
          </a:p>
          <a:p>
            <a:pPr indent="-152400" lvl="0" marL="228600" marR="0" rtl="0" algn="l">
              <a:lnSpc>
                <a:spcPct val="100000"/>
              </a:lnSpc>
              <a:spcBef>
                <a:spcPts val="0"/>
              </a:spcBef>
              <a:spcAft>
                <a:spcPts val="0"/>
              </a:spcAft>
              <a:buClr>
                <a:srgbClr val="000000"/>
              </a:buClr>
              <a:buSzPts val="1200"/>
              <a:buFont typeface="Arial"/>
              <a:buNone/>
            </a:pPr>
            <a:r>
              <a:t/>
            </a:r>
            <a:endParaRPr i="1"/>
          </a:p>
          <a:p>
            <a:pPr indent="0" lvl="1" marL="457200" marR="0" rtl="0" algn="l">
              <a:lnSpc>
                <a:spcPct val="100000"/>
              </a:lnSpc>
              <a:spcBef>
                <a:spcPts val="0"/>
              </a:spcBef>
              <a:spcAft>
                <a:spcPts val="0"/>
              </a:spcAft>
              <a:buClr>
                <a:srgbClr val="000000"/>
              </a:buClr>
              <a:buSzPts val="1200"/>
              <a:buFont typeface="Arial"/>
              <a:buNone/>
            </a:pPr>
            <a:r>
              <a:rPr i="1" lang="en-US"/>
              <a:t>Expand: Practicing an extra half hour each day made a</a:t>
            </a:r>
            <a:r>
              <a:rPr b="1" i="1" lang="en-US"/>
              <a:t> significant </a:t>
            </a:r>
            <a:r>
              <a:rPr i="1" lang="en-US"/>
              <a:t>difference in her playing.</a:t>
            </a:r>
            <a:endParaRPr/>
          </a:p>
          <a:p>
            <a:pPr indent="0" lvl="1" marL="457200" marR="0" rtl="0" algn="l">
              <a:lnSpc>
                <a:spcPct val="100000"/>
              </a:lnSpc>
              <a:spcBef>
                <a:spcPts val="0"/>
              </a:spcBef>
              <a:spcAft>
                <a:spcPts val="0"/>
              </a:spcAft>
              <a:buClr>
                <a:srgbClr val="000000"/>
              </a:buClr>
              <a:buSzPts val="1200"/>
              <a:buFont typeface="Arial"/>
              <a:buNone/>
            </a:pPr>
            <a:r>
              <a:rPr i="1" lang="en-US"/>
              <a:t>Ask: What</a:t>
            </a:r>
            <a:r>
              <a:rPr b="1" i="1" lang="en-US"/>
              <a:t> significant </a:t>
            </a:r>
            <a:r>
              <a:rPr i="1" lang="en-US"/>
              <a:t>events have taken place in our community lately?</a:t>
            </a:r>
            <a:endParaRPr/>
          </a:p>
          <a:p>
            <a:pPr indent="-152400" lvl="0" marL="228600" marR="0" rtl="0" algn="l">
              <a:lnSpc>
                <a:spcPct val="100000"/>
              </a:lnSpc>
              <a:spcBef>
                <a:spcPts val="0"/>
              </a:spcBef>
              <a:spcAft>
                <a:spcPts val="0"/>
              </a:spcAft>
              <a:buClr>
                <a:srgbClr val="000000"/>
              </a:buClr>
              <a:buSzPts val="1200"/>
              <a:buFont typeface="Arial"/>
              <a:buNone/>
            </a:pPr>
            <a:r>
              <a:t/>
            </a:r>
            <a:endParaRPr/>
          </a:p>
        </p:txBody>
      </p:sp>
      <p:sp>
        <p:nvSpPr>
          <p:cNvPr id="134" name="Google Shape;134;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adding a suffix allows you to change when an action happened or compare.</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If I am waiting for my turn to speak, waiting is what I am doing now. After my turn, I can say that I waited. It is in the past. If I say that I waited longer than usual, then I am using the adjective long with an -er ending to compare the time I waited with the usual wait time. Have students do the same activity with the verb listen and the adjective big.</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Word Study </a:t>
            </a:r>
            <a:r>
              <a:rPr b="0" lang="en-US" sz="1200">
                <a:solidFill>
                  <a:schemeClr val="dk1"/>
                </a:solidFill>
                <a:latin typeface="Calibri"/>
                <a:ea typeface="Calibri"/>
                <a:cs typeface="Calibri"/>
                <a:sym typeface="Calibri"/>
              </a:rPr>
              <a:t>p. 1 from the </a:t>
            </a:r>
            <a:r>
              <a:rPr b="0" i="1" lang="en-US" sz="1200">
                <a:solidFill>
                  <a:schemeClr val="dk1"/>
                </a:solidFill>
                <a:latin typeface="Calibri"/>
                <a:ea typeface="Calibri"/>
                <a:cs typeface="Calibri"/>
                <a:sym typeface="Calibri"/>
              </a:rPr>
              <a:t>Resource Download Center.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Word Study -&gt; U1W1-&gt; p.1</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730" name="Google Shape;73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 personal narrative includes some elements of narrative fiction, including a sequence of events and a beginning, middle, and end.  A key event in the middle is the turning point. In a personal narrative</a:t>
            </a:r>
            <a:endParaRPr/>
          </a:p>
          <a:p>
            <a:pPr indent="-171450" lvl="1" marL="628650" rtl="0" algn="l">
              <a:lnSpc>
                <a:spcPct val="100000"/>
              </a:lnSpc>
              <a:spcBef>
                <a:spcPts val="0"/>
              </a:spcBef>
              <a:spcAft>
                <a:spcPts val="0"/>
              </a:spcAft>
              <a:buSzPts val="1400"/>
              <a:buFont typeface="Calibri"/>
              <a:buChar char="•"/>
            </a:pPr>
            <a:r>
              <a:rPr lang="en-US"/>
              <a:t>the beginning includes the setting and launches a sequence of events about an experience,</a:t>
            </a:r>
            <a:endParaRPr/>
          </a:p>
          <a:p>
            <a:pPr indent="-171450" lvl="1" marL="628650" rtl="0" algn="l">
              <a:lnSpc>
                <a:spcPct val="100000"/>
              </a:lnSpc>
              <a:spcBef>
                <a:spcPts val="0"/>
              </a:spcBef>
              <a:spcAft>
                <a:spcPts val="0"/>
              </a:spcAft>
              <a:buSzPts val="1400"/>
              <a:buFont typeface="Calibri"/>
              <a:buChar char="•"/>
            </a:pPr>
            <a:r>
              <a:rPr lang="en-US"/>
              <a:t>the middle includes the turning point, which, like the climax of a story’s plot, is a key event that brings about a change, and</a:t>
            </a:r>
            <a:endParaRPr/>
          </a:p>
          <a:p>
            <a:pPr indent="-171450" lvl="1" marL="628650" rtl="0" algn="l">
              <a:lnSpc>
                <a:spcPct val="100000"/>
              </a:lnSpc>
              <a:spcBef>
                <a:spcPts val="0"/>
              </a:spcBef>
              <a:spcAft>
                <a:spcPts val="0"/>
              </a:spcAft>
              <a:buSzPts val="1400"/>
              <a:buFont typeface="Calibri"/>
              <a:buChar char="•"/>
            </a:pPr>
            <a:r>
              <a:rPr lang="en-US"/>
              <a:t> the end focuses on the change the narrator experienced.</a:t>
            </a:r>
            <a:endParaRPr/>
          </a:p>
          <a:p>
            <a:pPr indent="-215900" lvl="0" marL="228600" rtl="0" algn="l">
              <a:lnSpc>
                <a:spcPct val="100000"/>
              </a:lnSpc>
              <a:spcBef>
                <a:spcPts val="0"/>
              </a:spcBef>
              <a:spcAft>
                <a:spcPts val="0"/>
              </a:spcAft>
              <a:buSzPts val="1200"/>
              <a:buFont typeface="Calibri"/>
              <a:buAutoNum type="arabicPeriod"/>
            </a:pPr>
            <a:r>
              <a:rPr lang="en-US"/>
              <a:t>Using a personal narrative you have already read and discussed with students, work together to identify the time, place, and key events of the experience the writer describes. Reread the piece if necessary. Then use questions such as these to help students recognize elements of the personal narrative:</a:t>
            </a:r>
            <a:endParaRPr/>
          </a:p>
          <a:p>
            <a:pPr indent="-171450" lvl="1" marL="628650" rtl="0" algn="l">
              <a:lnSpc>
                <a:spcPct val="100000"/>
              </a:lnSpc>
              <a:spcBef>
                <a:spcPts val="0"/>
              </a:spcBef>
              <a:spcAft>
                <a:spcPts val="0"/>
              </a:spcAft>
              <a:buSzPts val="1400"/>
              <a:buFont typeface="Calibri"/>
              <a:buChar char="•"/>
            </a:pPr>
            <a:r>
              <a:rPr i="1" lang="en-US"/>
              <a:t>How does the narrator begin the narrative? What does the narrator want readers to know right away?</a:t>
            </a:r>
            <a:endParaRPr/>
          </a:p>
          <a:p>
            <a:pPr indent="-171450" lvl="1" marL="628650" rtl="0" algn="l">
              <a:lnSpc>
                <a:spcPct val="100000"/>
              </a:lnSpc>
              <a:spcBef>
                <a:spcPts val="0"/>
              </a:spcBef>
              <a:spcAft>
                <a:spcPts val="0"/>
              </a:spcAft>
              <a:buSzPts val="1400"/>
              <a:buFont typeface="Calibri"/>
              <a:buChar char="•"/>
            </a:pPr>
            <a:r>
              <a:rPr i="1" lang="en-US"/>
              <a:t>What events lead up to the turning point in the narrative? Where and when do they take place?</a:t>
            </a:r>
            <a:endParaRPr/>
          </a:p>
          <a:p>
            <a:pPr indent="-171450" lvl="1" marL="628650" rtl="0" algn="l">
              <a:lnSpc>
                <a:spcPct val="100000"/>
              </a:lnSpc>
              <a:spcBef>
                <a:spcPts val="0"/>
              </a:spcBef>
              <a:spcAft>
                <a:spcPts val="0"/>
              </a:spcAft>
              <a:buSzPts val="1400"/>
              <a:buFont typeface="Calibri"/>
              <a:buChar char="•"/>
            </a:pPr>
            <a:r>
              <a:rPr i="1" lang="en-US"/>
              <a:t>What is the turning point? After the turning point, what happens? Why do you think the narrator includes this information?</a:t>
            </a:r>
            <a:endParaRPr/>
          </a:p>
          <a:p>
            <a:pPr indent="-215900" lvl="0" marL="228600" rtl="0" algn="l">
              <a:lnSpc>
                <a:spcPct val="100000"/>
              </a:lnSpc>
              <a:spcBef>
                <a:spcPts val="0"/>
              </a:spcBef>
              <a:spcAft>
                <a:spcPts val="0"/>
              </a:spcAft>
              <a:buSzPts val="1200"/>
              <a:buFont typeface="Calibri"/>
              <a:buAutoNum type="arabicPeriod"/>
            </a:pPr>
            <a:r>
              <a:rPr lang="en-US"/>
              <a:t>Direct students to p. 47 in the Student Interactive. Have partners complete the activity.</a:t>
            </a:r>
            <a:endParaRPr/>
          </a:p>
          <a:p>
            <a:pPr indent="0" lvl="0" marL="0" rtl="0" algn="l">
              <a:lnSpc>
                <a:spcPct val="100000"/>
              </a:lnSpc>
              <a:spcBef>
                <a:spcPts val="0"/>
              </a:spcBef>
              <a:spcAft>
                <a:spcPts val="0"/>
              </a:spcAft>
              <a:buSzPts val="1400"/>
              <a:buNone/>
            </a:pPr>
            <a:r>
              <a:t/>
            </a:r>
            <a:endParaRPr/>
          </a:p>
        </p:txBody>
      </p:sp>
      <p:sp>
        <p:nvSpPr>
          <p:cNvPr id="745" name="Google Shape;74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chemeClr val="dk1"/>
              </a:buClr>
              <a:buSzPts val="1200"/>
              <a:buFont typeface="Calibri"/>
              <a:buAutoNum type="arabicPeriod"/>
            </a:pPr>
            <a:r>
              <a:rPr lang="en-US"/>
              <a:t>Direct students to begin recording ideas for their own personal narratives. </a:t>
            </a:r>
            <a:endParaRPr/>
          </a:p>
          <a:p>
            <a:pPr indent="-228600" lvl="0" marL="304800" rtl="0" algn="l">
              <a:lnSpc>
                <a:spcPct val="100000"/>
              </a:lnSpc>
              <a:spcBef>
                <a:spcPts val="0"/>
              </a:spcBef>
              <a:spcAft>
                <a:spcPts val="0"/>
              </a:spcAft>
              <a:buClr>
                <a:schemeClr val="dk1"/>
              </a:buClr>
              <a:buSzPts val="1200"/>
              <a:buFont typeface="Calibri"/>
              <a:buAutoNum type="arabicPeriod"/>
            </a:pPr>
            <a:r>
              <a:rPr lang="en-US"/>
              <a:t>If students need additional opportunities to identify setting and events, they should analyze additional personal narratives from the stack. </a:t>
            </a:r>
            <a:endParaRPr/>
          </a:p>
          <a:p>
            <a:pPr indent="-304800" lvl="0" marL="365760" rtl="0" algn="l">
              <a:lnSpc>
                <a:spcPct val="100000"/>
              </a:lnSpc>
              <a:spcBef>
                <a:spcPts val="0"/>
              </a:spcBef>
              <a:spcAft>
                <a:spcPts val="0"/>
              </a:spcAft>
              <a:buClr>
                <a:schemeClr val="dk1"/>
              </a:buClr>
              <a:buSzPts val="1200"/>
              <a:buFont typeface="Calibri"/>
              <a:buAutoNum type="arabicPeriod"/>
            </a:pPr>
            <a:r>
              <a:rPr lang="en-US"/>
              <a:t>Additional support may be provided:</a:t>
            </a:r>
            <a:endParaRPr/>
          </a:p>
          <a:p>
            <a:pPr indent="-304800" lvl="0" marL="914400" rtl="0" algn="l">
              <a:lnSpc>
                <a:spcPct val="100000"/>
              </a:lnSpc>
              <a:spcBef>
                <a:spcPts val="0"/>
              </a:spcBef>
              <a:spcAft>
                <a:spcPts val="0"/>
              </a:spcAft>
              <a:buSzPts val="1200"/>
              <a:buChar char="●"/>
            </a:pPr>
            <a:r>
              <a:rPr lang="en-US"/>
              <a:t>Modeled Choose a stack text and model identifying a turning point.</a:t>
            </a:r>
            <a:endParaRPr/>
          </a:p>
          <a:p>
            <a:pPr indent="-304800" lvl="0" marL="914400" rtl="0" algn="l">
              <a:lnSpc>
                <a:spcPct val="100000"/>
              </a:lnSpc>
              <a:spcBef>
                <a:spcPts val="0"/>
              </a:spcBef>
              <a:spcAft>
                <a:spcPts val="0"/>
              </a:spcAft>
              <a:buSzPts val="1200"/>
              <a:buChar char="●"/>
            </a:pPr>
            <a:r>
              <a:rPr lang="en-US"/>
              <a:t> Shared Help students organize events from a stack text into beginning, middle, and end.</a:t>
            </a:r>
            <a:endParaRPr/>
          </a:p>
          <a:p>
            <a:pPr indent="-304800" lvl="0" marL="914400" rtl="0" algn="l">
              <a:lnSpc>
                <a:spcPct val="100000"/>
              </a:lnSpc>
              <a:spcBef>
                <a:spcPts val="0"/>
              </a:spcBef>
              <a:spcAft>
                <a:spcPts val="0"/>
              </a:spcAft>
              <a:buSzPts val="1200"/>
              <a:buChar char="●"/>
            </a:pPr>
            <a:r>
              <a:rPr lang="en-US"/>
              <a:t>Guided Use the stack texts to provide explicit instruction on the setting and events in a narrative.</a:t>
            </a:r>
            <a:endParaRPr/>
          </a:p>
          <a:p>
            <a:pPr indent="-228600" lvl="0" marL="304800" rtl="0" algn="l">
              <a:lnSpc>
                <a:spcPct val="100000"/>
              </a:lnSpc>
              <a:spcBef>
                <a:spcPts val="0"/>
              </a:spcBef>
              <a:spcAft>
                <a:spcPts val="0"/>
              </a:spcAft>
              <a:buClr>
                <a:schemeClr val="dk1"/>
              </a:buClr>
              <a:buSzPts val="1200"/>
              <a:buFont typeface="Calibri"/>
              <a:buAutoNum type="arabicPeriod"/>
            </a:pPr>
            <a:r>
              <a:rPr lang="en-US"/>
              <a:t>If students demonstrate understanding, they should transition to writing their own personal narratives in their writing notebooks. </a:t>
            </a:r>
            <a:endParaRPr/>
          </a:p>
          <a:p>
            <a:pPr indent="-228600" lvl="0" marL="304800" rtl="0" algn="l">
              <a:lnSpc>
                <a:spcPct val="100000"/>
              </a:lnSpc>
              <a:spcBef>
                <a:spcPts val="0"/>
              </a:spcBef>
              <a:spcAft>
                <a:spcPts val="0"/>
              </a:spcAft>
              <a:buClr>
                <a:schemeClr val="dk1"/>
              </a:buClr>
              <a:buSzPts val="1200"/>
              <a:buFont typeface="Calibri"/>
              <a:buAutoNum type="arabicPeriod"/>
            </a:pPr>
            <a:r>
              <a:rPr lang="en-US"/>
              <a:t>Call on two or three students to share the setting and events they identify in the narratives they chose from the stack.</a:t>
            </a:r>
            <a:endParaRPr/>
          </a:p>
        </p:txBody>
      </p:sp>
      <p:sp>
        <p:nvSpPr>
          <p:cNvPr id="759" name="Google Shape;75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adding a suffix can change the spelling of the base word.</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a:t>
            </a:r>
            <a:r>
              <a:rPr lang="en-US" sz="1200">
                <a:solidFill>
                  <a:schemeClr val="dk1"/>
                </a:solidFill>
                <a:latin typeface="Calibri"/>
                <a:ea typeface="Calibri"/>
                <a:cs typeface="Calibri"/>
                <a:sym typeface="Calibri"/>
              </a:rPr>
              <a:t>or write the base words cry, skate, and ship on the board and have students help you add the suffixes -ing and -er to each word.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Show that e is removed in skate and the p in ship becomes a double consonant. The y in cry does not change for crying but changes to i when adding an ending that does not start with i.</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the spelling of many base words must change before a suffix is added.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Spelling </a:t>
            </a:r>
            <a:r>
              <a:rPr lang="en-US" sz="1200">
                <a:solidFill>
                  <a:schemeClr val="dk1"/>
                </a:solidFill>
                <a:latin typeface="Calibri"/>
                <a:ea typeface="Calibri"/>
                <a:cs typeface="Calibri"/>
                <a:sym typeface="Calibri"/>
              </a:rPr>
              <a:t>p. 6 from the </a:t>
            </a:r>
            <a:r>
              <a:rPr i="1" lang="en-US" sz="1200">
                <a:solidFill>
                  <a:schemeClr val="dk1"/>
                </a:solidFill>
                <a:latin typeface="Calibri"/>
                <a:ea typeface="Calibri"/>
                <a:cs typeface="Calibri"/>
                <a:sym typeface="Calibri"/>
              </a:rPr>
              <a:t>Resource Download Center.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rPr>
              <a:t>Click path: Table of Contents -&gt; Resource Download Center -&gt; Spelling -&gt; U1W1</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771" name="Google Shape;77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10312"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Say that every sentence has a subject and a predicate.</a:t>
            </a:r>
            <a:endParaRPr/>
          </a:p>
          <a:p>
            <a:pPr indent="-195072" lvl="0" marL="210312"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To reinforce the instruction, describe a profession and what someone in that profession does. For example, A pilot flies a plane. Ask students to identify the subject and predicate.</a:t>
            </a:r>
            <a:endParaRPr/>
          </a:p>
          <a:p>
            <a:pPr indent="-195072" lvl="0" marL="210312"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Then write another example together as a class and have students identify that it has a complete subject and complete predicate.</a:t>
            </a:r>
            <a:endParaRPr b="0" i="0" u="none" strike="noStrike">
              <a:solidFill>
                <a:srgbClr val="000000"/>
              </a:solidFill>
              <a:latin typeface="Calibri"/>
              <a:ea typeface="Calibri"/>
              <a:cs typeface="Calibri"/>
              <a:sym typeface="Calibri"/>
            </a:endParaRPr>
          </a:p>
        </p:txBody>
      </p:sp>
      <p:sp>
        <p:nvSpPr>
          <p:cNvPr id="790" name="Google Shape;79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1" name="Google Shape;80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7640" lvl="0" marL="182880" rtl="0" algn="l">
              <a:lnSpc>
                <a:spcPct val="100000"/>
              </a:lnSpc>
              <a:spcBef>
                <a:spcPts val="0"/>
              </a:spcBef>
              <a:spcAft>
                <a:spcPts val="0"/>
              </a:spcAft>
              <a:buClr>
                <a:schemeClr val="dk1"/>
              </a:buClr>
              <a:buSzPts val="1200"/>
              <a:buFont typeface="Calibri"/>
              <a:buAutoNum type="arabicPeriod"/>
            </a:pPr>
            <a:r>
              <a:rPr i="0" lang="en-US"/>
              <a:t>Explain that readers use text evidence to identify the author’s purpose and determine the author’s message, or main idea. Text evidence can be facts, details, or other information that helps readers make inferences. Using evidence allows others to understand how you reached your conclusions. Skilled readers use background knowledge along with text evidence to connect specific details, facts, or information in the text to the author’s purpose.</a:t>
            </a:r>
            <a:endParaRPr/>
          </a:p>
          <a:p>
            <a:pPr indent="-213360" lvl="1" marL="585216" rtl="0" algn="l">
              <a:lnSpc>
                <a:spcPct val="100000"/>
              </a:lnSpc>
              <a:spcBef>
                <a:spcPts val="0"/>
              </a:spcBef>
              <a:spcAft>
                <a:spcPts val="0"/>
              </a:spcAft>
              <a:buClr>
                <a:schemeClr val="dk1"/>
              </a:buClr>
              <a:buSzPts val="1200"/>
              <a:buFont typeface="Calibri"/>
              <a:buChar char="•"/>
            </a:pPr>
            <a:r>
              <a:rPr i="0" lang="en-US"/>
              <a:t>Consider what you already know about the topic and about why authors write narrative nonfiction.</a:t>
            </a:r>
            <a:endParaRPr/>
          </a:p>
          <a:p>
            <a:pPr indent="-213360" lvl="1" marL="585216" rtl="0" algn="l">
              <a:lnSpc>
                <a:spcPct val="100000"/>
              </a:lnSpc>
              <a:spcBef>
                <a:spcPts val="0"/>
              </a:spcBef>
              <a:spcAft>
                <a:spcPts val="0"/>
              </a:spcAft>
              <a:buClr>
                <a:schemeClr val="dk1"/>
              </a:buClr>
              <a:buSzPts val="1200"/>
              <a:buFont typeface="Calibri"/>
              <a:buChar char="•"/>
            </a:pPr>
            <a:r>
              <a:rPr i="0" lang="en-US"/>
              <a:t>Identify details, facts, or other information in the text that relate to the author’s purpose.</a:t>
            </a:r>
            <a:endParaRPr/>
          </a:p>
          <a:p>
            <a:pPr indent="-213360" lvl="1" marL="585216" rtl="0" algn="l">
              <a:lnSpc>
                <a:spcPct val="100000"/>
              </a:lnSpc>
              <a:spcBef>
                <a:spcPts val="0"/>
              </a:spcBef>
              <a:spcAft>
                <a:spcPts val="0"/>
              </a:spcAft>
              <a:buClr>
                <a:schemeClr val="dk1"/>
              </a:buClr>
              <a:buSzPts val="1200"/>
              <a:buFont typeface="Calibri"/>
              <a:buChar char="•"/>
            </a:pPr>
            <a:r>
              <a:rPr i="0" lang="en-US"/>
              <a:t>Combine text evidence and the author’s purpose to explain the author’s message.</a:t>
            </a:r>
            <a:endParaRPr/>
          </a:p>
          <a:p>
            <a:pPr indent="-167640" lvl="0" marL="182880" rtl="0" algn="l">
              <a:lnSpc>
                <a:spcPct val="100000"/>
              </a:lnSpc>
              <a:spcBef>
                <a:spcPts val="0"/>
              </a:spcBef>
              <a:spcAft>
                <a:spcPts val="0"/>
              </a:spcAft>
              <a:buClr>
                <a:schemeClr val="dk1"/>
              </a:buClr>
              <a:buSzPts val="1200"/>
              <a:buFont typeface="Calibri"/>
              <a:buAutoNum type="arabicPeriod"/>
            </a:pPr>
            <a:r>
              <a:rPr i="0" lang="en-US"/>
              <a:t>Use the Close Read note on p. 21 of the Student Interactive to model how to connect text evidence to the author’s purpose:</a:t>
            </a:r>
            <a:endParaRPr/>
          </a:p>
          <a:p>
            <a:pPr indent="-213360" lvl="1" marL="585216" rtl="0" algn="l">
              <a:lnSpc>
                <a:spcPct val="100000"/>
              </a:lnSpc>
              <a:spcBef>
                <a:spcPts val="0"/>
              </a:spcBef>
              <a:spcAft>
                <a:spcPts val="0"/>
              </a:spcAft>
              <a:buClr>
                <a:schemeClr val="dk1"/>
              </a:buClr>
              <a:buSzPts val="1200"/>
              <a:buFont typeface="Calibri"/>
              <a:buChar char="•"/>
            </a:pPr>
            <a:r>
              <a:rPr i="1" lang="en-US"/>
              <a:t>I know that Buzz Aldrin is mainly informing readers about being an astronaut and going to the Moon, so I look for text evidence that connects to that experience. In paragraph 5, I see the author tells a story from his childhood about flying in a plane painted to look like an eagle. He connects this with something that happened when he was an adult.</a:t>
            </a:r>
            <a:endParaRPr/>
          </a:p>
          <a:p>
            <a:pPr indent="-213360" lvl="1" marL="585216" rtl="0" algn="l">
              <a:lnSpc>
                <a:spcPct val="100000"/>
              </a:lnSpc>
              <a:spcBef>
                <a:spcPts val="0"/>
              </a:spcBef>
              <a:spcAft>
                <a:spcPts val="0"/>
              </a:spcAft>
              <a:buClr>
                <a:schemeClr val="dk1"/>
              </a:buClr>
              <a:buSzPts val="1200"/>
              <a:buFont typeface="Calibri"/>
              <a:buChar char="•"/>
            </a:pPr>
            <a:r>
              <a:rPr i="0" lang="en-US"/>
              <a:t>Have students reread paragraph 5. Then have them use text evidence to support a response about the author's purpose.</a:t>
            </a:r>
            <a:endParaRPr/>
          </a:p>
          <a:p>
            <a:pPr indent="-152400" lvl="0" marL="304800" rtl="0" algn="l">
              <a:lnSpc>
                <a:spcPct val="100000"/>
              </a:lnSpc>
              <a:spcBef>
                <a:spcPts val="0"/>
              </a:spcBef>
              <a:spcAft>
                <a:spcPts val="0"/>
              </a:spcAft>
              <a:buClr>
                <a:schemeClr val="dk1"/>
              </a:buClr>
              <a:buSzPts val="1200"/>
              <a:buFont typeface="Calibri"/>
              <a:buNone/>
            </a:pPr>
            <a:r>
              <a:t/>
            </a:r>
            <a:endParaRPr i="0"/>
          </a:p>
        </p:txBody>
      </p:sp>
      <p:sp>
        <p:nvSpPr>
          <p:cNvPr id="812" name="Google Shape;812;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chemeClr val="dk1"/>
              </a:buClr>
              <a:buSzPts val="1200"/>
              <a:buFont typeface="Calibri"/>
              <a:buAutoNum type="arabicPeriod"/>
            </a:pPr>
            <a:r>
              <a:rPr i="0" lang="en-US"/>
              <a:t>Have students scan paragraphs 30–32 to identify and highlight details that help them identify the author’s message, or the main idea the author is trying to express. See student page for possible responses.</a:t>
            </a:r>
            <a:endParaRPr/>
          </a:p>
          <a:p>
            <a:pPr indent="-228600" lvl="0" marL="304800" rtl="0" algn="l">
              <a:lnSpc>
                <a:spcPct val="100000"/>
              </a:lnSpc>
              <a:spcBef>
                <a:spcPts val="0"/>
              </a:spcBef>
              <a:spcAft>
                <a:spcPts val="0"/>
              </a:spcAft>
              <a:buClr>
                <a:schemeClr val="dk1"/>
              </a:buClr>
              <a:buSzPts val="1200"/>
              <a:buFont typeface="Calibri"/>
              <a:buAutoNum type="arabicPeriod"/>
            </a:pPr>
            <a:r>
              <a:rPr i="0" lang="en-US"/>
              <a:t>Have students state the author’s message in their own words.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0" lang="en-US"/>
              <a:t>Possible response: The Apollo team overcame challenges to achieve the goal of the mission. </a:t>
            </a:r>
            <a:r>
              <a:rPr b="1" lang="en-US"/>
              <a:t>DOK 2</a:t>
            </a:r>
            <a:endParaRPr/>
          </a:p>
          <a:p>
            <a:pPr indent="0" lvl="0" marL="0" rtl="0" algn="l">
              <a:lnSpc>
                <a:spcPct val="100000"/>
              </a:lnSpc>
              <a:spcBef>
                <a:spcPts val="0"/>
              </a:spcBef>
              <a:spcAft>
                <a:spcPts val="0"/>
              </a:spcAft>
              <a:buSzPts val="1400"/>
              <a:buNone/>
            </a:pPr>
            <a:r>
              <a:t/>
            </a:r>
            <a:endParaRPr b="1" i="0"/>
          </a:p>
        </p:txBody>
      </p:sp>
      <p:sp>
        <p:nvSpPr>
          <p:cNvPr id="825" name="Google Shape;82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the strategies for using text evidence. </a:t>
            </a:r>
            <a:endParaRPr/>
          </a:p>
          <a:p>
            <a:pPr indent="-215900" lvl="0" marL="228600" marR="0" rtl="0" algn="l">
              <a:lnSpc>
                <a:spcPct val="100000"/>
              </a:lnSpc>
              <a:spcBef>
                <a:spcPts val="0"/>
              </a:spcBef>
              <a:spcAft>
                <a:spcPts val="0"/>
              </a:spcAft>
              <a:buClr>
                <a:schemeClr val="dk1"/>
              </a:buClr>
              <a:buSzPts val="10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Use Text Evidence, and then have them use that text evidence from their annotations to complete the chart on p. 37 of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139700" lvl="0" marL="45720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838" name="Google Shape;83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28600" rtl="0" algn="l">
              <a:lnSpc>
                <a:spcPct val="100000"/>
              </a:lnSpc>
              <a:spcBef>
                <a:spcPts val="0"/>
              </a:spcBef>
              <a:spcAft>
                <a:spcPts val="0"/>
              </a:spcAft>
              <a:buClr>
                <a:schemeClr val="dk1"/>
              </a:buClr>
              <a:buSzPts val="1200"/>
              <a:buFont typeface="Calibri"/>
              <a:buAutoNum type="arabicPeriod"/>
            </a:pPr>
            <a:r>
              <a:rPr i="0" lang="en-US"/>
              <a:t>As readers, we see how authors include graphics to create specific effects. Writers can enhance their ideas by including images or drawings that support the text. If we pay attention to how authors use graphic features, like enlarged text or added illustrations, we can see how authors choose to emphasize important ideas and events.</a:t>
            </a:r>
            <a:endParaRPr/>
          </a:p>
          <a:p>
            <a:pPr indent="-231648" lvl="0" marL="228600" rtl="0" algn="l">
              <a:lnSpc>
                <a:spcPct val="100000"/>
              </a:lnSpc>
              <a:spcBef>
                <a:spcPts val="0"/>
              </a:spcBef>
              <a:spcAft>
                <a:spcPts val="0"/>
              </a:spcAft>
              <a:buClr>
                <a:schemeClr val="dk1"/>
              </a:buClr>
              <a:buSzPts val="1200"/>
              <a:buFont typeface="Calibri"/>
              <a:buAutoNum type="arabicPeriod"/>
            </a:pPr>
            <a:r>
              <a:rPr i="0" lang="en-US"/>
              <a:t>Remind students that they just analyzed how an author includes graphics for a specific purpose.  Discuss how students might use a similar technique in their own writing using p. 42 of the Student Interactive. Model an example.</a:t>
            </a:r>
            <a:endParaRPr/>
          </a:p>
          <a:p>
            <a:pPr indent="0" lvl="1" marL="698500" rtl="0" algn="l">
              <a:lnSpc>
                <a:spcPct val="100000"/>
              </a:lnSpc>
              <a:spcBef>
                <a:spcPts val="0"/>
              </a:spcBef>
              <a:spcAft>
                <a:spcPts val="0"/>
              </a:spcAft>
              <a:buClr>
                <a:schemeClr val="dk1"/>
              </a:buClr>
              <a:buSzPts val="1200"/>
              <a:buFont typeface="Calibri"/>
              <a:buNone/>
            </a:pPr>
            <a:r>
              <a:rPr i="0" lang="en-US"/>
              <a:t>1. Identify an event to write about, such as welcoming home the first person who traveled in space.</a:t>
            </a:r>
            <a:endParaRPr/>
          </a:p>
          <a:p>
            <a:pPr indent="0" lvl="1" marL="698500" rtl="0" algn="l">
              <a:lnSpc>
                <a:spcPct val="100000"/>
              </a:lnSpc>
              <a:spcBef>
                <a:spcPts val="0"/>
              </a:spcBef>
              <a:spcAft>
                <a:spcPts val="0"/>
              </a:spcAft>
              <a:buClr>
                <a:schemeClr val="dk1"/>
              </a:buClr>
              <a:buSzPts val="1200"/>
              <a:buFont typeface="Calibri"/>
              <a:buNone/>
            </a:pPr>
            <a:r>
              <a:rPr i="0" lang="en-US"/>
              <a:t>2. Consider words and phrases that would emphasize what you want readers to know. Explain</a:t>
            </a:r>
            <a:r>
              <a:rPr i="1" lang="en-US"/>
              <a:t>: I might describe the excitement or awe of the onlookers. Or I might write about the triumph of the scientists. Many people would be there and they all have a story to tell.</a:t>
            </a:r>
            <a:endParaRPr/>
          </a:p>
          <a:p>
            <a:pPr indent="-231648" lvl="0" marL="228600" rtl="0" algn="l">
              <a:lnSpc>
                <a:spcPct val="100000"/>
              </a:lnSpc>
              <a:spcBef>
                <a:spcPts val="0"/>
              </a:spcBef>
              <a:spcAft>
                <a:spcPts val="0"/>
              </a:spcAft>
              <a:buClr>
                <a:schemeClr val="dk1"/>
              </a:buClr>
              <a:buSzPts val="1200"/>
              <a:buFont typeface="Calibri"/>
              <a:buAutoNum type="arabicPeriod"/>
            </a:pPr>
            <a:r>
              <a:rPr i="0" lang="en-US"/>
              <a:t>Together as a class, draft a brief paragraph about the event. </a:t>
            </a:r>
            <a:endParaRPr/>
          </a:p>
          <a:p>
            <a:pPr indent="-231648" lvl="0" marL="228600" rtl="0" algn="l">
              <a:lnSpc>
                <a:spcPct val="100000"/>
              </a:lnSpc>
              <a:spcBef>
                <a:spcPts val="0"/>
              </a:spcBef>
              <a:spcAft>
                <a:spcPts val="0"/>
              </a:spcAft>
              <a:buClr>
                <a:schemeClr val="dk1"/>
              </a:buClr>
              <a:buSzPts val="1200"/>
              <a:buFont typeface="Calibri"/>
              <a:buAutoNum type="arabicPeriod"/>
            </a:pPr>
            <a:r>
              <a:rPr i="0" lang="en-US"/>
              <a:t>Have students draw an image to support a key idea from the paragraph.</a:t>
            </a:r>
            <a:endParaRPr i="0"/>
          </a:p>
          <a:p>
            <a:pPr indent="-231648" lvl="0" marL="228600" rtl="0" algn="l">
              <a:lnSpc>
                <a:spcPct val="100000"/>
              </a:lnSpc>
              <a:spcBef>
                <a:spcPts val="0"/>
              </a:spcBef>
              <a:spcAft>
                <a:spcPts val="0"/>
              </a:spcAft>
              <a:buSzPts val="1200"/>
              <a:buAutoNum type="arabicPeriod"/>
            </a:pPr>
            <a:r>
              <a:rPr lang="en-US"/>
              <a:t>Have students refer to the text for an example of a graphic that helps the author convey a message, and suggest they use it as a model for their own writing. Then guide students to complete the activity on p. 42 of the Student Interactive.</a:t>
            </a:r>
            <a:endParaRPr/>
          </a:p>
        </p:txBody>
      </p:sp>
      <p:sp>
        <p:nvSpPr>
          <p:cNvPr id="852" name="Google Shape;85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Academic Vocabulary to complete the chart on p. 13 for the listed words.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partners share their answers using their newly acquired vocabulary.</a:t>
            </a:r>
            <a:endParaRPr/>
          </a:p>
        </p:txBody>
      </p:sp>
      <p:sp>
        <p:nvSpPr>
          <p:cNvPr id="145" name="Google Shape;14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49936" lvl="0" marL="246888" rtl="0" algn="l">
              <a:lnSpc>
                <a:spcPct val="100000"/>
              </a:lnSpc>
              <a:spcBef>
                <a:spcPts val="0"/>
              </a:spcBef>
              <a:spcAft>
                <a:spcPts val="0"/>
              </a:spcAft>
              <a:buSzPts val="1200"/>
              <a:buFont typeface="Calibri"/>
              <a:buAutoNum type="arabicPeriod"/>
            </a:pPr>
            <a:r>
              <a:rPr b="0" i="0" lang="en-US" sz="1200">
                <a:latin typeface="Calibri"/>
                <a:ea typeface="Calibri"/>
                <a:cs typeface="Calibri"/>
                <a:sym typeface="Calibri"/>
              </a:rPr>
              <a:t>Review the strategies this week about adding  suffixes to words.</a:t>
            </a:r>
            <a:endParaRPr/>
          </a:p>
          <a:p>
            <a:pPr indent="-249936" lvl="0" marL="246888" rtl="0" algn="l">
              <a:lnSpc>
                <a:spcPct val="100000"/>
              </a:lnSpc>
              <a:spcBef>
                <a:spcPts val="0"/>
              </a:spcBef>
              <a:spcAft>
                <a:spcPts val="0"/>
              </a:spcAft>
              <a:buSzPts val="1200"/>
              <a:buFont typeface="Calibri"/>
              <a:buAutoNum type="arabicPeriod"/>
            </a:pPr>
            <a:r>
              <a:rPr b="0" i="0" lang="en-US" sz="1200">
                <a:latin typeface="Calibri"/>
                <a:ea typeface="Calibri"/>
                <a:cs typeface="Calibri"/>
                <a:sym typeface="Calibri"/>
              </a:rPr>
              <a:t>Ask for a volunteer to compare the size of two classroom objects (Possible answers: bigger, smaller). Add a third object and have another volunteer compare the heaviness of the objects (Possible answers: heaviest, lightest). Discuss how -er and -est adjectives are used to compare two items or describe items in a group.</a:t>
            </a:r>
            <a:endParaRPr/>
          </a:p>
          <a:p>
            <a:pPr indent="-249936" lvl="0" marL="246888" rtl="0" algn="l">
              <a:lnSpc>
                <a:spcPct val="100000"/>
              </a:lnSpc>
              <a:spcBef>
                <a:spcPts val="0"/>
              </a:spcBef>
              <a:spcAft>
                <a:spcPts val="0"/>
              </a:spcAft>
              <a:buSzPts val="1200"/>
              <a:buFont typeface="Calibri"/>
              <a:buAutoNum type="arabicPeriod"/>
            </a:pPr>
            <a:r>
              <a:rPr b="0" i="0" lang="en-US" sz="1200">
                <a:latin typeface="Calibri"/>
                <a:ea typeface="Calibri"/>
                <a:cs typeface="Calibri"/>
                <a:sym typeface="Calibri"/>
              </a:rPr>
              <a:t>Have students pick an adjective that ends in -est. Pair up students and ask them to write about a person or thing these combined adjectives could describe.</a:t>
            </a:r>
            <a:endParaRPr b="0" i="0" sz="1200">
              <a:latin typeface="Calibri"/>
              <a:ea typeface="Calibri"/>
              <a:cs typeface="Calibri"/>
              <a:sym typeface="Calibri"/>
            </a:endParaRPr>
          </a:p>
        </p:txBody>
      </p:sp>
      <p:sp>
        <p:nvSpPr>
          <p:cNvPr id="866" name="Google Shape;866;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Emphasize that a personal narrative tells readers about a meaningful experience. </a:t>
            </a:r>
            <a:endParaRPr/>
          </a:p>
          <a:p>
            <a:pPr indent="-215900" lvl="0" marL="228600" rtl="0" algn="l">
              <a:lnSpc>
                <a:spcPct val="100000"/>
              </a:lnSpc>
              <a:spcBef>
                <a:spcPts val="0"/>
              </a:spcBef>
              <a:spcAft>
                <a:spcPts val="0"/>
              </a:spcAft>
              <a:buSzPts val="1200"/>
              <a:buFont typeface="Calibri"/>
              <a:buAutoNum type="arabicPeriod"/>
            </a:pPr>
            <a:r>
              <a:rPr lang="en-US"/>
              <a:t>Remind students that the narrator of a personal experience is the writer. Even though the narrative is constructed with elements of a story, the experience is real. Therefore, in a personal narrative, students will</a:t>
            </a:r>
            <a:endParaRPr/>
          </a:p>
          <a:p>
            <a:pPr indent="-171450" lvl="1" marL="628650" rtl="0" algn="l">
              <a:lnSpc>
                <a:spcPct val="100000"/>
              </a:lnSpc>
              <a:spcBef>
                <a:spcPts val="0"/>
              </a:spcBef>
              <a:spcAft>
                <a:spcPts val="0"/>
              </a:spcAft>
              <a:buSzPts val="1400"/>
              <a:buFont typeface="Arial"/>
              <a:buChar char="•"/>
            </a:pPr>
            <a:r>
              <a:rPr lang="en-US"/>
              <a:t>write about a real setting, real events, and their response to events, and</a:t>
            </a:r>
            <a:endParaRPr/>
          </a:p>
          <a:p>
            <a:pPr indent="-171450" lvl="1" marL="628650" rtl="0" algn="l">
              <a:lnSpc>
                <a:spcPct val="100000"/>
              </a:lnSpc>
              <a:spcBef>
                <a:spcPts val="0"/>
              </a:spcBef>
              <a:spcAft>
                <a:spcPts val="0"/>
              </a:spcAft>
              <a:buSzPts val="1400"/>
              <a:buFont typeface="Arial"/>
              <a:buChar char="•"/>
            </a:pPr>
            <a:r>
              <a:rPr lang="en-US"/>
              <a:t>“speak” to readers in a consistent, recognizable voice.</a:t>
            </a:r>
            <a:endParaRPr/>
          </a:p>
          <a:p>
            <a:pPr indent="-215900" lvl="0" marL="228600" rtl="0" algn="l">
              <a:lnSpc>
                <a:spcPct val="100000"/>
              </a:lnSpc>
              <a:spcBef>
                <a:spcPts val="0"/>
              </a:spcBef>
              <a:spcAft>
                <a:spcPts val="0"/>
              </a:spcAft>
              <a:buSzPts val="1200"/>
              <a:buFont typeface="Calibri"/>
              <a:buAutoNum type="arabicPeriod"/>
            </a:pPr>
            <a:r>
              <a:rPr lang="en-US"/>
              <a:t>Tell students that they will be brainstorming a topic for their personal narratives. The topic should be an experience that will interest readers. Model generating ideas for a personal narrative</a:t>
            </a:r>
            <a:r>
              <a:rPr i="1" lang="en-US"/>
              <a:t>: I want to write about an experience that had an effect on me. It also has to interest my readers. I need to keep that purpose and audience in mind as I come up with ideas. OK . . . I could write about my first time riding a bike on my own or the time I tripped right at the end of a relay race. How did the experience change me? My answer to that will help me choose a topic.</a:t>
            </a:r>
            <a:endParaRPr/>
          </a:p>
          <a:p>
            <a:pPr indent="-215900" lvl="0" marL="228600" rtl="0" algn="l">
              <a:lnSpc>
                <a:spcPct val="100000"/>
              </a:lnSpc>
              <a:spcBef>
                <a:spcPts val="0"/>
              </a:spcBef>
              <a:spcAft>
                <a:spcPts val="0"/>
              </a:spcAft>
              <a:buSzPts val="1200"/>
              <a:buFont typeface="Calibri"/>
              <a:buAutoNum type="arabicPeriod"/>
            </a:pPr>
            <a:r>
              <a:rPr lang="en-US"/>
              <a:t>Direct students to p. 48 of the Student Interactive. Tell them to use the chart to brainstorm ideas for a topic. Remind them to keep their purpose and audience in mind as they choose. If students come up with ideas they like, have them write the ideas in their writing notebooks.</a:t>
            </a:r>
            <a:endParaRPr/>
          </a:p>
          <a:p>
            <a:pPr indent="0" lvl="0" marL="0" rtl="0" algn="l">
              <a:lnSpc>
                <a:spcPct val="100000"/>
              </a:lnSpc>
              <a:spcBef>
                <a:spcPts val="0"/>
              </a:spcBef>
              <a:spcAft>
                <a:spcPts val="0"/>
              </a:spcAft>
              <a:buSzPts val="1400"/>
              <a:buNone/>
            </a:pPr>
            <a:r>
              <a:t/>
            </a:r>
            <a:endParaRPr/>
          </a:p>
        </p:txBody>
      </p:sp>
      <p:sp>
        <p:nvSpPr>
          <p:cNvPr id="879" name="Google Shape;87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301752" marR="0" rtl="0" algn="l">
              <a:lnSpc>
                <a:spcPct val="100000"/>
              </a:lnSpc>
              <a:spcBef>
                <a:spcPts val="0"/>
              </a:spcBef>
              <a:spcAft>
                <a:spcPts val="0"/>
              </a:spcAft>
              <a:buSzPts val="1200"/>
              <a:buFont typeface="Calibri"/>
              <a:buAutoNum type="arabicPeriod"/>
            </a:pPr>
            <a:r>
              <a:rPr lang="en-US"/>
              <a:t>Transition students to independent writing. Students may use this time to finalize their choice of topic. </a:t>
            </a:r>
            <a:endParaRPr/>
          </a:p>
          <a:p>
            <a:pPr indent="-304800" lvl="0" marL="301752" rtl="0" algn="l">
              <a:lnSpc>
                <a:spcPct val="100000"/>
              </a:lnSpc>
              <a:spcBef>
                <a:spcPts val="0"/>
              </a:spcBef>
              <a:spcAft>
                <a:spcPts val="0"/>
              </a:spcAft>
              <a:buClr>
                <a:schemeClr val="dk1"/>
              </a:buClr>
              <a:buSzPts val="1200"/>
              <a:buFont typeface="Calibri"/>
              <a:buAutoNum type="arabicPeriod"/>
            </a:pPr>
            <a:r>
              <a:rPr lang="en-US"/>
              <a:t>Additional support may be provided.</a:t>
            </a:r>
            <a:endParaRPr/>
          </a:p>
          <a:p>
            <a:pPr indent="-304800" lvl="1" marL="914400" rtl="0" algn="l">
              <a:lnSpc>
                <a:spcPct val="100000"/>
              </a:lnSpc>
              <a:spcBef>
                <a:spcPts val="0"/>
              </a:spcBef>
              <a:spcAft>
                <a:spcPts val="0"/>
              </a:spcAft>
              <a:buClr>
                <a:schemeClr val="dk1"/>
              </a:buClr>
              <a:buSzPts val="1200"/>
              <a:buAutoNum type="alphaLcPeriod"/>
            </a:pPr>
            <a:r>
              <a:rPr lang="en-US"/>
              <a:t>Modeled-Do a Think Aloud to model recalling a surprising experience.</a:t>
            </a:r>
            <a:endParaRPr/>
          </a:p>
          <a:p>
            <a:pPr indent="-304800" lvl="1" marL="914400" rtl="0" algn="l">
              <a:lnSpc>
                <a:spcPct val="100000"/>
              </a:lnSpc>
              <a:spcBef>
                <a:spcPts val="0"/>
              </a:spcBef>
              <a:spcAft>
                <a:spcPts val="0"/>
              </a:spcAft>
              <a:buClr>
                <a:schemeClr val="dk1"/>
              </a:buClr>
              <a:buSzPts val="1200"/>
              <a:buAutoNum type="alphaLcPeriod"/>
            </a:pPr>
            <a:r>
              <a:rPr lang="en-US"/>
              <a:t>Shared-Have students choose a topic idea and work together to explore how they would identify the setting and the turning point.</a:t>
            </a:r>
            <a:endParaRPr/>
          </a:p>
          <a:p>
            <a:pPr indent="-304800" lvl="1" marL="914400" rtl="0" algn="l">
              <a:lnSpc>
                <a:spcPct val="100000"/>
              </a:lnSpc>
              <a:spcBef>
                <a:spcPts val="0"/>
              </a:spcBef>
              <a:spcAft>
                <a:spcPts val="0"/>
              </a:spcAft>
              <a:buClr>
                <a:schemeClr val="dk1"/>
              </a:buClr>
              <a:buSzPts val="1200"/>
              <a:buAutoNum type="alphaLcPeriod"/>
            </a:pPr>
            <a:r>
              <a:rPr lang="en-US"/>
              <a:t>Guided-Invite students to imagine a specific audience of readers. Challenge them to identify possible topics that will interest that audience.</a:t>
            </a:r>
            <a:endParaRPr/>
          </a:p>
          <a:p>
            <a:pPr indent="-304800" lvl="0" marL="301752" marR="0" rtl="0" algn="l">
              <a:lnSpc>
                <a:spcPct val="100000"/>
              </a:lnSpc>
              <a:spcBef>
                <a:spcPts val="0"/>
              </a:spcBef>
              <a:spcAft>
                <a:spcPts val="0"/>
              </a:spcAft>
              <a:buSzPts val="1200"/>
              <a:buFont typeface="Calibri"/>
              <a:buAutoNum type="arabicPeriod"/>
            </a:pPr>
            <a:r>
              <a:rPr lang="en-US"/>
              <a:t>If students have started their narratives, they should continue and make any modifications they wish based on today’s minilesson. </a:t>
            </a:r>
            <a:endParaRPr/>
          </a:p>
          <a:p>
            <a:pPr indent="-304800" lvl="0" marL="301752" marR="0" rtl="0" algn="l">
              <a:lnSpc>
                <a:spcPct val="100000"/>
              </a:lnSpc>
              <a:spcBef>
                <a:spcPts val="0"/>
              </a:spcBef>
              <a:spcAft>
                <a:spcPts val="0"/>
              </a:spcAft>
              <a:buSzPts val="1200"/>
              <a:buFont typeface="Calibri"/>
              <a:buAutoNum type="arabicPeriod"/>
            </a:pPr>
            <a:r>
              <a:rPr lang="en-US"/>
              <a:t>Invite a few students to share one or two possible topics they have listed for their personal narratives, and have them invite input from others as to which topic would be most appealing to an audience.</a:t>
            </a:r>
            <a:endParaRPr/>
          </a:p>
          <a:p>
            <a:pPr indent="0" lvl="0" marL="457200" marR="0" rtl="0" algn="l">
              <a:lnSpc>
                <a:spcPct val="100000"/>
              </a:lnSpc>
              <a:spcBef>
                <a:spcPts val="0"/>
              </a:spcBef>
              <a:spcAft>
                <a:spcPts val="0"/>
              </a:spcAft>
              <a:buSzPts val="1400"/>
              <a:buNone/>
            </a:pPr>
            <a:r>
              <a:t/>
            </a:r>
            <a:endParaRPr/>
          </a:p>
          <a:p>
            <a:pPr indent="-60960" lvl="0" marL="137160" marR="0" rtl="0" algn="l">
              <a:lnSpc>
                <a:spcPct val="100000"/>
              </a:lnSpc>
              <a:spcBef>
                <a:spcPts val="0"/>
              </a:spcBef>
              <a:spcAft>
                <a:spcPts val="0"/>
              </a:spcAft>
              <a:buClr>
                <a:schemeClr val="dk1"/>
              </a:buClr>
              <a:buSzPts val="1200"/>
              <a:buFont typeface="Calibri"/>
              <a:buNone/>
            </a:pPr>
            <a:r>
              <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893" name="Google Shape;89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Review the spelling rule about suffixes.</a:t>
            </a:r>
            <a:endParaRPr/>
          </a:p>
          <a:p>
            <a:pPr indent="-228600" lvl="0" marL="3048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Display the following sentence and ask for volunteers to identify the misspelled words. </a:t>
            </a:r>
            <a:r>
              <a:rPr i="1" lang="en-US">
                <a:latin typeface="Calibri"/>
                <a:ea typeface="Calibri"/>
                <a:cs typeface="Calibri"/>
                <a:sym typeface="Calibri"/>
              </a:rPr>
              <a:t>The lazyest puppy was prettyer, and it stopped criing when we brought supplys</a:t>
            </a:r>
            <a:r>
              <a:rPr lang="en-US">
                <a:latin typeface="Calibri"/>
                <a:ea typeface="Calibri"/>
                <a:cs typeface="Calibri"/>
                <a:sym typeface="Calibri"/>
              </a:rPr>
              <a:t>. Explain that if writers know suffix rules, they can pronounce and spell words like </a:t>
            </a:r>
            <a:r>
              <a:rPr i="1" lang="en-US">
                <a:latin typeface="Calibri"/>
                <a:ea typeface="Calibri"/>
                <a:cs typeface="Calibri"/>
                <a:sym typeface="Calibri"/>
              </a:rPr>
              <a:t>laziest, prettier, crying, and supplies.</a:t>
            </a:r>
            <a:endParaRPr i="1"/>
          </a:p>
          <a:p>
            <a:pPr indent="-228600" lvl="0" marL="3048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Using the spelling words from this week, invite students to make word trees of the base word and its matching vocabulary word or words. Have them explain to a partner how the spelling of the base word changes when adding a suffix.</a:t>
            </a:r>
            <a:endParaRPr>
              <a:latin typeface="Calibri"/>
              <a:ea typeface="Calibri"/>
              <a:cs typeface="Calibri"/>
              <a:sym typeface="Calibri"/>
            </a:endParaRPr>
          </a:p>
        </p:txBody>
      </p:sp>
      <p:sp>
        <p:nvSpPr>
          <p:cNvPr id="905" name="Google Shape;90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44.</a:t>
            </a:r>
            <a:endParaRPr>
              <a:latin typeface="Calibri"/>
              <a:ea typeface="Calibri"/>
              <a:cs typeface="Calibri"/>
              <a:sym typeface="Calibri"/>
            </a:endParaRPr>
          </a:p>
        </p:txBody>
      </p:sp>
      <p:sp>
        <p:nvSpPr>
          <p:cNvPr id="916" name="Google Shape;91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9" name="Google Shape;92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9832" lvl="0" marL="256032" rtl="0" algn="l">
              <a:lnSpc>
                <a:spcPct val="100000"/>
              </a:lnSpc>
              <a:spcBef>
                <a:spcPts val="0"/>
              </a:spcBef>
              <a:spcAft>
                <a:spcPts val="0"/>
              </a:spcAft>
              <a:buClr>
                <a:schemeClr val="dk1"/>
              </a:buClr>
              <a:buSzPts val="1200"/>
              <a:buFont typeface="Calibri"/>
              <a:buNone/>
            </a:pPr>
            <a:r>
              <a:rPr i="0" lang="en-US"/>
              <a:t>1. Explain to students that when they participate in discussions with other readers, they should express their ideas or opinions clearly, at an appropriate</a:t>
            </a:r>
            <a:r>
              <a:rPr lang="en-US"/>
              <a:t> </a:t>
            </a:r>
            <a:r>
              <a:rPr i="0" lang="en-US"/>
              <a:t>speaking rate and volume, and support them with</a:t>
            </a:r>
            <a:r>
              <a:rPr lang="en-US"/>
              <a:t> </a:t>
            </a:r>
            <a:r>
              <a:rPr i="0" lang="en-US"/>
              <a:t>accurate information.</a:t>
            </a:r>
            <a:endParaRPr/>
          </a:p>
          <a:p>
            <a:pPr indent="-179832" lvl="1" marL="713232" rtl="0" algn="l">
              <a:lnSpc>
                <a:spcPct val="100000"/>
              </a:lnSpc>
              <a:spcBef>
                <a:spcPts val="0"/>
              </a:spcBef>
              <a:spcAft>
                <a:spcPts val="0"/>
              </a:spcAft>
              <a:buClr>
                <a:schemeClr val="dk1"/>
              </a:buClr>
              <a:buSzPts val="1200"/>
              <a:buFont typeface="Calibri"/>
              <a:buChar char="•"/>
            </a:pPr>
            <a:r>
              <a:rPr i="0" lang="en-US"/>
              <a:t>Before expressing an opinion, consider whether you can support your idea with accurate information.</a:t>
            </a:r>
            <a:endParaRPr/>
          </a:p>
          <a:p>
            <a:pPr indent="-179832" lvl="1" marL="713232" rtl="0" algn="l">
              <a:lnSpc>
                <a:spcPct val="100000"/>
              </a:lnSpc>
              <a:spcBef>
                <a:spcPts val="0"/>
              </a:spcBef>
              <a:spcAft>
                <a:spcPts val="0"/>
              </a:spcAft>
              <a:buClr>
                <a:schemeClr val="dk1"/>
              </a:buClr>
              <a:buSzPts val="1200"/>
              <a:buFont typeface="Calibri"/>
              <a:buChar char="•"/>
            </a:pPr>
            <a:r>
              <a:rPr i="0" lang="en-US"/>
              <a:t>Acknowledge others’ opinions before expressing your own.</a:t>
            </a:r>
            <a:endParaRPr/>
          </a:p>
          <a:p>
            <a:pPr indent="-228600" lvl="0" marL="304800" rtl="0" algn="l">
              <a:lnSpc>
                <a:spcPct val="100000"/>
              </a:lnSpc>
              <a:spcBef>
                <a:spcPts val="0"/>
              </a:spcBef>
              <a:spcAft>
                <a:spcPts val="0"/>
              </a:spcAft>
              <a:buClr>
                <a:schemeClr val="dk1"/>
              </a:buClr>
              <a:buSzPts val="1200"/>
              <a:buFont typeface="Calibri"/>
              <a:buAutoNum type="arabicPeriod" startAt="2"/>
            </a:pPr>
            <a:r>
              <a:rPr i="0" lang="en-US"/>
              <a:t>Model speaking at an appropriate rate and volume to express an opinion using the Talk About It prompt on p. 38 in the Student Interactive. </a:t>
            </a:r>
            <a:r>
              <a:rPr i="1" lang="en-US"/>
              <a:t>I think it is important to learn about new places because it helps us understand ways places can be different. What I read about the surface of the Moon made me appreciate how bright and colorful my neighborhood is.</a:t>
            </a:r>
            <a:endParaRPr/>
          </a:p>
          <a:p>
            <a:pPr indent="-228600" lvl="0" marL="304800" rtl="0" algn="l">
              <a:lnSpc>
                <a:spcPct val="100000"/>
              </a:lnSpc>
              <a:spcBef>
                <a:spcPts val="0"/>
              </a:spcBef>
              <a:spcAft>
                <a:spcPts val="0"/>
              </a:spcAft>
              <a:buClr>
                <a:schemeClr val="dk1"/>
              </a:buClr>
              <a:buSzPts val="1200"/>
              <a:buFont typeface="Calibri"/>
              <a:buAutoNum type="arabicPeriod" startAt="2"/>
            </a:pPr>
            <a:r>
              <a:rPr i="0" lang="en-US"/>
              <a:t>Have student pairs discuss their opinions. As needed, help them paraphrase information they have learned from watching videos and viewing images.</a:t>
            </a:r>
            <a:endParaRPr/>
          </a:p>
          <a:p>
            <a:pPr indent="-228600" lvl="0" marL="304800" rtl="0" algn="l">
              <a:lnSpc>
                <a:spcPct val="100000"/>
              </a:lnSpc>
              <a:spcBef>
                <a:spcPts val="0"/>
              </a:spcBef>
              <a:spcAft>
                <a:spcPts val="0"/>
              </a:spcAft>
              <a:buClr>
                <a:schemeClr val="dk1"/>
              </a:buClr>
              <a:buSzPts val="1200"/>
              <a:buFont typeface="Calibri"/>
              <a:buAutoNum type="arabicPeriod" startAt="2"/>
            </a:pPr>
            <a:r>
              <a:rPr i="0" lang="en-US"/>
              <a:t>Offer feedback on speaking rate and volume.</a:t>
            </a:r>
            <a:endParaRPr/>
          </a:p>
          <a:p>
            <a:pPr indent="-228600" lvl="0" marL="304800" rtl="0" algn="l">
              <a:lnSpc>
                <a:spcPct val="100000"/>
              </a:lnSpc>
              <a:spcBef>
                <a:spcPts val="0"/>
              </a:spcBef>
              <a:spcAft>
                <a:spcPts val="0"/>
              </a:spcAft>
              <a:buClr>
                <a:schemeClr val="dk1"/>
              </a:buClr>
              <a:buSzPts val="1200"/>
              <a:buFont typeface="Calibri"/>
              <a:buAutoNum type="arabicPeriod" startAt="2"/>
            </a:pPr>
            <a:r>
              <a:rPr i="0" lang="en-US"/>
              <a:t>Have students complete the rest of p. 38 in the Student Interactive.</a:t>
            </a:r>
            <a:endParaRPr i="0"/>
          </a:p>
        </p:txBody>
      </p:sp>
      <p:sp>
        <p:nvSpPr>
          <p:cNvPr id="940" name="Google Shape;940;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evidence from the texts they have read this week to respond to the Weekly Question. Tell them to write their response on a separate sheet of paper. </a:t>
            </a:r>
            <a:endParaRPr/>
          </a:p>
        </p:txBody>
      </p:sp>
      <p:sp>
        <p:nvSpPr>
          <p:cNvPr id="953" name="Google Shape;95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To assess students’ understanding of the suffixes -ed, -ing, -s, -er, and -est, provide them with the following sentence: </a:t>
            </a:r>
            <a:r>
              <a:rPr i="1" lang="en-US">
                <a:latin typeface="Calibri"/>
                <a:ea typeface="Calibri"/>
                <a:cs typeface="Calibri"/>
                <a:sym typeface="Calibri"/>
              </a:rPr>
              <a:t>The bear hibernates last winter and in the spring he was hungrier than a lion.</a:t>
            </a:r>
            <a:endParaRPr/>
          </a:p>
          <a:p>
            <a:pPr indent="-228600" lvl="0" marL="3048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What change should be made to the sentence?</a:t>
            </a:r>
            <a:endParaRPr/>
          </a:p>
          <a:p>
            <a:pPr indent="-228600" lvl="1" marL="7620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Change </a:t>
            </a:r>
            <a:r>
              <a:rPr i="1" lang="en-US">
                <a:latin typeface="Calibri"/>
                <a:ea typeface="Calibri"/>
                <a:cs typeface="Calibri"/>
                <a:sym typeface="Calibri"/>
              </a:rPr>
              <a:t>hibernates</a:t>
            </a:r>
            <a:r>
              <a:rPr i="0" lang="en-US">
                <a:latin typeface="Calibri"/>
                <a:ea typeface="Calibri"/>
                <a:cs typeface="Calibri"/>
                <a:sym typeface="Calibri"/>
              </a:rPr>
              <a:t> to </a:t>
            </a:r>
            <a:r>
              <a:rPr i="1" lang="en-US">
                <a:latin typeface="Calibri"/>
                <a:ea typeface="Calibri"/>
                <a:cs typeface="Calibri"/>
                <a:sym typeface="Calibri"/>
              </a:rPr>
              <a:t>hibernating.</a:t>
            </a:r>
            <a:endParaRPr/>
          </a:p>
          <a:p>
            <a:pPr indent="-228600" lvl="1" marL="7620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Change </a:t>
            </a:r>
            <a:r>
              <a:rPr i="1" lang="en-US">
                <a:latin typeface="Calibri"/>
                <a:ea typeface="Calibri"/>
                <a:cs typeface="Calibri"/>
                <a:sym typeface="Calibri"/>
              </a:rPr>
              <a:t>hungrier</a:t>
            </a:r>
            <a:r>
              <a:rPr i="0" lang="en-US">
                <a:latin typeface="Calibri"/>
                <a:ea typeface="Calibri"/>
                <a:cs typeface="Calibri"/>
                <a:sym typeface="Calibri"/>
              </a:rPr>
              <a:t> to </a:t>
            </a:r>
            <a:r>
              <a:rPr i="1" lang="en-US">
                <a:latin typeface="Calibri"/>
                <a:ea typeface="Calibri"/>
                <a:cs typeface="Calibri"/>
                <a:sym typeface="Calibri"/>
              </a:rPr>
              <a:t>hungriest.</a:t>
            </a:r>
            <a:endParaRPr/>
          </a:p>
          <a:p>
            <a:pPr indent="-228600" lvl="1" marL="7620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Change </a:t>
            </a:r>
            <a:r>
              <a:rPr i="1" lang="en-US">
                <a:latin typeface="Calibri"/>
                <a:ea typeface="Calibri"/>
                <a:cs typeface="Calibri"/>
                <a:sym typeface="Calibri"/>
              </a:rPr>
              <a:t>hibernates</a:t>
            </a:r>
            <a:r>
              <a:rPr i="0" lang="en-US">
                <a:latin typeface="Calibri"/>
                <a:ea typeface="Calibri"/>
                <a:cs typeface="Calibri"/>
                <a:sym typeface="Calibri"/>
              </a:rPr>
              <a:t> to hibernated. </a:t>
            </a:r>
            <a:endParaRPr/>
          </a:p>
          <a:p>
            <a:pPr indent="-228600" lvl="1" marL="7620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Change </a:t>
            </a:r>
            <a:r>
              <a:rPr i="1" lang="en-US">
                <a:latin typeface="Calibri"/>
                <a:ea typeface="Calibri"/>
                <a:cs typeface="Calibri"/>
                <a:sym typeface="Calibri"/>
              </a:rPr>
              <a:t>hungrier</a:t>
            </a:r>
            <a:r>
              <a:rPr i="0" lang="en-US">
                <a:latin typeface="Calibri"/>
                <a:ea typeface="Calibri"/>
                <a:cs typeface="Calibri"/>
                <a:sym typeface="Calibri"/>
              </a:rPr>
              <a:t> to </a:t>
            </a:r>
            <a:r>
              <a:rPr i="1" lang="en-US">
                <a:latin typeface="Calibri"/>
                <a:ea typeface="Calibri"/>
                <a:cs typeface="Calibri"/>
                <a:sym typeface="Calibri"/>
              </a:rPr>
              <a:t>hungry. </a:t>
            </a:r>
            <a:endParaRPr/>
          </a:p>
          <a:p>
            <a:pPr indent="-228600" lvl="1" marL="7620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Change </a:t>
            </a:r>
            <a:r>
              <a:rPr i="1" lang="en-US">
                <a:latin typeface="Calibri"/>
                <a:ea typeface="Calibri"/>
                <a:cs typeface="Calibri"/>
                <a:sym typeface="Calibri"/>
              </a:rPr>
              <a:t>hibernate</a:t>
            </a:r>
            <a:r>
              <a:rPr i="0" lang="en-US">
                <a:latin typeface="Calibri"/>
                <a:ea typeface="Calibri"/>
                <a:cs typeface="Calibri"/>
                <a:sym typeface="Calibri"/>
              </a:rPr>
              <a:t>s to </a:t>
            </a:r>
            <a:r>
              <a:rPr i="1" lang="en-US">
                <a:latin typeface="Calibri"/>
                <a:ea typeface="Calibri"/>
                <a:cs typeface="Calibri"/>
                <a:sym typeface="Calibri"/>
              </a:rPr>
              <a:t>hibernate.</a:t>
            </a:r>
            <a:endParaRPr/>
          </a:p>
          <a:p>
            <a:pPr indent="-60960" lvl="0" marL="137160" rtl="0" algn="l">
              <a:lnSpc>
                <a:spcPct val="100000"/>
              </a:lnSpc>
              <a:spcBef>
                <a:spcPts val="0"/>
              </a:spcBef>
              <a:spcAft>
                <a:spcPts val="0"/>
              </a:spcAft>
              <a:buSzPts val="1200"/>
              <a:buFont typeface="Calibri"/>
              <a:buNone/>
            </a:pPr>
            <a:r>
              <a:rPr i="0" lang="en-US">
                <a:latin typeface="Calibri"/>
                <a:ea typeface="Calibri"/>
                <a:cs typeface="Calibri"/>
                <a:sym typeface="Calibri"/>
              </a:rPr>
              <a:t>3.  Have students use their knowledge of suffixes to explain the correct choice. (It is choice 3 because the action happened last winter, and the suffix -ed shows that the verb is in the past.)</a:t>
            </a:r>
            <a:endParaRPr i="0">
              <a:latin typeface="Calibri"/>
              <a:ea typeface="Calibri"/>
              <a:cs typeface="Calibri"/>
              <a:sym typeface="Calibri"/>
            </a:endParaRPr>
          </a:p>
        </p:txBody>
      </p:sp>
      <p:sp>
        <p:nvSpPr>
          <p:cNvPr id="966" name="Google Shape;966;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Mapping a personal narrative is like outlining an informational text or organizing a story using a plot diagram. The writer chooses key ideas or events that serve as guideposts for developing a draft. Mapping a personal narrative involves</a:t>
            </a:r>
            <a:endParaRPr/>
          </a:p>
          <a:p>
            <a:pPr indent="-228600" lvl="1" marL="914400" marR="0" rtl="0" algn="l">
              <a:lnSpc>
                <a:spcPct val="100000"/>
              </a:lnSpc>
              <a:spcBef>
                <a:spcPts val="0"/>
              </a:spcBef>
              <a:spcAft>
                <a:spcPts val="0"/>
              </a:spcAft>
              <a:buClr>
                <a:srgbClr val="000000"/>
              </a:buClr>
              <a:buSzPts val="1400"/>
              <a:buFont typeface="Arial"/>
              <a:buNone/>
            </a:pPr>
            <a:r>
              <a:rPr lang="en-US">
                <a:solidFill>
                  <a:srgbClr val="2D2D2D"/>
                </a:solidFill>
              </a:rPr>
              <a:t>•      identifying and describing the turning point, or the event that caused a significant change,</a:t>
            </a:r>
            <a:endParaRPr/>
          </a:p>
          <a:p>
            <a:pPr indent="-273050" lvl="1" marL="971550" marR="0" rtl="0" algn="l">
              <a:lnSpc>
                <a:spcPct val="100000"/>
              </a:lnSpc>
              <a:spcBef>
                <a:spcPts val="0"/>
              </a:spcBef>
              <a:spcAft>
                <a:spcPts val="0"/>
              </a:spcAft>
              <a:buClr>
                <a:srgbClr val="000000"/>
              </a:buClr>
              <a:buSzPts val="1200"/>
              <a:buFont typeface="Calibri"/>
              <a:buChar char="•"/>
            </a:pPr>
            <a:r>
              <a:rPr lang="en-US">
                <a:solidFill>
                  <a:srgbClr val="2D2D2D"/>
                </a:solidFill>
              </a:rPr>
              <a:t>deciding how much information the audience needs about the setting, problem, and events leading up to the turning point, and</a:t>
            </a:r>
            <a:endParaRPr/>
          </a:p>
          <a:p>
            <a:pPr indent="-273050" lvl="1" marL="971550" marR="0" rtl="0" algn="l">
              <a:lnSpc>
                <a:spcPct val="100000"/>
              </a:lnSpc>
              <a:spcBef>
                <a:spcPts val="0"/>
              </a:spcBef>
              <a:spcAft>
                <a:spcPts val="0"/>
              </a:spcAft>
              <a:buClr>
                <a:srgbClr val="000000"/>
              </a:buClr>
              <a:buSzPts val="1200"/>
              <a:buFont typeface="Calibri"/>
              <a:buChar char="•"/>
            </a:pPr>
            <a:r>
              <a:rPr lang="en-US">
                <a:solidFill>
                  <a:srgbClr val="2D2D2D"/>
                </a:solidFill>
              </a:rPr>
              <a:t>choosing what to report about the events and thoughts that follow the turning point.</a:t>
            </a:r>
            <a:endParaRPr/>
          </a:p>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Have students select a personal narrative from the stack that they have already read. </a:t>
            </a:r>
            <a:endParaRPr/>
          </a:p>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Say: </a:t>
            </a:r>
            <a:r>
              <a:rPr i="1" lang="en-US">
                <a:solidFill>
                  <a:srgbClr val="2D2D2D"/>
                </a:solidFill>
              </a:rPr>
              <a:t>Find the turning point in the personal narrative you have chosen. When students have located the turning point, ask: How much of the narrative comes before the turning point? What do those paragraphs contain? How much of the personal narrative comes after the turning point? What do those paragraphs contain?</a:t>
            </a:r>
            <a:endParaRPr/>
          </a:p>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Encourage students to compare and contrast the amount of text each writer has included before and after the turning point.</a:t>
            </a:r>
            <a:endParaRPr/>
          </a:p>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Direct students to p. 49 in the Student Interactive. Say: </a:t>
            </a:r>
            <a:r>
              <a:rPr i="1" lang="en-US">
                <a:solidFill>
                  <a:srgbClr val="2D2D2D"/>
                </a:solidFill>
              </a:rPr>
              <a:t>Now that you have seen what other writers do in their personal narratives, decide how long you want each part of your narrative to be. You can change your mind later as you work on drafts. Have students make notes on the activity page about the parts of their plans. </a:t>
            </a:r>
            <a:endParaRPr/>
          </a:p>
          <a:p>
            <a:pPr indent="-167640" lvl="0" marL="182880" marR="0" rtl="0" algn="l">
              <a:lnSpc>
                <a:spcPct val="100000"/>
              </a:lnSpc>
              <a:spcBef>
                <a:spcPts val="0"/>
              </a:spcBef>
              <a:spcAft>
                <a:spcPts val="0"/>
              </a:spcAft>
              <a:buClr>
                <a:srgbClr val="2D2D2D"/>
              </a:buClr>
              <a:buSzPts val="1200"/>
              <a:buFont typeface="Calibri"/>
              <a:buAutoNum type="arabicPeriod"/>
            </a:pPr>
            <a:r>
              <a:rPr lang="en-US">
                <a:solidFill>
                  <a:srgbClr val="2D2D2D"/>
                </a:solidFill>
              </a:rPr>
              <a:t>Then have them use these notes to tell their narratives orally. As students do so, have them use this information to identify larger themes and main ideas that their narratives suggest.</a:t>
            </a:r>
            <a:endParaRPr/>
          </a:p>
          <a:p>
            <a:pPr indent="0" lvl="0" marL="0" marR="0" rtl="0" algn="l">
              <a:lnSpc>
                <a:spcPct val="100000"/>
              </a:lnSpc>
              <a:spcBef>
                <a:spcPts val="0"/>
              </a:spcBef>
              <a:spcAft>
                <a:spcPts val="0"/>
              </a:spcAft>
              <a:buSzPts val="1400"/>
              <a:buNone/>
            </a:pPr>
            <a:r>
              <a:t/>
            </a:r>
            <a:endParaRPr>
              <a:solidFill>
                <a:srgbClr val="2D2D2D"/>
              </a:solidFill>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rtl="0" algn="l">
              <a:lnSpc>
                <a:spcPct val="100000"/>
              </a:lnSpc>
              <a:spcBef>
                <a:spcPts val="0"/>
              </a:spcBef>
              <a:spcAft>
                <a:spcPts val="0"/>
              </a:spcAft>
              <a:buSzPts val="1400"/>
              <a:buNone/>
            </a:pPr>
            <a:r>
              <a:t/>
            </a:r>
            <a:endParaRPr i="0"/>
          </a:p>
        </p:txBody>
      </p:sp>
      <p:sp>
        <p:nvSpPr>
          <p:cNvPr id="977" name="Google Shape;977;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58" name="Google Shape;1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17500" rtl="0" algn="l">
              <a:lnSpc>
                <a:spcPct val="100000"/>
              </a:lnSpc>
              <a:spcBef>
                <a:spcPts val="0"/>
              </a:spcBef>
              <a:spcAft>
                <a:spcPts val="0"/>
              </a:spcAft>
              <a:buSzPts val="1200"/>
              <a:buFont typeface="Calibri"/>
              <a:buAutoNum type="arabicPeriod"/>
            </a:pPr>
            <a:r>
              <a:rPr lang="en-US">
                <a:solidFill>
                  <a:schemeClr val="dk1"/>
                </a:solidFill>
              </a:rPr>
              <a:t>Place students into Writing Club groups. </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In this week’s Writing Club, students will tell each other about experiences they plan to include in their personal narratives. They will share reactions to one another’s stories for the purpose of helping one another plan.</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Because students are in new Writing Club groups, they should spend the first 5–10 minutes in their groups discussing the following:</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the role of the audience when someone is reading aloud a plan or a draft</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a process for taking turns during discussions</a:t>
            </a:r>
            <a:endParaRPr/>
          </a:p>
          <a:p>
            <a:pPr indent="-215900" lvl="1" marL="774700" rtl="0" algn="l">
              <a:lnSpc>
                <a:spcPct val="100000"/>
              </a:lnSpc>
              <a:spcBef>
                <a:spcPts val="0"/>
              </a:spcBef>
              <a:spcAft>
                <a:spcPts val="0"/>
              </a:spcAft>
              <a:buSzPts val="1200"/>
              <a:buFont typeface="Calibri"/>
              <a:buChar char="•"/>
            </a:pPr>
            <a:r>
              <a:rPr lang="en-US">
                <a:solidFill>
                  <a:schemeClr val="dk1"/>
                </a:solidFill>
              </a:rPr>
              <a:t>appropriate ways to offer feedback and to ask and answer questions</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Students will be sharing the experience on which they plan to base their personal narratives. Their stories should be roughly organized into a beginning with a setting, events that lead to a turning point, and an ending. Instruct the group to offer constructive comments and ask questions that focus on how much detail each writer should include in the three main parts of the narrative.</a:t>
            </a:r>
            <a:endParaRPr/>
          </a:p>
          <a:p>
            <a:pPr indent="-215900" lvl="0" marL="317500" rtl="0" algn="l">
              <a:lnSpc>
                <a:spcPct val="100000"/>
              </a:lnSpc>
              <a:spcBef>
                <a:spcPts val="0"/>
              </a:spcBef>
              <a:spcAft>
                <a:spcPts val="0"/>
              </a:spcAft>
              <a:buSzPts val="1200"/>
              <a:buFont typeface="Calibri"/>
              <a:buAutoNum type="arabicPeriod"/>
            </a:pPr>
            <a:r>
              <a:rPr lang="en-US">
                <a:solidFill>
                  <a:schemeClr val="dk1"/>
                </a:solidFill>
              </a:rPr>
              <a:t>Use these prompts to help students begin discussions in their Writing Club.</a:t>
            </a:r>
            <a:endParaRPr/>
          </a:p>
          <a:p>
            <a:pPr indent="-215900" lvl="1" marL="774700" rtl="0" algn="l">
              <a:lnSpc>
                <a:spcPct val="100000"/>
              </a:lnSpc>
              <a:spcBef>
                <a:spcPts val="0"/>
              </a:spcBef>
              <a:spcAft>
                <a:spcPts val="0"/>
              </a:spcAft>
              <a:buSzPts val="1200"/>
              <a:buFont typeface="Calibri"/>
              <a:buChar char="•"/>
            </a:pPr>
            <a:r>
              <a:rPr i="1" lang="en-US">
                <a:solidFill>
                  <a:schemeClr val="dk1"/>
                </a:solidFill>
              </a:rPr>
              <a:t>What key elements should a personal narrative have?</a:t>
            </a:r>
            <a:endParaRPr/>
          </a:p>
          <a:p>
            <a:pPr indent="-215900" lvl="1" marL="774700" rtl="0" algn="l">
              <a:lnSpc>
                <a:spcPct val="100000"/>
              </a:lnSpc>
              <a:spcBef>
                <a:spcPts val="0"/>
              </a:spcBef>
              <a:spcAft>
                <a:spcPts val="0"/>
              </a:spcAft>
              <a:buSzPts val="1200"/>
              <a:buFont typeface="Calibri"/>
              <a:buChar char="•"/>
            </a:pPr>
            <a:r>
              <a:rPr i="1" lang="en-US">
                <a:solidFill>
                  <a:schemeClr val="dk1"/>
                </a:solidFill>
              </a:rPr>
              <a:t>What role does the narrator play in this piece?</a:t>
            </a:r>
            <a:endParaRPr/>
          </a:p>
          <a:p>
            <a:pPr indent="-215900" lvl="1" marL="774700" rtl="0" algn="l">
              <a:lnSpc>
                <a:spcPct val="100000"/>
              </a:lnSpc>
              <a:spcBef>
                <a:spcPts val="0"/>
              </a:spcBef>
              <a:spcAft>
                <a:spcPts val="0"/>
              </a:spcAft>
              <a:buSzPts val="1200"/>
              <a:buFont typeface="Calibri"/>
              <a:buChar char="•"/>
            </a:pPr>
            <a:r>
              <a:rPr i="1" lang="en-US">
                <a:solidFill>
                  <a:schemeClr val="dk1"/>
                </a:solidFill>
              </a:rPr>
              <a:t>How does the setting contribute to the personal narrative?</a:t>
            </a:r>
            <a:endParaRPr/>
          </a:p>
          <a:p>
            <a:pPr indent="-215900" lvl="1" marL="774700" rtl="0" algn="l">
              <a:lnSpc>
                <a:spcPct val="100000"/>
              </a:lnSpc>
              <a:spcBef>
                <a:spcPts val="0"/>
              </a:spcBef>
              <a:spcAft>
                <a:spcPts val="0"/>
              </a:spcAft>
              <a:buSzPts val="1200"/>
              <a:buFont typeface="Calibri"/>
              <a:buChar char="•"/>
            </a:pPr>
            <a:r>
              <a:rPr i="1" lang="en-US">
                <a:solidFill>
                  <a:schemeClr val="dk1"/>
                </a:solidFill>
              </a:rPr>
              <a:t>Why does the topic in a personal narrative have to be interesting to the audience?</a:t>
            </a:r>
            <a:endParaRPr/>
          </a:p>
          <a:p>
            <a:pPr indent="-215900" lvl="1" marL="774700" rtl="0" algn="l">
              <a:lnSpc>
                <a:spcPct val="100000"/>
              </a:lnSpc>
              <a:spcBef>
                <a:spcPts val="0"/>
              </a:spcBef>
              <a:spcAft>
                <a:spcPts val="0"/>
              </a:spcAft>
              <a:buSzPts val="1200"/>
              <a:buFont typeface="Calibri"/>
              <a:buChar char="•"/>
            </a:pPr>
            <a:r>
              <a:rPr i="1" lang="en-US">
                <a:solidFill>
                  <a:schemeClr val="dk1"/>
                </a:solidFill>
              </a:rPr>
              <a:t>Where should the turning point fall in a personal narrative?</a:t>
            </a:r>
            <a:endParaRPr/>
          </a:p>
          <a:p>
            <a:pPr indent="-139700" lvl="1" marL="774700" rtl="0" algn="l">
              <a:lnSpc>
                <a:spcPct val="100000"/>
              </a:lnSpc>
              <a:spcBef>
                <a:spcPts val="0"/>
              </a:spcBef>
              <a:spcAft>
                <a:spcPts val="0"/>
              </a:spcAft>
              <a:buSzPts val="1400"/>
              <a:buFont typeface="Arial"/>
              <a:buNone/>
            </a:pPr>
            <a:r>
              <a:t/>
            </a:r>
            <a:endParaRPr>
              <a:solidFill>
                <a:schemeClr val="dk1"/>
              </a:solidFill>
            </a:endParaRPr>
          </a:p>
          <a:p>
            <a:pPr indent="-152400" lvl="0" marL="228600" marR="0" rtl="0" algn="l">
              <a:lnSpc>
                <a:spcPct val="100000"/>
              </a:lnSpc>
              <a:spcBef>
                <a:spcPts val="0"/>
              </a:spcBef>
              <a:spcAft>
                <a:spcPts val="0"/>
              </a:spcAft>
              <a:buClr>
                <a:schemeClr val="dk1"/>
              </a:buClr>
              <a:buSzPts val="1200"/>
              <a:buFont typeface="Calibri"/>
              <a:buNone/>
            </a:pPr>
            <a:r>
              <a:t/>
            </a:r>
            <a:endParaRPr>
              <a:solidFill>
                <a:schemeClr val="dk1"/>
              </a:solidFill>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90" name="Google Shape;990;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chemeClr val="dk1"/>
                </a:solidFill>
              </a:rPr>
              <a:t>(Note: Move the orange boxes to cover each bold spelling word before you read aloud the words and sentences.)</a:t>
            </a:r>
            <a:endParaRPr sz="1200">
              <a:solidFill>
                <a:schemeClr val="dk1"/>
              </a:solidFill>
            </a:endParaRPr>
          </a:p>
          <a:p>
            <a:pPr indent="0" lvl="0" marL="0" rtl="0" algn="l">
              <a:lnSpc>
                <a:spcPct val="100000"/>
              </a:lnSpc>
              <a:spcBef>
                <a:spcPts val="0"/>
              </a:spcBef>
              <a:spcAft>
                <a:spcPts val="0"/>
              </a:spcAft>
              <a:buClr>
                <a:schemeClr val="dk1"/>
              </a:buClr>
              <a:buSzPts val="1800"/>
              <a:buFont typeface="Calibri"/>
              <a:buNone/>
            </a:pPr>
            <a:r>
              <a:rPr i="0" lang="en-US" u="none" strike="noStrike">
                <a:solidFill>
                  <a:srgbClr val="000000"/>
                </a:solidFill>
              </a:rPr>
              <a:t>1. Use the following sentences for a spelling test.</a:t>
            </a:r>
            <a:endParaRPr/>
          </a:p>
          <a:p>
            <a:pPr indent="0" lvl="0" marL="0" rtl="0" algn="l">
              <a:lnSpc>
                <a:spcPct val="100000"/>
              </a:lnSpc>
              <a:spcBef>
                <a:spcPts val="0"/>
              </a:spcBef>
              <a:spcAft>
                <a:spcPts val="0"/>
              </a:spcAft>
              <a:buClr>
                <a:schemeClr val="dk1"/>
              </a:buClr>
              <a:buSzPts val="1800"/>
              <a:buFont typeface="Calibri"/>
              <a:buNone/>
            </a:pPr>
            <a:r>
              <a:rPr i="0" lang="en-US" u="none" strike="noStrike">
                <a:solidFill>
                  <a:srgbClr val="000000"/>
                </a:solidFill>
              </a:rPr>
              <a:t>	Spelling Sentences</a:t>
            </a:r>
            <a:endParaRPr/>
          </a:p>
          <a:p>
            <a:pPr indent="0" lvl="0" marL="457200" rtl="0" algn="l">
              <a:lnSpc>
                <a:spcPct val="100000"/>
              </a:lnSpc>
              <a:spcBef>
                <a:spcPts val="0"/>
              </a:spcBef>
              <a:spcAft>
                <a:spcPts val="0"/>
              </a:spcAft>
              <a:buClr>
                <a:schemeClr val="dk1"/>
              </a:buClr>
              <a:buSzPts val="1800"/>
              <a:buFont typeface="Calibri"/>
              <a:buNone/>
            </a:pPr>
            <a:r>
              <a:rPr i="0" lang="en-US" u="none" strike="noStrike">
                <a:solidFill>
                  <a:srgbClr val="000000"/>
                </a:solidFill>
              </a:rPr>
              <a:t>	1</a:t>
            </a:r>
            <a:r>
              <a:rPr i="1" lang="en-US" u="none" strike="noStrike">
                <a:solidFill>
                  <a:srgbClr val="000000"/>
                </a:solidFill>
              </a:rPr>
              <a:t>.  The</a:t>
            </a:r>
            <a:r>
              <a:rPr b="1" i="1" lang="en-US" u="none" strike="noStrike">
                <a:solidFill>
                  <a:srgbClr val="000000"/>
                </a:solidFill>
              </a:rPr>
              <a:t> shipping </a:t>
            </a:r>
            <a:r>
              <a:rPr i="1" lang="en-US" u="none" strike="noStrike">
                <a:solidFill>
                  <a:srgbClr val="000000"/>
                </a:solidFill>
              </a:rPr>
              <a:t>box was too heavy for me to carry.</a:t>
            </a:r>
            <a:endParaRPr/>
          </a:p>
          <a:p>
            <a:pPr indent="0" lvl="0" marL="914400" rtl="0" algn="l">
              <a:lnSpc>
                <a:spcPct val="100000"/>
              </a:lnSpc>
              <a:spcBef>
                <a:spcPts val="0"/>
              </a:spcBef>
              <a:spcAft>
                <a:spcPts val="0"/>
              </a:spcAft>
              <a:buClr>
                <a:schemeClr val="dk1"/>
              </a:buClr>
              <a:buSzPts val="1800"/>
              <a:buFont typeface="Calibri"/>
              <a:buNone/>
            </a:pPr>
            <a:r>
              <a:rPr lang="en-US"/>
              <a:t>2.  </a:t>
            </a:r>
            <a:r>
              <a:rPr i="1" lang="en-US" u="none" strike="noStrike">
                <a:solidFill>
                  <a:srgbClr val="000000"/>
                </a:solidFill>
              </a:rPr>
              <a:t>I am </a:t>
            </a:r>
            <a:r>
              <a:rPr b="1" i="1" lang="en-US" u="none" strike="noStrike">
                <a:solidFill>
                  <a:srgbClr val="000000"/>
                </a:solidFill>
              </a:rPr>
              <a:t>lazier </a:t>
            </a:r>
            <a:r>
              <a:rPr i="1" lang="en-US" u="none" strike="noStrike">
                <a:solidFill>
                  <a:srgbClr val="000000"/>
                </a:solidFill>
              </a:rPr>
              <a:t>on the weekend.</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The movie was </a:t>
            </a:r>
            <a:r>
              <a:rPr b="1" i="1" lang="en-US" u="none" strike="noStrike">
                <a:solidFill>
                  <a:srgbClr val="000000"/>
                </a:solidFill>
              </a:rPr>
              <a:t>sadder</a:t>
            </a:r>
            <a:r>
              <a:rPr i="1" lang="en-US" u="none" strike="noStrike">
                <a:solidFill>
                  <a:srgbClr val="000000"/>
                </a:solidFill>
              </a:rPr>
              <a:t> than I expected.</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Diego brought his </a:t>
            </a:r>
            <a:r>
              <a:rPr b="1" i="1" lang="en-US" u="none" strike="noStrike">
                <a:solidFill>
                  <a:srgbClr val="000000"/>
                </a:solidFill>
              </a:rPr>
              <a:t>supplies</a:t>
            </a:r>
            <a:r>
              <a:rPr i="1" lang="en-US" u="none" strike="noStrike">
                <a:solidFill>
                  <a:srgbClr val="000000"/>
                </a:solidFill>
              </a:rPr>
              <a:t> to class.</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The puppy </a:t>
            </a:r>
            <a:r>
              <a:rPr b="1" i="1" lang="en-US" u="none" strike="noStrike">
                <a:solidFill>
                  <a:srgbClr val="000000"/>
                </a:solidFill>
              </a:rPr>
              <a:t>cried </a:t>
            </a:r>
            <a:r>
              <a:rPr i="1" lang="en-US" u="none" strike="noStrike">
                <a:solidFill>
                  <a:srgbClr val="000000"/>
                </a:solidFill>
              </a:rPr>
              <a:t>when he was lonely.</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Amanda had the </a:t>
            </a:r>
            <a:r>
              <a:rPr b="1" i="1" lang="en-US" u="none" strike="noStrike">
                <a:solidFill>
                  <a:srgbClr val="000000"/>
                </a:solidFill>
              </a:rPr>
              <a:t>prettiest </a:t>
            </a:r>
            <a:r>
              <a:rPr i="1" lang="en-US" u="none" strike="noStrike">
                <a:solidFill>
                  <a:srgbClr val="000000"/>
                </a:solidFill>
              </a:rPr>
              <a:t>costume in the school play.  </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The father comforted the crying baby.   </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The witness </a:t>
            </a:r>
            <a:r>
              <a:rPr b="1" i="1" lang="en-US" u="none" strike="noStrike">
                <a:solidFill>
                  <a:srgbClr val="000000"/>
                </a:solidFill>
              </a:rPr>
              <a:t>denied </a:t>
            </a:r>
            <a:r>
              <a:rPr i="1" lang="en-US" u="none" strike="noStrike">
                <a:solidFill>
                  <a:srgbClr val="000000"/>
                </a:solidFill>
              </a:rPr>
              <a:t>any involvement in the crime. </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Going down the mountain is</a:t>
            </a:r>
            <a:r>
              <a:rPr b="1" i="1" lang="en-US" u="none" strike="noStrike">
                <a:solidFill>
                  <a:srgbClr val="000000"/>
                </a:solidFill>
              </a:rPr>
              <a:t> scarier </a:t>
            </a:r>
            <a:r>
              <a:rPr i="1" lang="en-US" u="none" strike="noStrike">
                <a:solidFill>
                  <a:srgbClr val="000000"/>
                </a:solidFill>
              </a:rPr>
              <a:t>than ascending. </a:t>
            </a:r>
            <a:endParaRPr/>
          </a:p>
          <a:p>
            <a:pPr indent="-190500" lvl="2" marL="1143000" rtl="0" algn="l">
              <a:lnSpc>
                <a:spcPct val="100000"/>
              </a:lnSpc>
              <a:spcBef>
                <a:spcPts val="0"/>
              </a:spcBef>
              <a:spcAft>
                <a:spcPts val="0"/>
              </a:spcAft>
              <a:buClr>
                <a:schemeClr val="dk1"/>
              </a:buClr>
              <a:buSzPts val="1200"/>
              <a:buFont typeface="Calibri"/>
              <a:buAutoNum type="arabicPeriod" startAt="2"/>
            </a:pPr>
            <a:r>
              <a:rPr i="1" lang="en-US" u="none" strike="noStrike">
                <a:solidFill>
                  <a:srgbClr val="000000"/>
                </a:solidFill>
              </a:rPr>
              <a:t>The </a:t>
            </a:r>
            <a:r>
              <a:rPr b="1" i="1" lang="en-US" u="none" strike="noStrike">
                <a:solidFill>
                  <a:srgbClr val="000000"/>
                </a:solidFill>
              </a:rPr>
              <a:t>earliest</a:t>
            </a:r>
            <a:r>
              <a:rPr i="1" lang="en-US" u="none" strike="noStrike">
                <a:solidFill>
                  <a:srgbClr val="000000"/>
                </a:solidFill>
              </a:rPr>
              <a:t> time I can visit is tomorrow. </a:t>
            </a:r>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002" name="Google Shape;100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 sentence and have students respond independently. </a:t>
            </a:r>
            <a:r>
              <a:rPr i="1" lang="en-US" sz="1200">
                <a:solidFill>
                  <a:schemeClr val="dk1"/>
                </a:solidFill>
                <a:latin typeface="Calibri"/>
                <a:ea typeface="Calibri"/>
                <a:cs typeface="Calibri"/>
                <a:sym typeface="Calibri"/>
              </a:rPr>
              <a:t>The red robin sang a pretty tune from its nest.</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Which correctly identifies the complete subject of this sentence?</a:t>
            </a:r>
            <a:endParaRPr/>
          </a:p>
          <a:p>
            <a:pPr indent="-215900" lvl="1" marL="685800" rtl="0" algn="l">
              <a:lnSpc>
                <a:spcPct val="100000"/>
              </a:lnSpc>
              <a:spcBef>
                <a:spcPts val="0"/>
              </a:spcBef>
              <a:spcAft>
                <a:spcPts val="0"/>
              </a:spcAft>
              <a:buSzPts val="1200"/>
              <a:buFont typeface="Calibri"/>
              <a:buAutoNum type="alphaLcParenR"/>
            </a:pPr>
            <a:r>
              <a:rPr lang="en-US" sz="1200" u="sng">
                <a:solidFill>
                  <a:schemeClr val="dk1"/>
                </a:solidFill>
                <a:latin typeface="Calibri"/>
                <a:ea typeface="Calibri"/>
                <a:cs typeface="Calibri"/>
                <a:sym typeface="Calibri"/>
              </a:rPr>
              <a:t>The red robin</a:t>
            </a:r>
            <a:endParaRPr u="sng"/>
          </a:p>
          <a:p>
            <a:pPr indent="-215900" lvl="1" marL="685800" rtl="0" algn="l">
              <a:lnSpc>
                <a:spcPct val="100000"/>
              </a:lnSpc>
              <a:spcBef>
                <a:spcPts val="0"/>
              </a:spcBef>
              <a:spcAft>
                <a:spcPts val="0"/>
              </a:spcAft>
              <a:buSzPts val="1200"/>
              <a:buFont typeface="Calibri"/>
              <a:buAutoNum type="alphaLcParenR"/>
            </a:pPr>
            <a:r>
              <a:rPr lang="en-US" sz="1200">
                <a:solidFill>
                  <a:schemeClr val="dk1"/>
                </a:solidFill>
                <a:latin typeface="Calibri"/>
                <a:ea typeface="Calibri"/>
                <a:cs typeface="Calibri"/>
                <a:sym typeface="Calibri"/>
              </a:rPr>
              <a:t>Robin</a:t>
            </a:r>
            <a:endParaRPr/>
          </a:p>
          <a:p>
            <a:pPr indent="-215900" lvl="1" marL="685800" rtl="0" algn="l">
              <a:lnSpc>
                <a:spcPct val="100000"/>
              </a:lnSpc>
              <a:spcBef>
                <a:spcPts val="0"/>
              </a:spcBef>
              <a:spcAft>
                <a:spcPts val="0"/>
              </a:spcAft>
              <a:buSzPts val="1200"/>
              <a:buFont typeface="Calibri"/>
              <a:buAutoNum type="alphaLcParenR"/>
            </a:pPr>
            <a:r>
              <a:rPr lang="en-US" sz="1200">
                <a:solidFill>
                  <a:schemeClr val="dk1"/>
                </a:solidFill>
                <a:latin typeface="Calibri"/>
                <a:ea typeface="Calibri"/>
                <a:cs typeface="Calibri"/>
                <a:sym typeface="Calibri"/>
              </a:rPr>
              <a:t>a pretty tune</a:t>
            </a:r>
            <a:endParaRPr/>
          </a:p>
          <a:p>
            <a:pPr indent="-215900" lvl="1" marL="685800" rtl="0" algn="l">
              <a:lnSpc>
                <a:spcPct val="100000"/>
              </a:lnSpc>
              <a:spcBef>
                <a:spcPts val="0"/>
              </a:spcBef>
              <a:spcAft>
                <a:spcPts val="0"/>
              </a:spcAft>
              <a:buSzPts val="1200"/>
              <a:buFont typeface="Calibri"/>
              <a:buAutoNum type="alphaLcParenR"/>
            </a:pPr>
            <a:r>
              <a:rPr lang="en-US" sz="1200">
                <a:solidFill>
                  <a:schemeClr val="dk1"/>
                </a:solidFill>
                <a:latin typeface="Calibri"/>
                <a:ea typeface="Calibri"/>
                <a:cs typeface="Calibri"/>
                <a:sym typeface="Calibri"/>
              </a:rPr>
              <a:t> The red robin sang.</a:t>
            </a:r>
            <a:endParaRPr/>
          </a:p>
          <a:p>
            <a:pPr indent="0" lvl="0" marL="0" rtl="0" algn="l">
              <a:lnSpc>
                <a:spcPct val="100000"/>
              </a:lnSpc>
              <a:spcBef>
                <a:spcPts val="0"/>
              </a:spcBef>
              <a:spcAft>
                <a:spcPts val="0"/>
              </a:spcAft>
              <a:buSzPts val="1400"/>
              <a:buFont typeface="Arial"/>
              <a:buNone/>
            </a:pPr>
            <a:r>
              <a:rPr lang="en-US" sz="1200">
                <a:solidFill>
                  <a:schemeClr val="dk1"/>
                </a:solidFill>
                <a:latin typeface="Calibri"/>
                <a:ea typeface="Calibri"/>
                <a:cs typeface="Calibri"/>
                <a:sym typeface="Calibri"/>
              </a:rPr>
              <a:t>3.  Have students complete </a:t>
            </a:r>
            <a:r>
              <a:rPr i="1" lang="en-US" sz="1200">
                <a:solidFill>
                  <a:schemeClr val="dk1"/>
                </a:solidFill>
                <a:latin typeface="Calibri"/>
                <a:ea typeface="Calibri"/>
                <a:cs typeface="Calibri"/>
                <a:sym typeface="Calibri"/>
              </a:rPr>
              <a:t>Language and Conventions </a:t>
            </a:r>
            <a:r>
              <a:rPr lang="en-US" sz="1200">
                <a:solidFill>
                  <a:schemeClr val="dk1"/>
                </a:solidFill>
                <a:latin typeface="Calibri"/>
                <a:ea typeface="Calibri"/>
                <a:cs typeface="Calibri"/>
                <a:sym typeface="Calibri"/>
              </a:rPr>
              <a:t>p. 11 from the </a:t>
            </a:r>
            <a:r>
              <a:rPr i="1" lang="en-US" sz="1200">
                <a:solidFill>
                  <a:schemeClr val="dk1"/>
                </a:solidFill>
                <a:latin typeface="Calibri"/>
                <a:ea typeface="Calibri"/>
                <a:cs typeface="Calibri"/>
                <a:sym typeface="Calibri"/>
              </a:rPr>
              <a:t>Resource Download Center</a:t>
            </a:r>
            <a:r>
              <a:rPr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U1 W1</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23" name="Google Shape;102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35" name="Google Shape;1035;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SzPts val="1200"/>
              <a:buFont typeface="Calibri"/>
              <a:buAutoNum type="arabicPeriod"/>
            </a:pPr>
            <a:r>
              <a:rPr i="0" lang="en-US" u="none" strike="noStrike">
                <a:solidFill>
                  <a:srgbClr val="2F2F2E"/>
                </a:solidFill>
              </a:rPr>
              <a:t>Remind students of the Essential Question for Unit 1: </a:t>
            </a:r>
            <a:r>
              <a:rPr i="1" lang="en-US" u="none" strike="noStrike">
                <a:solidFill>
                  <a:srgbClr val="2F2F2E"/>
                </a:solidFill>
              </a:rPr>
              <a:t>How can a place affect how we live? </a:t>
            </a:r>
            <a:endParaRPr/>
          </a:p>
          <a:p>
            <a:pPr indent="-213359" lvl="0" marL="228600" rtl="0" algn="l">
              <a:lnSpc>
                <a:spcPct val="100000"/>
              </a:lnSpc>
              <a:spcBef>
                <a:spcPts val="0"/>
              </a:spcBef>
              <a:spcAft>
                <a:spcPts val="0"/>
              </a:spcAft>
              <a:buSzPts val="1200"/>
              <a:buFont typeface="Calibri"/>
              <a:buAutoNum type="arabicPeriod"/>
            </a:pPr>
            <a:r>
              <a:rPr i="0" lang="en-US" u="none" strike="noStrike">
                <a:solidFill>
                  <a:srgbClr val="2F2F2E"/>
                </a:solidFill>
              </a:rPr>
              <a:t>Point out the Week 1 Question: </a:t>
            </a:r>
            <a:r>
              <a:rPr i="1" lang="en-US" u="none" strike="noStrike">
                <a:solidFill>
                  <a:srgbClr val="2F2F2E"/>
                </a:solidFill>
              </a:rPr>
              <a:t>How can visiting new places expand our understanding of our place in the world?  </a:t>
            </a:r>
            <a:endParaRPr/>
          </a:p>
          <a:p>
            <a:pPr indent="-213359" lvl="0" marL="228600" rtl="0" algn="l">
              <a:lnSpc>
                <a:spcPct val="100000"/>
              </a:lnSpc>
              <a:spcBef>
                <a:spcPts val="0"/>
              </a:spcBef>
              <a:spcAft>
                <a:spcPts val="0"/>
              </a:spcAft>
              <a:buSzPts val="1200"/>
              <a:buFont typeface="Calibri"/>
              <a:buAutoNum type="arabicPeriod"/>
            </a:pPr>
            <a:r>
              <a:rPr i="0" lang="en-US" u="none" strike="noStrike">
                <a:solidFill>
                  <a:srgbClr val="2F2F2E"/>
                </a:solidFill>
              </a:rPr>
              <a:t>Direct attention to the map on pp. 14–15 in the </a:t>
            </a:r>
            <a:r>
              <a:rPr i="1" lang="en-US" u="none" strike="noStrike">
                <a:solidFill>
                  <a:srgbClr val="2F2F2E"/>
                </a:solidFill>
              </a:rPr>
              <a:t>Student Interactive. </a:t>
            </a:r>
            <a:r>
              <a:rPr i="0" lang="en-US" u="none" strike="noStrike">
                <a:solidFill>
                  <a:srgbClr val="2F2F2E"/>
                </a:solidFill>
              </a:rPr>
              <a:t>Explain that this map is a multimodal text that combines a map with words and pictures to provide information. Have students notice where Iceland is on the globe.</a:t>
            </a:r>
            <a:endParaRPr/>
          </a:p>
          <a:p>
            <a:pPr indent="-213359" lvl="0" marL="228600" rtl="0" algn="l">
              <a:lnSpc>
                <a:spcPct val="100000"/>
              </a:lnSpc>
              <a:spcBef>
                <a:spcPts val="0"/>
              </a:spcBef>
              <a:spcAft>
                <a:spcPts val="0"/>
              </a:spcAft>
              <a:buSzPts val="1200"/>
              <a:buFont typeface="Calibri"/>
              <a:buAutoNum type="arabicPeriod"/>
            </a:pPr>
            <a:r>
              <a:rPr i="0" lang="en-US" u="none" strike="noStrike">
                <a:solidFill>
                  <a:srgbClr val="2F2F2E"/>
                </a:solidFill>
              </a:rPr>
              <a:t>Point out that two of the text paragraphs are linked to specific locations on the map of Iceland. Then have students read the other text around this map and discuss how having more or less daylight might affect people</a:t>
            </a:r>
            <a:endParaRPr/>
          </a:p>
          <a:p>
            <a:pPr indent="-213359" lvl="0" marL="228600" rtl="0" algn="l">
              <a:lnSpc>
                <a:spcPct val="100000"/>
              </a:lnSpc>
              <a:spcBef>
                <a:spcPts val="0"/>
              </a:spcBef>
              <a:spcAft>
                <a:spcPts val="0"/>
              </a:spcAft>
              <a:buSzPts val="1200"/>
              <a:buFont typeface="Calibri"/>
              <a:buAutoNum type="arabicPeriod"/>
            </a:pPr>
            <a:r>
              <a:rPr i="0" lang="en-US" u="none" strike="noStrike">
                <a:solidFill>
                  <a:srgbClr val="2F2F2E"/>
                </a:solidFill>
              </a:rPr>
              <a:t>Use the following questions to guide discussion:</a:t>
            </a:r>
            <a:endParaRPr/>
          </a:p>
          <a:p>
            <a:pPr indent="-304800" lvl="1" marL="676656" rtl="0" algn="l">
              <a:lnSpc>
                <a:spcPct val="100000"/>
              </a:lnSpc>
              <a:spcBef>
                <a:spcPts val="0"/>
              </a:spcBef>
              <a:spcAft>
                <a:spcPts val="0"/>
              </a:spcAft>
              <a:buSzPts val="1200"/>
              <a:buFont typeface="Calibri"/>
              <a:buChar char="•"/>
            </a:pPr>
            <a:r>
              <a:rPr i="0" lang="en-US" u="none" strike="noStrike">
                <a:solidFill>
                  <a:srgbClr val="2F2F2E"/>
                </a:solidFill>
              </a:rPr>
              <a:t>How would you feel about having so much daylight every day in summer and so little in winter?</a:t>
            </a:r>
            <a:endParaRPr/>
          </a:p>
          <a:p>
            <a:pPr indent="-304800" lvl="1" marL="676656" rtl="0" algn="l">
              <a:lnSpc>
                <a:spcPct val="100000"/>
              </a:lnSpc>
              <a:spcBef>
                <a:spcPts val="0"/>
              </a:spcBef>
              <a:spcAft>
                <a:spcPts val="0"/>
              </a:spcAft>
              <a:buSzPts val="1200"/>
              <a:buFont typeface="Calibri"/>
              <a:buChar char="•"/>
            </a:pPr>
            <a:r>
              <a:rPr i="0" lang="en-US" u="none" strike="noStrike">
                <a:solidFill>
                  <a:srgbClr val="2F2F2E"/>
                </a:solidFill>
              </a:rPr>
              <a:t>What other parts of the world might be like Iceland, and why?</a:t>
            </a:r>
            <a:endParaRPr/>
          </a:p>
          <a:p>
            <a:pPr indent="-304800" lvl="1" marL="676656" rtl="0" algn="l">
              <a:lnSpc>
                <a:spcPct val="100000"/>
              </a:lnSpc>
              <a:spcBef>
                <a:spcPts val="0"/>
              </a:spcBef>
              <a:spcAft>
                <a:spcPts val="0"/>
              </a:spcAft>
              <a:buSzPts val="1200"/>
              <a:buFont typeface="Calibri"/>
              <a:buChar char="•"/>
            </a:pPr>
            <a:r>
              <a:rPr i="0" lang="en-US" u="none" strike="noStrike">
                <a:solidFill>
                  <a:srgbClr val="2F2F2E"/>
                </a:solidFill>
              </a:rPr>
              <a:t>What would you most like to see in Iceland?</a:t>
            </a:r>
            <a:endParaRPr/>
          </a:p>
          <a:p>
            <a:pPr indent="-304800" lvl="1" marL="676656" rtl="0" algn="l">
              <a:lnSpc>
                <a:spcPct val="100000"/>
              </a:lnSpc>
              <a:spcBef>
                <a:spcPts val="0"/>
              </a:spcBef>
              <a:spcAft>
                <a:spcPts val="0"/>
              </a:spcAft>
              <a:buSzPts val="1200"/>
              <a:buFont typeface="Calibri"/>
              <a:buChar char="•"/>
            </a:pPr>
            <a:r>
              <a:rPr i="0" lang="en-US" u="none" strike="noStrike">
                <a:solidFill>
                  <a:srgbClr val="2F2F2E"/>
                </a:solidFill>
              </a:rPr>
              <a:t>What would you most like to do?</a:t>
            </a:r>
            <a:endParaRPr/>
          </a:p>
          <a:p>
            <a:pPr indent="-213359" lvl="0" marL="228600" rtl="0" algn="l">
              <a:lnSpc>
                <a:spcPct val="100000"/>
              </a:lnSpc>
              <a:spcBef>
                <a:spcPts val="0"/>
              </a:spcBef>
              <a:spcAft>
                <a:spcPts val="0"/>
              </a:spcAft>
              <a:buSzPts val="1200"/>
              <a:buFont typeface="Calibri"/>
              <a:buAutoNum type="arabicPeriod"/>
            </a:pPr>
            <a:r>
              <a:rPr b="1" i="0" lang="en-US" u="none" strike="noStrike"/>
              <a:t>WEEKLY QUESTION </a:t>
            </a:r>
            <a:r>
              <a:rPr i="0" lang="en-US" u="none" strike="noStrike">
                <a:solidFill>
                  <a:srgbClr val="2F2F2E"/>
                </a:solidFill>
              </a:rPr>
              <a:t>Reread the Week 1 Question: </a:t>
            </a:r>
            <a:r>
              <a:rPr i="1" lang="en-US" u="none" strike="noStrike">
                <a:solidFill>
                  <a:srgbClr val="2F2F2E"/>
                </a:solidFill>
              </a:rPr>
              <a:t>How can visiting new places expand our understanding of our place in the world?</a:t>
            </a:r>
            <a:endParaRPr/>
          </a:p>
          <a:p>
            <a:pPr indent="-213359" lvl="0" marL="228600" rtl="0" algn="l">
              <a:lnSpc>
                <a:spcPct val="100000"/>
              </a:lnSpc>
              <a:spcBef>
                <a:spcPts val="0"/>
              </a:spcBef>
              <a:spcAft>
                <a:spcPts val="0"/>
              </a:spcAft>
              <a:buSzPts val="1200"/>
              <a:buFont typeface="Calibri"/>
              <a:buAutoNum type="arabicPeriod"/>
            </a:pPr>
            <a:r>
              <a:rPr i="1" lang="en-US" u="none" strike="noStrike">
                <a:solidFill>
                  <a:srgbClr val="2F2F2E"/>
                </a:solidFill>
              </a:rPr>
              <a:t> </a:t>
            </a:r>
            <a:r>
              <a:rPr i="0" lang="en-US" u="none" strike="noStrike">
                <a:solidFill>
                  <a:srgbClr val="2F2F2E"/>
                </a:solidFill>
              </a:rPr>
              <a:t>Tell students they just learned some facts about Iceland and saw pictures of things they might see there. Point out that some things have to be experienced, such as a 20-hour summer day, in order to truly expand one’s understanding of a new place and our place in the world.</a:t>
            </a:r>
            <a:endParaRPr/>
          </a:p>
          <a:p>
            <a:pPr indent="-213359" lvl="0" marL="228600" rtl="0" algn="l">
              <a:lnSpc>
                <a:spcPct val="100000"/>
              </a:lnSpc>
              <a:spcBef>
                <a:spcPts val="0"/>
              </a:spcBef>
              <a:spcAft>
                <a:spcPts val="0"/>
              </a:spcAft>
              <a:buSzPts val="1200"/>
              <a:buFont typeface="Calibri"/>
              <a:buAutoNum type="arabicPeriod"/>
            </a:pPr>
            <a:r>
              <a:rPr lang="en-US"/>
              <a:t>Explain that students can learn more about a topic when they generate questions for informal inquiry. Students should ask if their questions make sense. If not, they should clarify them.</a:t>
            </a:r>
            <a:endParaRPr/>
          </a:p>
          <a:p>
            <a:pPr indent="-213359" lvl="0" marL="228600" rtl="0" algn="l">
              <a:lnSpc>
                <a:spcPct val="100000"/>
              </a:lnSpc>
              <a:spcBef>
                <a:spcPts val="0"/>
              </a:spcBef>
              <a:spcAft>
                <a:spcPts val="0"/>
              </a:spcAft>
              <a:buSzPts val="1200"/>
              <a:buFont typeface="Calibri"/>
              <a:buAutoNum type="arabicPeriod"/>
            </a:pPr>
            <a:r>
              <a:rPr lang="en-US"/>
              <a:t>Have students work in pairs to generate questions about Iceland, its landscape, and other topics introduced with the map. Have them clarify questions as needed. </a:t>
            </a:r>
            <a:endParaRPr/>
          </a:p>
          <a:p>
            <a:pPr indent="-213359" lvl="0" marL="228600" rtl="0" algn="l">
              <a:lnSpc>
                <a:spcPct val="100000"/>
              </a:lnSpc>
              <a:spcBef>
                <a:spcPts val="0"/>
              </a:spcBef>
              <a:spcAft>
                <a:spcPts val="0"/>
              </a:spcAft>
              <a:buSzPts val="1200"/>
              <a:buFont typeface="Calibri"/>
              <a:buAutoNum type="arabicPeriod"/>
            </a:pPr>
            <a:r>
              <a:rPr lang="en-US"/>
              <a:t>Then have them ask and answer the Turn and Talk question. Remind students to ask relevant follow-up questions to elicit a more detailed response and to take notes about interesting ideas.</a:t>
            </a:r>
            <a:endParaRPr/>
          </a:p>
        </p:txBody>
      </p:sp>
      <p:sp>
        <p:nvSpPr>
          <p:cNvPr id="169" name="Google Shape;16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Tell students you are going to read aloud a narrative nonfiction piece about a famous astronaut. Have students listen as you read “Sally Ride.”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Explain that students should listen actively, paying careful attention to the details as you read. Prompt them to ask questions to clarify information and follow agreed-upon discussion rules.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READ the entire text aloud without stopping for Think Aloud callouts.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REREAD</a:t>
            </a:r>
            <a:r>
              <a:rPr b="1" i="0" lang="en-US" u="none" strike="noStrike"/>
              <a:t> </a:t>
            </a:r>
            <a:r>
              <a:rPr i="0" lang="en-US" u="none" strike="noStrike"/>
              <a:t>the text aloud, pausing to model Think Aloud strategies related to the genre and the author‘s purpose for writing.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After reading, ask students to report on the text by paraphrasing its main ideas. Have them include appropriate facts and relevant, descriptive details from the text to support the main ideas.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I notice that the text has descriptive details about real people and events. The author includes dates so I know when these events happened</a:t>
            </a:r>
            <a:endParaRPr i="1"/>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As I reread the last paragraph of the article, I’m thinking about how Sally Ride did a great job as an astronaut but also influenced young people.</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0" lang="en-US"/>
              <a:t>After reading, ask students to report on the text by paraphrasing its main ideas. Have them include appropriate facts and relevant, descriptive details from the text to support the main ideas.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0" lang="en-US"/>
              <a:t>Use a T-chart to help students create a time line of Sally Ride’s life. Students should include dates and facts from the text.</a:t>
            </a:r>
            <a:endParaRPr/>
          </a:p>
          <a:p>
            <a:pPr indent="-139700" lvl="0" marL="228600" marR="0" rtl="0" algn="l">
              <a:lnSpc>
                <a:spcPct val="100000"/>
              </a:lnSpc>
              <a:spcBef>
                <a:spcPts val="0"/>
              </a:spcBef>
              <a:spcAft>
                <a:spcPts val="0"/>
              </a:spcAft>
              <a:buClr>
                <a:srgbClr val="000000"/>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3" name="Google Shape;18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4.png"/><Relationship Id="rId7"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 Id="rId7"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4.png"/><Relationship Id="rId7"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4.png"/><Relationship Id="rId7"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1.png"/><Relationship Id="rId7"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1.png"/><Relationship Id="rId7"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0.png"/><Relationship Id="rId7"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6.png"/><Relationship Id="rId7"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7.png"/><Relationship Id="rId7"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5.png"/><Relationship Id="rId7"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A picture containing clock&#10;&#10;Description automatically generated" id="197" name="Google Shape;197;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8" name="Google Shape;198;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9" name="Google Shape;199;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0" name="Google Shape;200;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1" name="Google Shape;201;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Narrative Nonfiction</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16-17</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6"/>
          <p:cNvSpPr txBox="1"/>
          <p:nvPr/>
        </p:nvSpPr>
        <p:spPr>
          <a:xfrm>
            <a:off x="8208000" y="2904584"/>
            <a:ext cx="357135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pages 16-17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4" name="Google Shape;204;p6"/>
          <p:cNvPicPr preferRelativeResize="0"/>
          <p:nvPr/>
        </p:nvPicPr>
        <p:blipFill rotWithShape="1">
          <a:blip r:embed="rId6">
            <a:alphaModFix/>
          </a:blip>
          <a:srcRect b="0" l="0" r="0" t="0"/>
          <a:stretch/>
        </p:blipFill>
        <p:spPr>
          <a:xfrm>
            <a:off x="569301" y="1175675"/>
            <a:ext cx="7422029" cy="51124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A picture containing clock&#10;&#10;Description automatically generated" id="210" name="Google Shape;210;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1" name="Google Shape;211;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2" name="Google Shape;212;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3" name="Google Shape;213;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4" name="Google Shape;214;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6" name="Google Shape;216;p7"/>
          <p:cNvPicPr preferRelativeResize="0"/>
          <p:nvPr/>
        </p:nvPicPr>
        <p:blipFill rotWithShape="1">
          <a:blip r:embed="rId6">
            <a:alphaModFix/>
          </a:blip>
          <a:srcRect b="0" l="0" r="0" t="0"/>
          <a:stretch/>
        </p:blipFill>
        <p:spPr>
          <a:xfrm>
            <a:off x="5745086" y="1617852"/>
            <a:ext cx="4948236" cy="713781"/>
          </a:xfrm>
          <a:prstGeom prst="rect">
            <a:avLst/>
          </a:prstGeom>
          <a:noFill/>
          <a:ln>
            <a:noFill/>
          </a:ln>
        </p:spPr>
      </p:pic>
      <p:sp>
        <p:nvSpPr>
          <p:cNvPr id="217" name="Google Shape;217;p7"/>
          <p:cNvSpPr txBox="1"/>
          <p:nvPr/>
        </p:nvSpPr>
        <p:spPr>
          <a:xfrm>
            <a:off x="5551441" y="2498218"/>
            <a:ext cx="5830823" cy="353939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3200"/>
              <a:buFont typeface="Arial"/>
              <a:buChar char="•"/>
            </a:pPr>
            <a:r>
              <a:rPr b="1" i="0" lang="en-US" sz="2800" u="none" cap="none" strike="noStrike">
                <a:solidFill>
                  <a:schemeClr val="dk1"/>
                </a:solidFill>
                <a:latin typeface="Century Gothic"/>
                <a:ea typeface="Century Gothic"/>
                <a:cs typeface="Century Gothic"/>
                <a:sym typeface="Century Gothic"/>
              </a:rPr>
              <a:t>Describe</a:t>
            </a:r>
            <a:r>
              <a:rPr b="0" i="0" lang="en-US" sz="2800" u="none" cap="none" strike="noStrike">
                <a:solidFill>
                  <a:schemeClr val="dk1"/>
                </a:solidFill>
                <a:latin typeface="Century Gothic"/>
                <a:ea typeface="Century Gothic"/>
                <a:cs typeface="Century Gothic"/>
                <a:sym typeface="Century Gothic"/>
              </a:rPr>
              <a:t> to a partner a story you have read about a real person or event.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the anchor chart to tell how you know whether the story is narrative nonfiction.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1" i="0" lang="en-US" sz="2800" u="none" cap="none" strike="noStrike">
                <a:solidFill>
                  <a:schemeClr val="dk1"/>
                </a:solidFill>
                <a:latin typeface="Century Gothic"/>
                <a:ea typeface="Century Gothic"/>
                <a:cs typeface="Century Gothic"/>
                <a:sym typeface="Century Gothic"/>
              </a:rPr>
              <a:t>Take notes </a:t>
            </a:r>
            <a:r>
              <a:rPr b="0" i="0" lang="en-US" sz="2800" u="none" cap="none" strike="noStrike">
                <a:solidFill>
                  <a:schemeClr val="dk1"/>
                </a:solidFill>
                <a:latin typeface="Century Gothic"/>
                <a:ea typeface="Century Gothic"/>
                <a:cs typeface="Century Gothic"/>
                <a:sym typeface="Century Gothic"/>
              </a:rPr>
              <a:t>and then share your ideas with the class.</a:t>
            </a:r>
            <a:endParaRPr b="0" i="0" sz="2800" u="none" cap="none" strike="noStrike">
              <a:solidFill>
                <a:schemeClr val="dk1"/>
              </a:solidFill>
              <a:latin typeface="Century Gothic"/>
              <a:ea typeface="Century Gothic"/>
              <a:cs typeface="Century Gothic"/>
              <a:sym typeface="Century Gothic"/>
            </a:endParaRPr>
          </a:p>
        </p:txBody>
      </p:sp>
      <p:pic>
        <p:nvPicPr>
          <p:cNvPr id="218" name="Google Shape;218;p7"/>
          <p:cNvPicPr preferRelativeResize="0"/>
          <p:nvPr/>
        </p:nvPicPr>
        <p:blipFill rotWithShape="1">
          <a:blip r:embed="rId7">
            <a:alphaModFix/>
          </a:blip>
          <a:srcRect b="0" l="0" r="0" t="0"/>
          <a:stretch/>
        </p:blipFill>
        <p:spPr>
          <a:xfrm>
            <a:off x="624088" y="1166813"/>
            <a:ext cx="4709353" cy="50452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A picture containing clock&#10;&#10;Description automatically generated" id="224" name="Google Shape;22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5" name="Google Shape;22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6" name="Google Shape;22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7" name="Google Shape;22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8" name="Google Shape;22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a:t>
            </a:r>
            <a:endParaRPr b="0" i="0" sz="1400" u="none" cap="none" strike="noStrike">
              <a:solidFill>
                <a:srgbClr val="000000"/>
              </a:solidFill>
              <a:latin typeface="Century Gothic"/>
              <a:ea typeface="Century Gothic"/>
              <a:cs typeface="Century Gothic"/>
              <a:sym typeface="Century Gothic"/>
            </a:endParaRPr>
          </a:p>
        </p:txBody>
      </p:sp>
      <p:sp>
        <p:nvSpPr>
          <p:cNvPr id="229" name="Google Shape;229;p9"/>
          <p:cNvSpPr txBox="1"/>
          <p:nvPr/>
        </p:nvSpPr>
        <p:spPr>
          <a:xfrm>
            <a:off x="1133624" y="2215338"/>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contribute</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9"/>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a:t>
            </a:r>
            <a:endParaRPr b="0" i="0" sz="1400" u="none" cap="none" strike="noStrike">
              <a:solidFill>
                <a:srgbClr val="000000"/>
              </a:solidFill>
              <a:latin typeface="Century Gothic"/>
              <a:ea typeface="Century Gothic"/>
              <a:cs typeface="Century Gothic"/>
              <a:sym typeface="Century Gothic"/>
            </a:endParaRPr>
          </a:p>
        </p:txBody>
      </p:sp>
      <p:pic>
        <p:nvPicPr>
          <p:cNvPr id="231" name="Google Shape;231;p9"/>
          <p:cNvPicPr preferRelativeResize="0"/>
          <p:nvPr/>
        </p:nvPicPr>
        <p:blipFill rotWithShape="1">
          <a:blip r:embed="rId6">
            <a:alphaModFix/>
          </a:blip>
          <a:srcRect b="0" l="0" r="0" t="0"/>
          <a:stretch/>
        </p:blipFill>
        <p:spPr>
          <a:xfrm>
            <a:off x="6274350" y="1174225"/>
            <a:ext cx="3785436" cy="52402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2" name="Google Shape;232;p9"/>
          <p:cNvSpPr txBox="1"/>
          <p:nvPr/>
        </p:nvSpPr>
        <p:spPr>
          <a:xfrm>
            <a:off x="1133625" y="3375500"/>
            <a:ext cx="42195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pg. 39 in your Student Interactive.</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clock&#10;&#10;Description automatically generated" id="238" name="Google Shape;23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9" name="Google Shape;23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0" name="Google Shape;24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1" name="Google Shape;24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2" name="Google Shape;24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243" name="Google Shape;243;p91"/>
          <p:cNvSpPr txBox="1"/>
          <p:nvPr/>
        </p:nvSpPr>
        <p:spPr>
          <a:xfrm>
            <a:off x="1784270" y="1485249"/>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-ed</a:t>
            </a:r>
            <a:endParaRPr b="0" i="0" sz="1400" u="none" cap="none" strike="noStrike">
              <a:solidFill>
                <a:srgbClr val="000000"/>
              </a:solidFill>
              <a:latin typeface="Century Gothic"/>
              <a:ea typeface="Century Gothic"/>
              <a:cs typeface="Century Gothic"/>
              <a:sym typeface="Century Gothic"/>
            </a:endParaRPr>
          </a:p>
        </p:txBody>
      </p:sp>
      <p:sp>
        <p:nvSpPr>
          <p:cNvPr id="244" name="Google Shape;244;p91"/>
          <p:cNvSpPr txBox="1"/>
          <p:nvPr/>
        </p:nvSpPr>
        <p:spPr>
          <a:xfrm>
            <a:off x="4847738" y="1485249"/>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-ing</a:t>
            </a:r>
            <a:endParaRPr b="0" i="0" sz="1400" u="none" cap="none" strike="noStrike">
              <a:solidFill>
                <a:srgbClr val="000000"/>
              </a:solidFill>
              <a:latin typeface="Century Gothic"/>
              <a:ea typeface="Century Gothic"/>
              <a:cs typeface="Century Gothic"/>
              <a:sym typeface="Century Gothic"/>
            </a:endParaRPr>
          </a:p>
        </p:txBody>
      </p:sp>
      <p:sp>
        <p:nvSpPr>
          <p:cNvPr id="245" name="Google Shape;245;p91"/>
          <p:cNvSpPr txBox="1"/>
          <p:nvPr/>
        </p:nvSpPr>
        <p:spPr>
          <a:xfrm>
            <a:off x="7911206" y="1485248"/>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91"/>
          <p:cNvSpPr txBox="1"/>
          <p:nvPr/>
        </p:nvSpPr>
        <p:spPr>
          <a:xfrm>
            <a:off x="1007390" y="4568160"/>
            <a:ext cx="986538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She _______ (jump)_______ (high).</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91"/>
          <p:cNvSpPr txBox="1"/>
          <p:nvPr/>
        </p:nvSpPr>
        <p:spPr>
          <a:xfrm>
            <a:off x="3002172" y="2920012"/>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-er</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91"/>
          <p:cNvSpPr txBox="1"/>
          <p:nvPr/>
        </p:nvSpPr>
        <p:spPr>
          <a:xfrm>
            <a:off x="6967050" y="2920012"/>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-est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icture containing clock&#10;&#10;Description automatically generated" id="254" name="Google Shape;25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5" name="Google Shape;25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6" name="Google Shape;25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7" name="Google Shape;25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8" name="Google Shape;25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10"/>
          <p:cNvSpPr txBox="1"/>
          <p:nvPr/>
        </p:nvSpPr>
        <p:spPr>
          <a:xfrm>
            <a:off x="6987677" y="2867981"/>
            <a:ext cx="4207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61" name="Google Shape;261;p10"/>
          <p:cNvPicPr preferRelativeResize="0"/>
          <p:nvPr/>
        </p:nvPicPr>
        <p:blipFill rotWithShape="1">
          <a:blip r:embed="rId6">
            <a:alphaModFix/>
          </a:blip>
          <a:srcRect b="0" l="0" r="0" t="0"/>
          <a:stretch/>
        </p:blipFill>
        <p:spPr>
          <a:xfrm>
            <a:off x="6952975" y="2118538"/>
            <a:ext cx="1347100" cy="584690"/>
          </a:xfrm>
          <a:prstGeom prst="rect">
            <a:avLst/>
          </a:prstGeom>
          <a:noFill/>
          <a:ln>
            <a:noFill/>
          </a:ln>
        </p:spPr>
      </p:pic>
      <p:pic>
        <p:nvPicPr>
          <p:cNvPr id="262" name="Google Shape;262;p10"/>
          <p:cNvPicPr preferRelativeResize="0"/>
          <p:nvPr/>
        </p:nvPicPr>
        <p:blipFill rotWithShape="1">
          <a:blip r:embed="rId7">
            <a:alphaModFix/>
          </a:blip>
          <a:srcRect b="0" l="0" r="0" t="0"/>
          <a:stretch/>
        </p:blipFill>
        <p:spPr>
          <a:xfrm>
            <a:off x="2021213" y="1298000"/>
            <a:ext cx="3939412" cy="5324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1"/>
          <p:cNvSpPr txBox="1"/>
          <p:nvPr/>
        </p:nvSpPr>
        <p:spPr>
          <a:xfrm>
            <a:off x="849990" y="2474392"/>
            <a:ext cx="7067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Plan </a:t>
            </a:r>
            <a:r>
              <a:rPr b="0" i="0" lang="en-US" sz="3200" u="none" cap="none" strike="noStrike">
                <a:solidFill>
                  <a:schemeClr val="dk1"/>
                </a:solidFill>
                <a:latin typeface="Century Gothic"/>
                <a:ea typeface="Century Gothic"/>
                <a:cs typeface="Century Gothic"/>
                <a:sym typeface="Century Gothic"/>
              </a:rPr>
              <a:t>and begin </a:t>
            </a:r>
            <a:r>
              <a:rPr b="1" i="0" lang="en-US" sz="3200" u="none" cap="none" strike="noStrike">
                <a:solidFill>
                  <a:schemeClr val="dk1"/>
                </a:solidFill>
                <a:latin typeface="Century Gothic"/>
                <a:ea typeface="Century Gothic"/>
                <a:cs typeface="Century Gothic"/>
                <a:sym typeface="Century Gothic"/>
              </a:rPr>
              <a:t>writing </a:t>
            </a:r>
            <a:r>
              <a:rPr b="0" i="0" lang="en-US" sz="3200" u="none" cap="none" strike="noStrike">
                <a:solidFill>
                  <a:schemeClr val="dk1"/>
                </a:solidFill>
                <a:latin typeface="Century Gothic"/>
                <a:ea typeface="Century Gothic"/>
                <a:cs typeface="Century Gothic"/>
                <a:sym typeface="Century Gothic"/>
              </a:rPr>
              <a:t>your own personal narrative in your writer’s notebook.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4" name="Google Shape;274;p11"/>
          <p:cNvPicPr preferRelativeResize="0"/>
          <p:nvPr/>
        </p:nvPicPr>
        <p:blipFill rotWithShape="1">
          <a:blip r:embed="rId6">
            <a:alphaModFix/>
          </a:blip>
          <a:srcRect b="0" l="0" r="0" t="0"/>
          <a:stretch/>
        </p:blipFill>
        <p:spPr>
          <a:xfrm>
            <a:off x="8280645" y="2044439"/>
            <a:ext cx="2429785" cy="2429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clock&#10;&#10;Description automatically generated" id="280" name="Google Shape;280;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1" name="Google Shape;281;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2" name="Google Shape;282;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3" name="Google Shape;283;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92"/>
          <p:cNvSpPr txBox="1"/>
          <p:nvPr/>
        </p:nvSpPr>
        <p:spPr>
          <a:xfrm>
            <a:off x="397666" y="1408221"/>
            <a:ext cx="11208300" cy="44022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shipping</a:t>
            </a:r>
            <a:r>
              <a:rPr b="0" i="0" lang="en-US" sz="2800" u="none" cap="none" strike="noStrike">
                <a:solidFill>
                  <a:srgbClr val="000000"/>
                </a:solidFill>
                <a:latin typeface="Century Gothic"/>
                <a:ea typeface="Century Gothic"/>
                <a:cs typeface="Century Gothic"/>
                <a:sym typeface="Century Gothic"/>
              </a:rPr>
              <a:t> box was too heavy for me to carry.</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I am</a:t>
            </a:r>
            <a:r>
              <a:rPr b="1" i="0" lang="en-US" sz="2800" u="none" cap="none" strike="noStrike">
                <a:solidFill>
                  <a:srgbClr val="000000"/>
                </a:solidFill>
                <a:latin typeface="Century Gothic"/>
                <a:ea typeface="Century Gothic"/>
                <a:cs typeface="Century Gothic"/>
                <a:sym typeface="Century Gothic"/>
              </a:rPr>
              <a:t> lazier </a:t>
            </a:r>
            <a:r>
              <a:rPr b="0" i="0" lang="en-US" sz="2800" u="none" cap="none" strike="noStrike">
                <a:solidFill>
                  <a:srgbClr val="000000"/>
                </a:solidFill>
                <a:latin typeface="Century Gothic"/>
                <a:ea typeface="Century Gothic"/>
                <a:cs typeface="Century Gothic"/>
                <a:sym typeface="Century Gothic"/>
              </a:rPr>
              <a:t>on the weekend.</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movie was </a:t>
            </a:r>
            <a:r>
              <a:rPr b="1" i="0" lang="en-US" sz="2800" u="none" cap="none" strike="noStrike">
                <a:solidFill>
                  <a:srgbClr val="000000"/>
                </a:solidFill>
                <a:latin typeface="Century Gothic"/>
                <a:ea typeface="Century Gothic"/>
                <a:cs typeface="Century Gothic"/>
                <a:sym typeface="Century Gothic"/>
              </a:rPr>
              <a:t>sadder</a:t>
            </a:r>
            <a:r>
              <a:rPr b="0" i="0" lang="en-US" sz="2800" u="none" cap="none" strike="noStrike">
                <a:solidFill>
                  <a:srgbClr val="000000"/>
                </a:solidFill>
                <a:latin typeface="Century Gothic"/>
                <a:ea typeface="Century Gothic"/>
                <a:cs typeface="Century Gothic"/>
                <a:sym typeface="Century Gothic"/>
              </a:rPr>
              <a:t> than I expected.</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Diego brought his</a:t>
            </a:r>
            <a:r>
              <a:rPr b="1" i="0" lang="en-US" sz="2800" u="none" cap="none" strike="noStrike">
                <a:solidFill>
                  <a:srgbClr val="000000"/>
                </a:solidFill>
                <a:latin typeface="Century Gothic"/>
                <a:ea typeface="Century Gothic"/>
                <a:cs typeface="Century Gothic"/>
                <a:sym typeface="Century Gothic"/>
              </a:rPr>
              <a:t> supplies </a:t>
            </a:r>
            <a:r>
              <a:rPr b="0" i="0" lang="en-US" sz="2800" u="none" cap="none" strike="noStrike">
                <a:solidFill>
                  <a:srgbClr val="000000"/>
                </a:solidFill>
                <a:latin typeface="Century Gothic"/>
                <a:ea typeface="Century Gothic"/>
                <a:cs typeface="Century Gothic"/>
                <a:sym typeface="Century Gothic"/>
              </a:rPr>
              <a:t>to class.</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puppy</a:t>
            </a:r>
            <a:r>
              <a:rPr b="1" i="0" lang="en-US" sz="2800" u="none" cap="none" strike="noStrike">
                <a:solidFill>
                  <a:srgbClr val="000000"/>
                </a:solidFill>
                <a:latin typeface="Century Gothic"/>
                <a:ea typeface="Century Gothic"/>
                <a:cs typeface="Century Gothic"/>
                <a:sym typeface="Century Gothic"/>
              </a:rPr>
              <a:t> cried </a:t>
            </a:r>
            <a:r>
              <a:rPr b="0" i="0" lang="en-US" sz="2800" u="none" cap="none" strike="noStrike">
                <a:solidFill>
                  <a:srgbClr val="000000"/>
                </a:solidFill>
                <a:latin typeface="Century Gothic"/>
                <a:ea typeface="Century Gothic"/>
                <a:cs typeface="Century Gothic"/>
                <a:sym typeface="Century Gothic"/>
              </a:rPr>
              <a:t>when he was lonely.</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Amanda had the </a:t>
            </a:r>
            <a:r>
              <a:rPr b="1" i="0" lang="en-US" sz="2800" u="none" cap="none" strike="noStrike">
                <a:solidFill>
                  <a:srgbClr val="000000"/>
                </a:solidFill>
                <a:latin typeface="Century Gothic"/>
                <a:ea typeface="Century Gothic"/>
                <a:cs typeface="Century Gothic"/>
                <a:sym typeface="Century Gothic"/>
              </a:rPr>
              <a:t>prettiest </a:t>
            </a:r>
            <a:r>
              <a:rPr b="0" i="0" lang="en-US" sz="2800" u="none" cap="none" strike="noStrike">
                <a:solidFill>
                  <a:srgbClr val="000000"/>
                </a:solidFill>
                <a:latin typeface="Century Gothic"/>
                <a:ea typeface="Century Gothic"/>
                <a:cs typeface="Century Gothic"/>
                <a:sym typeface="Century Gothic"/>
              </a:rPr>
              <a:t>costume in the school play.  </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father comforted the</a:t>
            </a:r>
            <a:r>
              <a:rPr b="1" i="0" lang="en-US" sz="2800" u="none" cap="none" strike="noStrike">
                <a:solidFill>
                  <a:srgbClr val="000000"/>
                </a:solidFill>
                <a:latin typeface="Century Gothic"/>
                <a:ea typeface="Century Gothic"/>
                <a:cs typeface="Century Gothic"/>
                <a:sym typeface="Century Gothic"/>
              </a:rPr>
              <a:t> crying </a:t>
            </a:r>
            <a:r>
              <a:rPr b="0" i="0" lang="en-US" sz="2800" u="none" cap="none" strike="noStrike">
                <a:solidFill>
                  <a:srgbClr val="000000"/>
                </a:solidFill>
                <a:latin typeface="Century Gothic"/>
                <a:ea typeface="Century Gothic"/>
                <a:cs typeface="Century Gothic"/>
                <a:sym typeface="Century Gothic"/>
              </a:rPr>
              <a:t>baby.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witness </a:t>
            </a:r>
            <a:r>
              <a:rPr b="1" i="0" lang="en-US" sz="2800" u="none" cap="none" strike="noStrike">
                <a:solidFill>
                  <a:srgbClr val="000000"/>
                </a:solidFill>
                <a:latin typeface="Century Gothic"/>
                <a:ea typeface="Century Gothic"/>
                <a:cs typeface="Century Gothic"/>
                <a:sym typeface="Century Gothic"/>
              </a:rPr>
              <a:t>denied</a:t>
            </a:r>
            <a:r>
              <a:rPr b="0" i="0" lang="en-US" sz="2800" u="none" cap="none" strike="noStrike">
                <a:solidFill>
                  <a:srgbClr val="000000"/>
                </a:solidFill>
                <a:latin typeface="Century Gothic"/>
                <a:ea typeface="Century Gothic"/>
                <a:cs typeface="Century Gothic"/>
                <a:sym typeface="Century Gothic"/>
              </a:rPr>
              <a:t> any involvement in the crime. </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Going down the mountain is </a:t>
            </a:r>
            <a:r>
              <a:rPr b="1" i="0" lang="en-US" sz="2800" u="none" cap="none" strike="noStrike">
                <a:solidFill>
                  <a:srgbClr val="000000"/>
                </a:solidFill>
                <a:latin typeface="Century Gothic"/>
                <a:ea typeface="Century Gothic"/>
                <a:cs typeface="Century Gothic"/>
                <a:sym typeface="Century Gothic"/>
              </a:rPr>
              <a:t>scarier</a:t>
            </a:r>
            <a:r>
              <a:rPr b="0" i="0" lang="en-US" sz="2800" u="none" cap="none" strike="noStrike">
                <a:solidFill>
                  <a:srgbClr val="000000"/>
                </a:solidFill>
                <a:latin typeface="Century Gothic"/>
                <a:ea typeface="Century Gothic"/>
                <a:cs typeface="Century Gothic"/>
                <a:sym typeface="Century Gothic"/>
              </a:rPr>
              <a:t> than ascending.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earliest </a:t>
            </a:r>
            <a:r>
              <a:rPr b="0" i="0" lang="en-US" sz="2800" u="none" cap="none" strike="noStrike">
                <a:solidFill>
                  <a:srgbClr val="000000"/>
                </a:solidFill>
                <a:latin typeface="Century Gothic"/>
                <a:ea typeface="Century Gothic"/>
                <a:cs typeface="Century Gothic"/>
                <a:sym typeface="Century Gothic"/>
              </a:rPr>
              <a:t>time I can visit is tomorrow. </a:t>
            </a:r>
            <a:endParaRPr b="0" i="0" sz="2800" u="none" cap="none" strike="noStrike">
              <a:solidFill>
                <a:schemeClr val="dk1"/>
              </a:solidFill>
              <a:latin typeface="Century Gothic"/>
              <a:ea typeface="Century Gothic"/>
              <a:cs typeface="Century Gothic"/>
              <a:sym typeface="Century Gothic"/>
            </a:endParaRPr>
          </a:p>
        </p:txBody>
      </p:sp>
      <p:sp>
        <p:nvSpPr>
          <p:cNvPr id="286" name="Google Shape;286;p92"/>
          <p:cNvSpPr/>
          <p:nvPr/>
        </p:nvSpPr>
        <p:spPr>
          <a:xfrm>
            <a:off x="8326978" y="5352244"/>
            <a:ext cx="13218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p92"/>
          <p:cNvSpPr/>
          <p:nvPr/>
        </p:nvSpPr>
        <p:spPr>
          <a:xfrm>
            <a:off x="9469011" y="4366999"/>
            <a:ext cx="1403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p92"/>
          <p:cNvSpPr/>
          <p:nvPr/>
        </p:nvSpPr>
        <p:spPr>
          <a:xfrm>
            <a:off x="6457086" y="1922248"/>
            <a:ext cx="1079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92"/>
          <p:cNvSpPr/>
          <p:nvPr/>
        </p:nvSpPr>
        <p:spPr>
          <a:xfrm>
            <a:off x="10305017" y="4796101"/>
            <a:ext cx="1640400" cy="43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92"/>
          <p:cNvSpPr/>
          <p:nvPr/>
        </p:nvSpPr>
        <p:spPr>
          <a:xfrm>
            <a:off x="9598774" y="1410871"/>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92"/>
          <p:cNvSpPr/>
          <p:nvPr/>
        </p:nvSpPr>
        <p:spPr>
          <a:xfrm>
            <a:off x="8652935" y="2334158"/>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2" name="Google Shape;292;p92"/>
          <p:cNvSpPr/>
          <p:nvPr/>
        </p:nvSpPr>
        <p:spPr>
          <a:xfrm>
            <a:off x="7942330" y="2750626"/>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92"/>
          <p:cNvSpPr/>
          <p:nvPr/>
        </p:nvSpPr>
        <p:spPr>
          <a:xfrm>
            <a:off x="7858478" y="3212341"/>
            <a:ext cx="1079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92"/>
          <p:cNvSpPr/>
          <p:nvPr/>
        </p:nvSpPr>
        <p:spPr>
          <a:xfrm>
            <a:off x="10492869" y="3597212"/>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92"/>
          <p:cNvSpPr/>
          <p:nvPr/>
        </p:nvSpPr>
        <p:spPr>
          <a:xfrm>
            <a:off x="7858478" y="4090381"/>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clock&#10;&#10;Description automatically generated" id="301" name="Google Shape;30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2" name="Google Shape;30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3" name="Google Shape;30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4" name="Google Shape;30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5" name="Google Shape;30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3"/>
          <p:cNvSpPr txBox="1"/>
          <p:nvPr/>
        </p:nvSpPr>
        <p:spPr>
          <a:xfrm>
            <a:off x="1007393" y="2535312"/>
            <a:ext cx="9865500" cy="16317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The wooden boat sailed out of the harbor.</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drawing, lamp&#10;&#10;Description automatically generated" id="311" name="Google Shape;311;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12" name="Google Shape;312;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13" name="Google Shape;313;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15" name="Google Shape;315;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16" name="Google Shape;316;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15"/>
          <p:cNvSpPr txBox="1"/>
          <p:nvPr/>
        </p:nvSpPr>
        <p:spPr>
          <a:xfrm>
            <a:off x="483976" y="1297873"/>
            <a:ext cx="4219559"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determination</a:t>
            </a:r>
            <a:endParaRPr b="0" i="0" sz="4000" u="none" cap="none" strike="noStrike">
              <a:solidFill>
                <a:srgbClr val="000000"/>
              </a:solidFill>
              <a:latin typeface="Century Gothic"/>
              <a:ea typeface="Century Gothic"/>
              <a:cs typeface="Century Gothic"/>
              <a:sym typeface="Century Gothic"/>
            </a:endParaRPr>
          </a:p>
        </p:txBody>
      </p:sp>
      <p:sp>
        <p:nvSpPr>
          <p:cNvPr id="328" name="Google Shape;328;p15"/>
          <p:cNvSpPr txBox="1"/>
          <p:nvPr/>
        </p:nvSpPr>
        <p:spPr>
          <a:xfrm>
            <a:off x="483987" y="2731198"/>
            <a:ext cx="4219500" cy="708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specialized</a:t>
            </a:r>
            <a:endParaRPr b="0" i="0" sz="4000" u="none" cap="none" strike="noStrike">
              <a:solidFill>
                <a:srgbClr val="000000"/>
              </a:solidFill>
              <a:latin typeface="Century Gothic"/>
              <a:ea typeface="Century Gothic"/>
              <a:cs typeface="Century Gothic"/>
              <a:sym typeface="Century Gothic"/>
            </a:endParaRPr>
          </a:p>
        </p:txBody>
      </p:sp>
      <p:sp>
        <p:nvSpPr>
          <p:cNvPr id="329" name="Google Shape;329;p15"/>
          <p:cNvSpPr txBox="1"/>
          <p:nvPr/>
        </p:nvSpPr>
        <p:spPr>
          <a:xfrm>
            <a:off x="5221187" y="1297880"/>
            <a:ext cx="4219500" cy="708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independence</a:t>
            </a:r>
            <a:endParaRPr b="0" i="0" sz="4000" u="none" cap="none" strike="noStrike">
              <a:solidFill>
                <a:srgbClr val="000000"/>
              </a:solidFill>
              <a:latin typeface="Century Gothic"/>
              <a:ea typeface="Century Gothic"/>
              <a:cs typeface="Century Gothic"/>
              <a:sym typeface="Century Gothic"/>
            </a:endParaRPr>
          </a:p>
        </p:txBody>
      </p:sp>
      <p:sp>
        <p:nvSpPr>
          <p:cNvPr id="330" name="Google Shape;330;p15"/>
          <p:cNvSpPr txBox="1"/>
          <p:nvPr/>
        </p:nvSpPr>
        <p:spPr>
          <a:xfrm>
            <a:off x="5221148" y="2731275"/>
            <a:ext cx="4219500" cy="708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struggled</a:t>
            </a:r>
            <a:endParaRPr b="0" i="0" sz="4000" u="none" cap="none" strike="noStrike">
              <a:solidFill>
                <a:srgbClr val="000000"/>
              </a:solidFill>
              <a:latin typeface="Century Gothic"/>
              <a:ea typeface="Century Gothic"/>
              <a:cs typeface="Century Gothic"/>
              <a:sym typeface="Century Gothic"/>
            </a:endParaRPr>
          </a:p>
        </p:txBody>
      </p:sp>
      <p:sp>
        <p:nvSpPr>
          <p:cNvPr id="331" name="Google Shape;331;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15"/>
          <p:cNvSpPr txBox="1"/>
          <p:nvPr/>
        </p:nvSpPr>
        <p:spPr>
          <a:xfrm>
            <a:off x="2749348" y="4164684"/>
            <a:ext cx="4219500" cy="708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confidence</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pic>
        <p:nvPicPr>
          <p:cNvPr id="344" name="Google Shape;344;p16"/>
          <p:cNvPicPr preferRelativeResize="0"/>
          <p:nvPr/>
        </p:nvPicPr>
        <p:blipFill rotWithShape="1">
          <a:blip r:embed="rId6">
            <a:alphaModFix/>
          </a:blip>
          <a:srcRect b="0" l="0" r="0" t="0"/>
          <a:stretch/>
        </p:blipFill>
        <p:spPr>
          <a:xfrm>
            <a:off x="2799247" y="1297876"/>
            <a:ext cx="6395402" cy="4685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19</a:t>
            </a:r>
            <a:r>
              <a:rPr b="1" i="0" lang="en-US" sz="2400" u="none" cap="none" strike="noStrike">
                <a:solidFill>
                  <a:schemeClr val="lt1"/>
                </a:solidFill>
                <a:latin typeface="Century Gothic"/>
                <a:ea typeface="Century Gothic"/>
                <a:cs typeface="Century Gothic"/>
                <a:sym typeface="Century Gothic"/>
              </a:rPr>
              <a:t>-20</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6" name="Google Shape;356;p8"/>
          <p:cNvPicPr preferRelativeResize="0"/>
          <p:nvPr/>
        </p:nvPicPr>
        <p:blipFill rotWithShape="1">
          <a:blip r:embed="rId6">
            <a:alphaModFix/>
          </a:blip>
          <a:srcRect b="0" l="0" r="0" t="0"/>
          <a:stretch/>
        </p:blipFill>
        <p:spPr>
          <a:xfrm flipH="1">
            <a:off x="8774678" y="1670622"/>
            <a:ext cx="3619860" cy="2796245"/>
          </a:xfrm>
          <a:prstGeom prst="rect">
            <a:avLst/>
          </a:prstGeom>
          <a:noFill/>
          <a:ln>
            <a:noFill/>
          </a:ln>
        </p:spPr>
      </p:pic>
      <p:pic>
        <p:nvPicPr>
          <p:cNvPr id="357" name="Google Shape;357;p8"/>
          <p:cNvPicPr preferRelativeResize="0"/>
          <p:nvPr/>
        </p:nvPicPr>
        <p:blipFill rotWithShape="1">
          <a:blip r:embed="rId7">
            <a:alphaModFix/>
          </a:blip>
          <a:srcRect b="0" l="0" r="0" t="0"/>
          <a:stretch/>
        </p:blipFill>
        <p:spPr>
          <a:xfrm>
            <a:off x="1339273" y="1225222"/>
            <a:ext cx="3716063" cy="5062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58" name="Google Shape;358;p8"/>
          <p:cNvPicPr preferRelativeResize="0"/>
          <p:nvPr/>
        </p:nvPicPr>
        <p:blipFill rotWithShape="1">
          <a:blip r:embed="rId8">
            <a:alphaModFix/>
          </a:blip>
          <a:srcRect b="0" l="0" r="0" t="0"/>
          <a:stretch/>
        </p:blipFill>
        <p:spPr>
          <a:xfrm>
            <a:off x="5272570" y="1225223"/>
            <a:ext cx="3749328" cy="5062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0" name="Google Shape;370;p17"/>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371" name="Google Shape;371;p17"/>
          <p:cNvPicPr preferRelativeResize="0"/>
          <p:nvPr/>
        </p:nvPicPr>
        <p:blipFill rotWithShape="1">
          <a:blip r:embed="rId7">
            <a:alphaModFix/>
          </a:blip>
          <a:srcRect b="0" l="0" r="0" t="0"/>
          <a:stretch/>
        </p:blipFill>
        <p:spPr>
          <a:xfrm>
            <a:off x="3542986" y="1230073"/>
            <a:ext cx="3999251" cy="54676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22</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23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3" name="Google Shape;383;p12"/>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384" name="Google Shape;384;p12"/>
          <p:cNvPicPr preferRelativeResize="0"/>
          <p:nvPr/>
        </p:nvPicPr>
        <p:blipFill rotWithShape="1">
          <a:blip r:embed="rId7">
            <a:alphaModFix/>
          </a:blip>
          <a:srcRect b="0" l="0" r="0" t="0"/>
          <a:stretch/>
        </p:blipFill>
        <p:spPr>
          <a:xfrm>
            <a:off x="1253822" y="1159009"/>
            <a:ext cx="7517491" cy="51308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A picture containing clock&#10;&#10;Description automatically generated" id="390" name="Google Shape;39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1" name="Google Shape;39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2" name="Google Shape;39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3" name="Google Shape;39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4" name="Google Shape;39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24</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25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6" name="Google Shape;396;p18"/>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397" name="Google Shape;397;p18"/>
          <p:cNvPicPr preferRelativeResize="0"/>
          <p:nvPr/>
        </p:nvPicPr>
        <p:blipFill rotWithShape="1">
          <a:blip r:embed="rId7">
            <a:alphaModFix/>
          </a:blip>
          <a:srcRect b="0" l="0" r="0" t="0"/>
          <a:stretch/>
        </p:blipFill>
        <p:spPr>
          <a:xfrm>
            <a:off x="1020440" y="1199948"/>
            <a:ext cx="7556163" cy="51368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picture containing clock&#10;&#10;Description automatically generated" id="403" name="Google Shape;40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4" name="Google Shape;40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5" name="Google Shape;40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6" name="Google Shape;40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7" name="Google Shape;40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408" name="Google Shape;408;p1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26</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27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9" name="Google Shape;409;p19"/>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10" name="Google Shape;410;p19"/>
          <p:cNvPicPr preferRelativeResize="0"/>
          <p:nvPr/>
        </p:nvPicPr>
        <p:blipFill rotWithShape="1">
          <a:blip r:embed="rId7">
            <a:alphaModFix/>
          </a:blip>
          <a:srcRect b="0" l="0" r="0" t="0"/>
          <a:stretch/>
        </p:blipFill>
        <p:spPr>
          <a:xfrm>
            <a:off x="1351180" y="1159009"/>
            <a:ext cx="7468481" cy="50497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2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2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2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2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2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28</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29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2" name="Google Shape;422;p20"/>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23" name="Google Shape;423;p20"/>
          <p:cNvPicPr preferRelativeResize="0"/>
          <p:nvPr/>
        </p:nvPicPr>
        <p:blipFill rotWithShape="1">
          <a:blip r:embed="rId7">
            <a:alphaModFix/>
          </a:blip>
          <a:srcRect b="0" l="0" r="0" t="0"/>
          <a:stretch/>
        </p:blipFill>
        <p:spPr>
          <a:xfrm>
            <a:off x="1238286" y="1159009"/>
            <a:ext cx="7529931" cy="51371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30</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31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5" name="Google Shape;435;p21"/>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36" name="Google Shape;436;p21"/>
          <p:cNvPicPr preferRelativeResize="0"/>
          <p:nvPr/>
        </p:nvPicPr>
        <p:blipFill rotWithShape="1">
          <a:blip r:embed="rId7">
            <a:alphaModFix/>
          </a:blip>
          <a:srcRect b="0" l="0" r="0" t="0"/>
          <a:stretch/>
        </p:blipFill>
        <p:spPr>
          <a:xfrm>
            <a:off x="1028389" y="1152593"/>
            <a:ext cx="7570309" cy="51480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picture containing clock&#10;&#10;Description automatically generated" id="442" name="Google Shape;442;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3" name="Google Shape;443;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4" name="Google Shape;444;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5" name="Google Shape;445;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6" name="Google Shape;446;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Reaching for the Moon</a:t>
            </a:r>
            <a:endParaRPr b="0" i="0" sz="1400" u="none" cap="none" strike="noStrike">
              <a:solidFill>
                <a:srgbClr val="000000"/>
              </a:solidFill>
              <a:latin typeface="Century Gothic"/>
              <a:ea typeface="Century Gothic"/>
              <a:cs typeface="Century Gothic"/>
              <a:sym typeface="Century Gothic"/>
            </a:endParaRPr>
          </a:p>
        </p:txBody>
      </p:sp>
      <p:sp>
        <p:nvSpPr>
          <p:cNvPr id="447" name="Google Shape;447;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32</a:t>
            </a:r>
            <a:r>
              <a:rPr b="1" lang="en-US" sz="2400">
                <a:solidFill>
                  <a:schemeClr val="lt1"/>
                </a:solidFill>
                <a:latin typeface="Century Gothic"/>
                <a:ea typeface="Century Gothic"/>
                <a:cs typeface="Century Gothic"/>
                <a:sym typeface="Century Gothic"/>
              </a:rPr>
              <a:t>,</a:t>
            </a:r>
            <a:r>
              <a:rPr b="1" i="0" lang="en-US" sz="2400" u="none" cap="none" strike="noStrike">
                <a:solidFill>
                  <a:schemeClr val="lt1"/>
                </a:solidFill>
                <a:latin typeface="Century Gothic"/>
                <a:ea typeface="Century Gothic"/>
                <a:cs typeface="Century Gothic"/>
                <a:sym typeface="Century Gothic"/>
              </a:rPr>
              <a:t>33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8" name="Google Shape;448;p22"/>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49" name="Google Shape;449;p22"/>
          <p:cNvPicPr preferRelativeResize="0"/>
          <p:nvPr/>
        </p:nvPicPr>
        <p:blipFill rotWithShape="1">
          <a:blip r:embed="rId7">
            <a:alphaModFix/>
          </a:blip>
          <a:srcRect b="0" l="0" r="0" t="0"/>
          <a:stretch/>
        </p:blipFill>
        <p:spPr>
          <a:xfrm>
            <a:off x="1050397" y="1250454"/>
            <a:ext cx="7526206" cy="51139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descr="A picture containing clock&#10;&#10;Description automatically generated" id="455" name="Google Shape;45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6" name="Google Shape;456;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7" name="Google Shape;457;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8" name="Google Shape;458;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9" name="Google Shape;459;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60" name="Google Shape;460;p25"/>
          <p:cNvSpPr txBox="1"/>
          <p:nvPr/>
        </p:nvSpPr>
        <p:spPr>
          <a:xfrm>
            <a:off x="4796765" y="2185700"/>
            <a:ext cx="6551700"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Brainstorm  </a:t>
            </a:r>
            <a:r>
              <a:rPr b="0" i="0" lang="en-US" sz="2800" u="none" cap="none" strike="noStrike">
                <a:solidFill>
                  <a:schemeClr val="dk1"/>
                </a:solidFill>
                <a:latin typeface="Century Gothic"/>
                <a:ea typeface="Century Gothic"/>
                <a:cs typeface="Century Gothic"/>
                <a:sym typeface="Century Gothic"/>
              </a:rPr>
              <a:t>What did you think of the text</a:t>
            </a:r>
            <a:r>
              <a:rPr b="0" i="0" lang="en-US" sz="2800" u="none" cap="none" strike="noStrike">
                <a:solidFill>
                  <a:schemeClr val="dk1"/>
                </a:solidFill>
                <a:latin typeface="Arial"/>
                <a:ea typeface="Arial"/>
                <a:cs typeface="Arial"/>
                <a:sym typeface="Arial"/>
              </a:rPr>
              <a:t>?  </a:t>
            </a:r>
            <a:r>
              <a:rPr b="0" i="0" lang="en-US" sz="2800" u="none" cap="none" strike="noStrike">
                <a:solidFill>
                  <a:schemeClr val="dk1"/>
                </a:solidFill>
                <a:latin typeface="Century Gothic"/>
                <a:ea typeface="Century Gothic"/>
                <a:cs typeface="Century Gothic"/>
                <a:sym typeface="Century Gothic"/>
              </a:rPr>
              <a:t>What did you like about it</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What part of this text did you find most interesting</a:t>
            </a:r>
            <a:r>
              <a:rPr b="0" i="0" lang="en-US" sz="2800" u="none" cap="none" strike="noStrike">
                <a:solidFill>
                  <a:schemeClr val="dk1"/>
                </a:solidFill>
                <a:latin typeface="Arial"/>
                <a:ea typeface="Arial"/>
                <a:cs typeface="Arial"/>
                <a:sym typeface="Arial"/>
              </a:rPr>
              <a:t>?</a:t>
            </a:r>
            <a:r>
              <a:rPr b="0" i="0" lang="en-US" sz="2800" u="none" cap="none" strike="noStrike">
                <a:solidFill>
                  <a:schemeClr val="dk1"/>
                </a:solidFill>
                <a:latin typeface="Century Gothic"/>
                <a:ea typeface="Century Gothic"/>
                <a:cs typeface="Century Gothic"/>
                <a:sym typeface="Century Gothic"/>
              </a:rPr>
              <a:t>  What part of the author’s life would you like to hear more about</a:t>
            </a:r>
            <a:r>
              <a:rPr b="0" i="0" lang="en-US" sz="2800" u="none" cap="none" strike="noStrike">
                <a:solidFill>
                  <a:schemeClr val="dk1"/>
                </a:solidFill>
                <a:latin typeface="Arial"/>
                <a:ea typeface="Arial"/>
                <a:cs typeface="Arial"/>
                <a:sym typeface="Arial"/>
              </a:rPr>
              <a:t>? </a:t>
            </a:r>
            <a:r>
              <a:rPr b="0" i="0" lang="en-US" sz="2800" u="none" cap="none" strike="noStrike">
                <a:solidFill>
                  <a:schemeClr val="dk1"/>
                </a:solidFill>
                <a:latin typeface="Century Gothic"/>
                <a:ea typeface="Century Gothic"/>
                <a:cs typeface="Century Gothic"/>
                <a:sym typeface="Century Gothic"/>
              </a:rPr>
              <a:t> </a:t>
            </a:r>
            <a:endParaRPr b="0" i="0" sz="2800" u="none" cap="none" strike="noStrike">
              <a:solidFill>
                <a:schemeClr val="dk1"/>
              </a:solidFill>
              <a:latin typeface="Arial"/>
              <a:ea typeface="Arial"/>
              <a:cs typeface="Arial"/>
              <a:sym typeface="Arial"/>
            </a:endParaRPr>
          </a:p>
        </p:txBody>
      </p:sp>
      <p:pic>
        <p:nvPicPr>
          <p:cNvPr id="461" name="Google Shape;461;p25"/>
          <p:cNvPicPr preferRelativeResize="0"/>
          <p:nvPr/>
        </p:nvPicPr>
        <p:blipFill rotWithShape="1">
          <a:blip r:embed="rId6">
            <a:alphaModFix/>
          </a:blip>
          <a:srcRect b="0" l="0" r="0" t="0"/>
          <a:stretch/>
        </p:blipFill>
        <p:spPr>
          <a:xfrm>
            <a:off x="679567" y="1066532"/>
            <a:ext cx="3944454" cy="52978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86"/>
          <p:cNvSpPr/>
          <p:nvPr/>
        </p:nvSpPr>
        <p:spPr>
          <a:xfrm>
            <a:off x="620429" y="3584614"/>
            <a:ext cx="9429184" cy="2970044"/>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What was the most memorable image from the video</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What surprised you when listening to the video</a:t>
            </a:r>
            <a:r>
              <a:rPr b="0" i="0" lang="en-US" sz="28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86"/>
          <p:cNvPicPr preferRelativeResize="0"/>
          <p:nvPr/>
        </p:nvPicPr>
        <p:blipFill rotWithShape="1">
          <a:blip r:embed="rId4">
            <a:alphaModFix/>
          </a:blip>
          <a:srcRect b="0" l="0" r="0" t="0"/>
          <a:stretch/>
        </p:blipFill>
        <p:spPr>
          <a:xfrm>
            <a:off x="534072" y="3634632"/>
            <a:ext cx="4877486" cy="703575"/>
          </a:xfrm>
          <a:prstGeom prst="rect">
            <a:avLst/>
          </a:prstGeom>
          <a:noFill/>
          <a:ln>
            <a:noFill/>
          </a:ln>
        </p:spPr>
      </p:pic>
      <p:sp>
        <p:nvSpPr>
          <p:cNvPr id="112" name="Google Shape;112;p86"/>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How can a place affect how we live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13" name="Google Shape;113;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 name="Google Shape;115;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6" name="Google Shape;116;p86"/>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7" name="Google Shape;117;p86"/>
          <p:cNvPicPr preferRelativeResize="0"/>
          <p:nvPr/>
        </p:nvPicPr>
        <p:blipFill rotWithShape="1">
          <a:blip r:embed="rId7">
            <a:alphaModFix/>
          </a:blip>
          <a:srcRect b="0" l="0" r="0" t="0"/>
          <a:stretch/>
        </p:blipFill>
        <p:spPr>
          <a:xfrm>
            <a:off x="6111338" y="1390659"/>
            <a:ext cx="4636054" cy="31303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A picture containing clock&#10;&#10;Description automatically generated" id="467" name="Google Shape;46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8" name="Google Shape;46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9" name="Google Shape;46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0" name="Google Shape;47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1" name="Google Shape;47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a:t>
            </a:r>
            <a:endParaRPr b="0" i="0" sz="1400" u="none" cap="none" strike="noStrike">
              <a:solidFill>
                <a:srgbClr val="000000"/>
              </a:solidFill>
              <a:latin typeface="Century Gothic"/>
              <a:ea typeface="Century Gothic"/>
              <a:cs typeface="Century Gothic"/>
              <a:sym typeface="Century Gothic"/>
            </a:endParaRPr>
          </a:p>
        </p:txBody>
      </p:sp>
      <p:sp>
        <p:nvSpPr>
          <p:cNvPr id="473" name="Google Shape;473;p26"/>
          <p:cNvSpPr txBox="1"/>
          <p:nvPr/>
        </p:nvSpPr>
        <p:spPr>
          <a:xfrm>
            <a:off x="6830900" y="3185737"/>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34 in your Student Interactive and complete the activity. </a:t>
            </a:r>
            <a:endParaRPr b="0" i="0" sz="3200" u="none" cap="none" strike="noStrike">
              <a:solidFill>
                <a:schemeClr val="dk1"/>
              </a:solidFill>
              <a:latin typeface="Century Gothic"/>
              <a:ea typeface="Century Gothic"/>
              <a:cs typeface="Century Gothic"/>
              <a:sym typeface="Century Gothic"/>
            </a:endParaRPr>
          </a:p>
        </p:txBody>
      </p:sp>
      <p:pic>
        <p:nvPicPr>
          <p:cNvPr id="474" name="Google Shape;474;p26"/>
          <p:cNvPicPr preferRelativeResize="0"/>
          <p:nvPr/>
        </p:nvPicPr>
        <p:blipFill rotWithShape="1">
          <a:blip r:embed="rId6">
            <a:alphaModFix/>
          </a:blip>
          <a:srcRect b="0" l="0" r="0" t="0"/>
          <a:stretch/>
        </p:blipFill>
        <p:spPr>
          <a:xfrm>
            <a:off x="2070085" y="1236809"/>
            <a:ext cx="3946011" cy="53256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5" name="Google Shape;475;p26"/>
          <p:cNvPicPr preferRelativeResize="0"/>
          <p:nvPr/>
        </p:nvPicPr>
        <p:blipFill rotWithShape="1">
          <a:blip r:embed="rId7">
            <a:alphaModFix/>
          </a:blip>
          <a:srcRect b="0" l="0" r="0" t="0"/>
          <a:stretch/>
        </p:blipFill>
        <p:spPr>
          <a:xfrm>
            <a:off x="6746901" y="2463009"/>
            <a:ext cx="2060850" cy="7227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35</a:t>
            </a:r>
            <a:endParaRPr b="0" i="0" sz="1400" u="none" cap="none" strike="noStrike">
              <a:solidFill>
                <a:srgbClr val="000000"/>
              </a:solidFill>
              <a:latin typeface="Arial"/>
              <a:ea typeface="Arial"/>
              <a:cs typeface="Arial"/>
              <a:sym typeface="Arial"/>
            </a:endParaRPr>
          </a:p>
        </p:txBody>
      </p:sp>
      <p:sp>
        <p:nvSpPr>
          <p:cNvPr id="487" name="Google Shape;487;p27"/>
          <p:cNvSpPr txBox="1"/>
          <p:nvPr/>
        </p:nvSpPr>
        <p:spPr>
          <a:xfrm>
            <a:off x="6741875" y="3399300"/>
            <a:ext cx="5277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35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88" name="Google Shape;488;p27"/>
          <p:cNvPicPr preferRelativeResize="0"/>
          <p:nvPr/>
        </p:nvPicPr>
        <p:blipFill rotWithShape="1">
          <a:blip r:embed="rId6">
            <a:alphaModFix/>
          </a:blip>
          <a:srcRect b="0" l="0" r="0" t="0"/>
          <a:stretch/>
        </p:blipFill>
        <p:spPr>
          <a:xfrm>
            <a:off x="2234955" y="1260521"/>
            <a:ext cx="3882646" cy="53548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9" name="Google Shape;489;p27"/>
          <p:cNvPicPr preferRelativeResize="0"/>
          <p:nvPr/>
        </p:nvPicPr>
        <p:blipFill rotWithShape="1">
          <a:blip r:embed="rId7">
            <a:alphaModFix/>
          </a:blip>
          <a:srcRect b="0" l="0" r="0" t="0"/>
          <a:stretch/>
        </p:blipFill>
        <p:spPr>
          <a:xfrm>
            <a:off x="6614926" y="2572547"/>
            <a:ext cx="2060850" cy="72271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A picture containing clock&#10;&#10;Description automatically generated" id="495" name="Google Shape;49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6" name="Google Shape;49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7" name="Google Shape;49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8" name="Google Shape;49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9" name="Google Shape;49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500" name="Google Shape;50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pic>
        <p:nvPicPr>
          <p:cNvPr id="501" name="Google Shape;501;p28"/>
          <p:cNvPicPr preferRelativeResize="0"/>
          <p:nvPr/>
        </p:nvPicPr>
        <p:blipFill rotWithShape="1">
          <a:blip r:embed="rId6">
            <a:alphaModFix/>
          </a:blip>
          <a:srcRect b="0" l="0" r="0" t="0"/>
          <a:stretch/>
        </p:blipFill>
        <p:spPr>
          <a:xfrm>
            <a:off x="1918183" y="1350305"/>
            <a:ext cx="3899804" cy="52543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2" name="Google Shape;502;p28"/>
          <p:cNvSpPr txBox="1"/>
          <p:nvPr/>
        </p:nvSpPr>
        <p:spPr>
          <a:xfrm>
            <a:off x="6534584" y="3438857"/>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03" name="Google Shape;503;p28"/>
          <p:cNvPicPr preferRelativeResize="0"/>
          <p:nvPr/>
        </p:nvPicPr>
        <p:blipFill rotWithShape="1">
          <a:blip r:embed="rId7">
            <a:alphaModFix/>
          </a:blip>
          <a:srcRect b="0" l="0" r="0" t="0"/>
          <a:stretch/>
        </p:blipFill>
        <p:spPr>
          <a:xfrm>
            <a:off x="6396876" y="2532884"/>
            <a:ext cx="2060850" cy="72271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icture containing clock&#10;&#10;Description automatically generated" id="509" name="Google Shape;509;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0" name="Google Shape;510;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1" name="Google Shape;511;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2" name="Google Shape;512;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3" name="Google Shape;513;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514" name="Google Shape;514;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515" name="Google Shape;515;p30"/>
          <p:cNvPicPr preferRelativeResize="0"/>
          <p:nvPr/>
        </p:nvPicPr>
        <p:blipFill rotWithShape="1">
          <a:blip r:embed="rId6">
            <a:alphaModFix/>
          </a:blip>
          <a:srcRect b="0" l="0" r="0" t="0"/>
          <a:stretch/>
        </p:blipFill>
        <p:spPr>
          <a:xfrm>
            <a:off x="1885430" y="1297887"/>
            <a:ext cx="3928012" cy="52325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16" name="Google Shape;516;p30"/>
          <p:cNvSpPr txBox="1"/>
          <p:nvPr/>
        </p:nvSpPr>
        <p:spPr>
          <a:xfrm>
            <a:off x="6176155" y="3222406"/>
            <a:ext cx="5843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Turn to page 46 in your Student Interactive.  </a:t>
            </a:r>
            <a:r>
              <a:rPr b="1" i="0" lang="en-US" sz="3200" u="none" cap="none" strike="noStrike">
                <a:solidFill>
                  <a:schemeClr val="dk1"/>
                </a:solidFill>
                <a:latin typeface="Century Gothic"/>
                <a:ea typeface="Century Gothic"/>
                <a:cs typeface="Century Gothic"/>
                <a:sym typeface="Century Gothic"/>
              </a:rPr>
              <a:t>Choose </a:t>
            </a:r>
            <a:r>
              <a:rPr b="0" i="0" lang="en-US" sz="3200" u="none" cap="none" strike="noStrike">
                <a:solidFill>
                  <a:schemeClr val="dk1"/>
                </a:solidFill>
                <a:latin typeface="Century Gothic"/>
                <a:ea typeface="Century Gothic"/>
                <a:cs typeface="Century Gothic"/>
                <a:sym typeface="Century Gothic"/>
              </a:rPr>
              <a:t>a book you have read.  Then</a:t>
            </a:r>
            <a:r>
              <a:rPr b="1" i="0" lang="en-US" sz="3200" u="none" cap="none" strike="noStrike">
                <a:solidFill>
                  <a:schemeClr val="dk1"/>
                </a:solidFill>
                <a:latin typeface="Century Gothic"/>
                <a:ea typeface="Century Gothic"/>
                <a:cs typeface="Century Gothic"/>
                <a:sym typeface="Century Gothic"/>
              </a:rPr>
              <a:t> fill in </a:t>
            </a:r>
            <a:r>
              <a:rPr b="0" i="0" lang="en-US" sz="3200" u="none" cap="none" strike="noStrike">
                <a:solidFill>
                  <a:schemeClr val="dk1"/>
                </a:solidFill>
                <a:latin typeface="Century Gothic"/>
                <a:ea typeface="Century Gothic"/>
                <a:cs typeface="Century Gothic"/>
                <a:sym typeface="Century Gothic"/>
              </a:rPr>
              <a:t>the chart.</a:t>
            </a:r>
            <a:endParaRPr b="0" i="0" sz="3200" u="none" cap="none" strike="noStrike">
              <a:solidFill>
                <a:schemeClr val="dk1"/>
              </a:solidFill>
              <a:latin typeface="Century Gothic"/>
              <a:ea typeface="Century Gothic"/>
              <a:cs typeface="Century Gothic"/>
              <a:sym typeface="Century Gothic"/>
            </a:endParaRPr>
          </a:p>
        </p:txBody>
      </p:sp>
      <p:pic>
        <p:nvPicPr>
          <p:cNvPr id="517" name="Google Shape;517;p30"/>
          <p:cNvPicPr preferRelativeResize="0"/>
          <p:nvPr/>
        </p:nvPicPr>
        <p:blipFill rotWithShape="1">
          <a:blip r:embed="rId7">
            <a:alphaModFix/>
          </a:blip>
          <a:srcRect b="0" l="0" r="0" t="0"/>
          <a:stretch/>
        </p:blipFill>
        <p:spPr>
          <a:xfrm>
            <a:off x="6226351" y="2217622"/>
            <a:ext cx="2060850" cy="7227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A picture containing clock&#10;&#10;Description automatically generated" id="523" name="Google Shape;523;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4" name="Google Shape;524;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5" name="Google Shape;525;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6" name="Google Shape;526;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7" name="Google Shape;527;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28" name="Google Shape;528;p31"/>
          <p:cNvSpPr txBox="1"/>
          <p:nvPr/>
        </p:nvSpPr>
        <p:spPr>
          <a:xfrm>
            <a:off x="1339273" y="1536609"/>
            <a:ext cx="65517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Plan</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own personal narrative in your writer’s notebook.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Develop</a:t>
            </a:r>
            <a:r>
              <a:rPr b="0" i="0" lang="en-US" sz="3200" u="none" cap="none" strike="noStrike">
                <a:solidFill>
                  <a:schemeClr val="dk1"/>
                </a:solidFill>
                <a:latin typeface="Century Gothic"/>
                <a:ea typeface="Century Gothic"/>
                <a:cs typeface="Century Gothic"/>
                <a:sym typeface="Century Gothic"/>
              </a:rPr>
              <a:t> your narrator’s qualities.</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a description of your narrator’s voice.</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529" name="Google Shape;529;p31"/>
          <p:cNvPicPr preferRelativeResize="0"/>
          <p:nvPr/>
        </p:nvPicPr>
        <p:blipFill rotWithShape="1">
          <a:blip r:embed="rId6">
            <a:alphaModFix/>
          </a:blip>
          <a:srcRect b="0" l="0" r="0" t="0"/>
          <a:stretch/>
        </p:blipFill>
        <p:spPr>
          <a:xfrm>
            <a:off x="8023584" y="2274232"/>
            <a:ext cx="2429785" cy="24297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A picture containing clock&#10;&#10;Description automatically generated" id="535" name="Google Shape;535;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6" name="Google Shape;536;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7" name="Google Shape;537;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8" name="Google Shape;538;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40" name="Google Shape;540;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sp>
        <p:nvSpPr>
          <p:cNvPr id="541" name="Google Shape;541;p32"/>
          <p:cNvSpPr txBox="1"/>
          <p:nvPr/>
        </p:nvSpPr>
        <p:spPr>
          <a:xfrm>
            <a:off x="639119" y="2217541"/>
            <a:ext cx="2818317" cy="3170058"/>
          </a:xfrm>
          <a:prstGeom prst="rect">
            <a:avLst/>
          </a:prstGeom>
          <a:no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cry</a:t>
            </a:r>
            <a:r>
              <a:rPr b="0" i="0" lang="en-US" sz="4000" u="sng" cap="none" strike="noStrike">
                <a:solidFill>
                  <a:schemeClr val="dk1"/>
                </a:solidFill>
                <a:latin typeface="Century Gothic"/>
                <a:ea typeface="Century Gothic"/>
                <a:cs typeface="Century Gothic"/>
                <a:sym typeface="Century Gothic"/>
              </a:rPr>
              <a:t>ing</a:t>
            </a:r>
            <a:endParaRPr b="0"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cri</a:t>
            </a:r>
            <a:r>
              <a:rPr b="0" i="0" lang="en-US" sz="4000" u="sng" cap="none" strike="noStrike">
                <a:solidFill>
                  <a:schemeClr val="dk1"/>
                </a:solidFill>
                <a:latin typeface="Century Gothic"/>
                <a:ea typeface="Century Gothic"/>
                <a:cs typeface="Century Gothic"/>
                <a:sym typeface="Century Gothic"/>
              </a:rPr>
              <a:t>ed</a:t>
            </a:r>
            <a:endParaRPr b="0"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cri</a:t>
            </a:r>
            <a:r>
              <a:rPr b="0" i="0" lang="en-US" sz="4000" u="sng" cap="none" strike="noStrike">
                <a:solidFill>
                  <a:schemeClr val="dk1"/>
                </a:solidFill>
                <a:latin typeface="Century Gothic"/>
                <a:ea typeface="Century Gothic"/>
                <a:cs typeface="Century Gothic"/>
                <a:sym typeface="Century Gothic"/>
              </a:rPr>
              <a:t>es</a:t>
            </a:r>
            <a:endParaRPr b="0" i="0" sz="4000" u="sng" cap="none" strike="noStrike">
              <a:solidFill>
                <a:srgbClr val="000000"/>
              </a:solidFill>
              <a:latin typeface="Century Gothic"/>
              <a:ea typeface="Century Gothic"/>
              <a:cs typeface="Century Gothic"/>
              <a:sym typeface="Century Gothic"/>
            </a:endParaRPr>
          </a:p>
        </p:txBody>
      </p:sp>
      <p:sp>
        <p:nvSpPr>
          <p:cNvPr id="542" name="Google Shape;542;p32"/>
          <p:cNvSpPr txBox="1"/>
          <p:nvPr/>
        </p:nvSpPr>
        <p:spPr>
          <a:xfrm>
            <a:off x="7714740" y="2885891"/>
            <a:ext cx="390002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43" name="Google Shape;543;p32"/>
          <p:cNvPicPr preferRelativeResize="0"/>
          <p:nvPr/>
        </p:nvPicPr>
        <p:blipFill rotWithShape="1">
          <a:blip r:embed="rId6">
            <a:alphaModFix/>
          </a:blip>
          <a:srcRect b="0" l="0" r="0" t="0"/>
          <a:stretch/>
        </p:blipFill>
        <p:spPr>
          <a:xfrm>
            <a:off x="7637351" y="2065434"/>
            <a:ext cx="2060850" cy="722715"/>
          </a:xfrm>
          <a:prstGeom prst="rect">
            <a:avLst/>
          </a:prstGeom>
          <a:noFill/>
          <a:ln>
            <a:noFill/>
          </a:ln>
        </p:spPr>
      </p:pic>
      <p:pic>
        <p:nvPicPr>
          <p:cNvPr id="544" name="Google Shape;544;p32"/>
          <p:cNvPicPr preferRelativeResize="0"/>
          <p:nvPr/>
        </p:nvPicPr>
        <p:blipFill rotWithShape="1">
          <a:blip r:embed="rId7">
            <a:alphaModFix/>
          </a:blip>
          <a:srcRect b="0" l="534" r="524" t="0"/>
          <a:stretch/>
        </p:blipFill>
        <p:spPr>
          <a:xfrm>
            <a:off x="3728425" y="1327950"/>
            <a:ext cx="3715326" cy="4949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1" name="Google Shape;551;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2" name="Google Shape;552;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3" name="Google Shape;553;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4000" u="none" cap="none" strike="noStrike">
              <a:solidFill>
                <a:srgbClr val="000000"/>
              </a:solidFill>
              <a:latin typeface="Century Gothic"/>
              <a:ea typeface="Century Gothic"/>
              <a:cs typeface="Century Gothic"/>
              <a:sym typeface="Century Gothic"/>
            </a:endParaRPr>
          </a:p>
        </p:txBody>
      </p:sp>
      <p:sp>
        <p:nvSpPr>
          <p:cNvPr id="555" name="Google Shape;555;p33"/>
          <p:cNvSpPr txBox="1"/>
          <p:nvPr/>
        </p:nvSpPr>
        <p:spPr>
          <a:xfrm>
            <a:off x="6096000" y="1420990"/>
            <a:ext cx="5076212" cy="501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Work </a:t>
            </a:r>
            <a:r>
              <a:rPr b="0" i="0" lang="en-US" sz="3200" u="none" cap="none" strike="noStrike">
                <a:solidFill>
                  <a:schemeClr val="dk1"/>
                </a:solidFill>
                <a:latin typeface="Century Gothic"/>
                <a:ea typeface="Century Gothic"/>
                <a:cs typeface="Century Gothic"/>
                <a:sym typeface="Century Gothic"/>
              </a:rPr>
              <a:t>in pairs to create an oral sentence that contains a subject and a predicate.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sentence with another pair and </a:t>
            </a: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which words make up each component.</a:t>
            </a:r>
            <a:endParaRPr b="0" i="0" sz="3200" u="none" cap="none" strike="noStrike">
              <a:solidFill>
                <a:schemeClr val="dk1"/>
              </a:solidFill>
              <a:latin typeface="Century Gothic"/>
              <a:ea typeface="Century Gothic"/>
              <a:cs typeface="Century Gothic"/>
              <a:sym typeface="Century Gothic"/>
            </a:endParaRPr>
          </a:p>
        </p:txBody>
      </p:sp>
      <p:sp>
        <p:nvSpPr>
          <p:cNvPr id="556" name="Google Shape;556;p33"/>
          <p:cNvSpPr txBox="1"/>
          <p:nvPr/>
        </p:nvSpPr>
        <p:spPr>
          <a:xfrm>
            <a:off x="636375" y="2789198"/>
            <a:ext cx="4219559" cy="1200288"/>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600" u="none" cap="none" strike="noStrike">
                <a:solidFill>
                  <a:schemeClr val="dk1"/>
                </a:solidFill>
                <a:latin typeface="Century Gothic"/>
                <a:ea typeface="Century Gothic"/>
                <a:cs typeface="Century Gothic"/>
                <a:sym typeface="Century Gothic"/>
              </a:rPr>
              <a:t>walked up the stairs (predicate)</a:t>
            </a:r>
            <a:endParaRPr b="0" i="0" sz="3600" u="none" cap="none" strike="noStrike">
              <a:solidFill>
                <a:srgbClr val="000000"/>
              </a:solidFill>
              <a:latin typeface="Century Gothic"/>
              <a:ea typeface="Century Gothic"/>
              <a:cs typeface="Century Gothic"/>
              <a:sym typeface="Century Gothic"/>
            </a:endParaRPr>
          </a:p>
        </p:txBody>
      </p:sp>
      <p:sp>
        <p:nvSpPr>
          <p:cNvPr id="557" name="Google Shape;557;p33"/>
          <p:cNvSpPr txBox="1"/>
          <p:nvPr/>
        </p:nvSpPr>
        <p:spPr>
          <a:xfrm>
            <a:off x="636376" y="1450273"/>
            <a:ext cx="4219559" cy="64629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600" u="none" cap="none" strike="noStrike">
                <a:solidFill>
                  <a:schemeClr val="dk1"/>
                </a:solidFill>
                <a:latin typeface="Century Gothic"/>
                <a:ea typeface="Century Gothic"/>
                <a:cs typeface="Century Gothic"/>
                <a:sym typeface="Century Gothic"/>
              </a:rPr>
              <a:t>mailman (subject)</a:t>
            </a:r>
            <a:endParaRPr b="0" i="0" sz="3600" u="none" cap="none" strike="noStrike">
              <a:solidFill>
                <a:srgbClr val="000000"/>
              </a:solidFill>
              <a:latin typeface="Century Gothic"/>
              <a:ea typeface="Century Gothic"/>
              <a:cs typeface="Century Gothic"/>
              <a:sym typeface="Century Gothic"/>
            </a:endParaRPr>
          </a:p>
        </p:txBody>
      </p:sp>
      <p:sp>
        <p:nvSpPr>
          <p:cNvPr id="558" name="Google Shape;558;p33"/>
          <p:cNvSpPr txBox="1"/>
          <p:nvPr/>
        </p:nvSpPr>
        <p:spPr>
          <a:xfrm>
            <a:off x="636375" y="4682121"/>
            <a:ext cx="5200753" cy="1200288"/>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3600" u="none" cap="none" strike="noStrike">
                <a:solidFill>
                  <a:srgbClr val="000000"/>
                </a:solidFill>
                <a:latin typeface="Century Gothic"/>
                <a:ea typeface="Century Gothic"/>
                <a:cs typeface="Century Gothic"/>
                <a:sym typeface="Century Gothic"/>
              </a:rPr>
              <a:t>The mailman walked up the stairs.</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drawing, lamp&#10;&#10;Description automatically generated" id="563" name="Google Shape;563;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64" name="Google Shape;564;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65" name="Google Shape;565;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67" name="Google Shape;567;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68" name="Google Shape;56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A picture containing clock&#10;&#10;Description automatically generated" id="574" name="Google Shape;57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5" name="Google Shape;57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6" name="Google Shape;57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7" name="Google Shape;57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579" name="Google Shape;57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sp>
        <p:nvSpPr>
          <p:cNvPr id="580" name="Google Shape;580;p35"/>
          <p:cNvSpPr txBox="1"/>
          <p:nvPr/>
        </p:nvSpPr>
        <p:spPr>
          <a:xfrm>
            <a:off x="6096000" y="3150825"/>
            <a:ext cx="5204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20 in your Student Interactive.</a:t>
            </a:r>
            <a:endParaRPr b="0" i="0" sz="3200" u="none" cap="none" strike="noStrike">
              <a:solidFill>
                <a:srgbClr val="000000"/>
              </a:solidFill>
              <a:latin typeface="Arial"/>
              <a:ea typeface="Arial"/>
              <a:cs typeface="Arial"/>
              <a:sym typeface="Arial"/>
            </a:endParaRPr>
          </a:p>
        </p:txBody>
      </p:sp>
      <p:pic>
        <p:nvPicPr>
          <p:cNvPr id="581" name="Google Shape;581;p35"/>
          <p:cNvPicPr preferRelativeResize="0"/>
          <p:nvPr/>
        </p:nvPicPr>
        <p:blipFill rotWithShape="1">
          <a:blip r:embed="rId6">
            <a:alphaModFix/>
          </a:blip>
          <a:srcRect b="0" l="0" r="0" t="0"/>
          <a:stretch/>
        </p:blipFill>
        <p:spPr>
          <a:xfrm>
            <a:off x="1722626" y="1247528"/>
            <a:ext cx="3990003" cy="53613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A picture containing clock&#10;&#10;Description automatically generated" id="587" name="Google Shape;587;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8" name="Google Shape;588;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9" name="Google Shape;589;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0" name="Google Shape;59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1" name="Google Shape;59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592" name="Google Shape;592;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24"/>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23 in your Student Interactive.</a:t>
            </a:r>
            <a:endParaRPr b="0" i="0" sz="3200" u="none" cap="none" strike="noStrike">
              <a:solidFill>
                <a:srgbClr val="000000"/>
              </a:solidFill>
              <a:latin typeface="Arial"/>
              <a:ea typeface="Arial"/>
              <a:cs typeface="Arial"/>
              <a:sym typeface="Arial"/>
            </a:endParaRPr>
          </a:p>
        </p:txBody>
      </p:sp>
      <p:pic>
        <p:nvPicPr>
          <p:cNvPr id="594" name="Google Shape;594;p24"/>
          <p:cNvPicPr preferRelativeResize="0"/>
          <p:nvPr/>
        </p:nvPicPr>
        <p:blipFill rotWithShape="1">
          <a:blip r:embed="rId6">
            <a:alphaModFix/>
          </a:blip>
          <a:srcRect b="0" l="0" r="0" t="0"/>
          <a:stretch/>
        </p:blipFill>
        <p:spPr>
          <a:xfrm>
            <a:off x="1746520" y="1171384"/>
            <a:ext cx="3942247" cy="53942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8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87"/>
          <p:cNvSpPr txBox="1"/>
          <p:nvPr/>
        </p:nvSpPr>
        <p:spPr>
          <a:xfrm>
            <a:off x="674757" y="2183115"/>
            <a:ext cx="5421241" cy="31751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Rate</a:t>
            </a:r>
            <a:r>
              <a:rPr b="0" i="0" lang="en-US" sz="3200" u="none" cap="none" strike="noStrike">
                <a:solidFill>
                  <a:schemeClr val="dk1"/>
                </a:solidFill>
                <a:latin typeface="Century Gothic"/>
                <a:ea typeface="Century Gothic"/>
                <a:cs typeface="Century Gothic"/>
                <a:sym typeface="Century Gothic"/>
              </a:rPr>
              <a:t> how well you think you already meet the unit goals.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8" name="Google Shape;128;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8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0" name="Google Shape;130;p87"/>
          <p:cNvPicPr preferRelativeResize="0"/>
          <p:nvPr/>
        </p:nvPicPr>
        <p:blipFill rotWithShape="1">
          <a:blip r:embed="rId6">
            <a:alphaModFix/>
          </a:blip>
          <a:srcRect b="0" l="0" r="0" t="0"/>
          <a:stretch/>
        </p:blipFill>
        <p:spPr>
          <a:xfrm>
            <a:off x="6285842" y="1297884"/>
            <a:ext cx="3672569" cy="50782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A picture containing clock&#10;&#10;Description automatically generated" id="600" name="Google Shape;600;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1" name="Google Shape;601;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2" name="Google Shape;602;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3" name="Google Shape;603;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4" name="Google Shape;604;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05" name="Google Shape;605;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29"/>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24 in your Student Interactive.</a:t>
            </a:r>
            <a:endParaRPr b="0" i="0" sz="3200" u="none" cap="none" strike="noStrike">
              <a:solidFill>
                <a:srgbClr val="000000"/>
              </a:solidFill>
              <a:latin typeface="Arial"/>
              <a:ea typeface="Arial"/>
              <a:cs typeface="Arial"/>
              <a:sym typeface="Arial"/>
            </a:endParaRPr>
          </a:p>
        </p:txBody>
      </p:sp>
      <p:pic>
        <p:nvPicPr>
          <p:cNvPr id="607" name="Google Shape;607;p29"/>
          <p:cNvPicPr preferRelativeResize="0"/>
          <p:nvPr/>
        </p:nvPicPr>
        <p:blipFill rotWithShape="1">
          <a:blip r:embed="rId6">
            <a:alphaModFix/>
          </a:blip>
          <a:srcRect b="0" l="0" r="0" t="0"/>
          <a:stretch/>
        </p:blipFill>
        <p:spPr>
          <a:xfrm>
            <a:off x="1750361" y="1159009"/>
            <a:ext cx="3934550" cy="53659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A picture containing clock&#10;&#10;Description automatically generated" id="613" name="Google Shape;613;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4" name="Google Shape;614;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5" name="Google Shape;615;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6" name="Google Shape;616;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7" name="Google Shape;617;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18" name="Google Shape;618;p3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25</a:t>
            </a:r>
            <a:endParaRPr b="0" i="0" sz="1400" u="none" cap="none" strike="noStrike">
              <a:solidFill>
                <a:srgbClr val="000000"/>
              </a:solidFill>
              <a:latin typeface="Century Gothic"/>
              <a:ea typeface="Century Gothic"/>
              <a:cs typeface="Century Gothic"/>
              <a:sym typeface="Century Gothic"/>
            </a:endParaRPr>
          </a:p>
        </p:txBody>
      </p:sp>
      <p:sp>
        <p:nvSpPr>
          <p:cNvPr id="619" name="Google Shape;619;p36"/>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25 in your Student Interactive.</a:t>
            </a:r>
            <a:endParaRPr b="0" i="0" sz="3200" u="none" cap="none" strike="noStrike">
              <a:solidFill>
                <a:srgbClr val="000000"/>
              </a:solidFill>
              <a:latin typeface="Arial"/>
              <a:ea typeface="Arial"/>
              <a:cs typeface="Arial"/>
              <a:sym typeface="Arial"/>
            </a:endParaRPr>
          </a:p>
        </p:txBody>
      </p:sp>
      <p:pic>
        <p:nvPicPr>
          <p:cNvPr id="620" name="Google Shape;620;p36"/>
          <p:cNvPicPr preferRelativeResize="0"/>
          <p:nvPr/>
        </p:nvPicPr>
        <p:blipFill rotWithShape="1">
          <a:blip r:embed="rId6">
            <a:alphaModFix/>
          </a:blip>
          <a:srcRect b="0" l="0" r="0" t="0"/>
          <a:stretch/>
        </p:blipFill>
        <p:spPr>
          <a:xfrm>
            <a:off x="1763903" y="1171384"/>
            <a:ext cx="3907466" cy="53329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A picture containing clock&#10;&#10;Description automatically generated" id="626" name="Google Shape;626;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7" name="Google Shape;627;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8" name="Google Shape;628;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9" name="Google Shape;629;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0" name="Google Shape;630;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31" name="Google Shape;631;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sp>
        <p:nvSpPr>
          <p:cNvPr id="632" name="Google Shape;632;p37"/>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26 in your Student Interactive.</a:t>
            </a:r>
            <a:endParaRPr b="0" i="0" sz="3200" u="none" cap="none" strike="noStrike">
              <a:solidFill>
                <a:srgbClr val="000000"/>
              </a:solidFill>
              <a:latin typeface="Arial"/>
              <a:ea typeface="Arial"/>
              <a:cs typeface="Arial"/>
              <a:sym typeface="Arial"/>
            </a:endParaRPr>
          </a:p>
        </p:txBody>
      </p:sp>
      <p:pic>
        <p:nvPicPr>
          <p:cNvPr id="633" name="Google Shape;633;p37"/>
          <p:cNvPicPr preferRelativeResize="0"/>
          <p:nvPr/>
        </p:nvPicPr>
        <p:blipFill rotWithShape="1">
          <a:blip r:embed="rId6">
            <a:alphaModFix/>
          </a:blip>
          <a:srcRect b="0" l="0" r="0" t="0"/>
          <a:stretch/>
        </p:blipFill>
        <p:spPr>
          <a:xfrm>
            <a:off x="1661425" y="1237900"/>
            <a:ext cx="4000050" cy="5433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picture containing clock&#10;&#10;Description automatically generated" id="639" name="Google Shape;63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0" name="Google Shape;64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1" name="Google Shape;64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2" name="Google Shape;64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3" name="Google Shape;64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44" name="Google Shape;644;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sp>
        <p:nvSpPr>
          <p:cNvPr id="645" name="Google Shape;645;p38"/>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28 in your Student Interactive.</a:t>
            </a:r>
            <a:endParaRPr b="0" i="0" sz="3200" u="none" cap="none" strike="noStrike">
              <a:solidFill>
                <a:srgbClr val="000000"/>
              </a:solidFill>
              <a:latin typeface="Arial"/>
              <a:ea typeface="Arial"/>
              <a:cs typeface="Arial"/>
              <a:sym typeface="Arial"/>
            </a:endParaRPr>
          </a:p>
        </p:txBody>
      </p:sp>
      <p:pic>
        <p:nvPicPr>
          <p:cNvPr id="646" name="Google Shape;646;p38"/>
          <p:cNvPicPr preferRelativeResize="0"/>
          <p:nvPr/>
        </p:nvPicPr>
        <p:blipFill rotWithShape="1">
          <a:blip r:embed="rId6">
            <a:alphaModFix/>
          </a:blip>
          <a:srcRect b="0" l="0" r="0" t="0"/>
          <a:stretch/>
        </p:blipFill>
        <p:spPr>
          <a:xfrm>
            <a:off x="1645861" y="1148524"/>
            <a:ext cx="4040097" cy="5522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picture containing clock&#10;&#10;Description automatically generated" id="652" name="Google Shape;652;p3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3" name="Google Shape;653;p3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4" name="Google Shape;654;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5" name="Google Shape;655;p3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6" name="Google Shape;656;p3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57" name="Google Shape;657;p3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39"/>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30 in your Student Interactive.</a:t>
            </a:r>
            <a:endParaRPr b="0" i="0" sz="3200" u="none" cap="none" strike="noStrike">
              <a:solidFill>
                <a:srgbClr val="000000"/>
              </a:solidFill>
              <a:latin typeface="Arial"/>
              <a:ea typeface="Arial"/>
              <a:cs typeface="Arial"/>
              <a:sym typeface="Arial"/>
            </a:endParaRPr>
          </a:p>
        </p:txBody>
      </p:sp>
      <p:pic>
        <p:nvPicPr>
          <p:cNvPr id="659" name="Google Shape;659;p39"/>
          <p:cNvPicPr preferRelativeResize="0"/>
          <p:nvPr/>
        </p:nvPicPr>
        <p:blipFill rotWithShape="1">
          <a:blip r:embed="rId6">
            <a:alphaModFix/>
          </a:blip>
          <a:srcRect b="0" l="0" r="0" t="0"/>
          <a:stretch/>
        </p:blipFill>
        <p:spPr>
          <a:xfrm>
            <a:off x="1611305" y="1146634"/>
            <a:ext cx="3937893" cy="53883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A picture containing clock&#10;&#10;Description automatically generated" id="665" name="Google Shape;66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6" name="Google Shape;666;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7" name="Google Shape;667;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8" name="Google Shape;66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9" name="Google Shape;66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70" name="Google Shape;670;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40"/>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31 in your Student Interactive.</a:t>
            </a:r>
            <a:endParaRPr b="0" i="0" sz="3200" u="none" cap="none" strike="noStrike">
              <a:solidFill>
                <a:srgbClr val="000000"/>
              </a:solidFill>
              <a:latin typeface="Arial"/>
              <a:ea typeface="Arial"/>
              <a:cs typeface="Arial"/>
              <a:sym typeface="Arial"/>
            </a:endParaRPr>
          </a:p>
        </p:txBody>
      </p:sp>
      <p:pic>
        <p:nvPicPr>
          <p:cNvPr id="672" name="Google Shape;672;p40"/>
          <p:cNvPicPr preferRelativeResize="0"/>
          <p:nvPr/>
        </p:nvPicPr>
        <p:blipFill rotWithShape="1">
          <a:blip r:embed="rId6">
            <a:alphaModFix/>
          </a:blip>
          <a:srcRect b="0" l="0" r="0" t="0"/>
          <a:stretch/>
        </p:blipFill>
        <p:spPr>
          <a:xfrm>
            <a:off x="1656854" y="1213220"/>
            <a:ext cx="3885758" cy="53329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clock&#10;&#10;Description automatically generated" id="678" name="Google Shape;678;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9" name="Google Shape;679;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0" name="Google Shape;680;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1" name="Google Shape;68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2" name="Google Shape;68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83" name="Google Shape;68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a:t>
            </a:r>
            <a:endParaRPr b="0" i="0" sz="1400" u="none" cap="none" strike="noStrike">
              <a:solidFill>
                <a:srgbClr val="000000"/>
              </a:solidFill>
              <a:latin typeface="Century Gothic"/>
              <a:ea typeface="Century Gothic"/>
              <a:cs typeface="Century Gothic"/>
              <a:sym typeface="Century Gothic"/>
            </a:endParaRPr>
          </a:p>
        </p:txBody>
      </p:sp>
      <p:sp>
        <p:nvSpPr>
          <p:cNvPr id="684" name="Google Shape;684;p4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32 in your Student Interactive.</a:t>
            </a:r>
            <a:endParaRPr b="0" i="0" sz="3200" u="none" cap="none" strike="noStrike">
              <a:solidFill>
                <a:srgbClr val="000000"/>
              </a:solidFill>
              <a:latin typeface="Arial"/>
              <a:ea typeface="Arial"/>
              <a:cs typeface="Arial"/>
              <a:sym typeface="Arial"/>
            </a:endParaRPr>
          </a:p>
        </p:txBody>
      </p:sp>
      <p:pic>
        <p:nvPicPr>
          <p:cNvPr id="685" name="Google Shape;685;p41"/>
          <p:cNvPicPr preferRelativeResize="0"/>
          <p:nvPr/>
        </p:nvPicPr>
        <p:blipFill rotWithShape="1">
          <a:blip r:embed="rId6">
            <a:alphaModFix/>
          </a:blip>
          <a:srcRect b="0" l="0" r="0" t="0"/>
          <a:stretch/>
        </p:blipFill>
        <p:spPr>
          <a:xfrm>
            <a:off x="1882193" y="1226850"/>
            <a:ext cx="3843852" cy="52746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descr="A picture containing clock&#10;&#10;Description automatically generated" id="691" name="Google Shape;691;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2" name="Google Shape;692;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3" name="Google Shape;693;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4" name="Google Shape;694;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5" name="Google Shape;695;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Explain Author’s Purpose</a:t>
            </a:r>
            <a:endParaRPr b="0" i="0" sz="3900" u="none" cap="none" strike="noStrike">
              <a:solidFill>
                <a:srgbClr val="000000"/>
              </a:solidFill>
              <a:latin typeface="Century Gothic"/>
              <a:ea typeface="Century Gothic"/>
              <a:cs typeface="Century Gothic"/>
              <a:sym typeface="Century Gothic"/>
            </a:endParaRPr>
          </a:p>
        </p:txBody>
      </p:sp>
      <p:sp>
        <p:nvSpPr>
          <p:cNvPr id="696" name="Google Shape;696;p5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sp>
        <p:nvSpPr>
          <p:cNvPr id="697" name="Google Shape;697;p5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33 in your Student Interactive.</a:t>
            </a:r>
            <a:endParaRPr b="0" i="0" sz="3200" u="none" cap="none" strike="noStrike">
              <a:solidFill>
                <a:srgbClr val="000000"/>
              </a:solidFill>
              <a:latin typeface="Arial"/>
              <a:ea typeface="Arial"/>
              <a:cs typeface="Arial"/>
              <a:sym typeface="Arial"/>
            </a:endParaRPr>
          </a:p>
        </p:txBody>
      </p:sp>
      <p:pic>
        <p:nvPicPr>
          <p:cNvPr id="698" name="Google Shape;698;p51"/>
          <p:cNvPicPr preferRelativeResize="0"/>
          <p:nvPr/>
        </p:nvPicPr>
        <p:blipFill rotWithShape="1">
          <a:blip r:embed="rId6">
            <a:alphaModFix/>
          </a:blip>
          <a:srcRect b="0" l="0" r="0" t="0"/>
          <a:stretch/>
        </p:blipFill>
        <p:spPr>
          <a:xfrm>
            <a:off x="1701397" y="1114547"/>
            <a:ext cx="4032482" cy="54826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A picture containing clock&#10;&#10;Description automatically generated" id="704" name="Google Shape;70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5" name="Google Shape;70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6" name="Google Shape;70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7" name="Google Shape;70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8" name="Google Shape;70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Explain Author’s Purpose</a:t>
            </a:r>
            <a:endParaRPr b="0" i="0" sz="1400" u="none" cap="none" strike="noStrike">
              <a:solidFill>
                <a:srgbClr val="000000"/>
              </a:solidFill>
              <a:latin typeface="Century Gothic"/>
              <a:ea typeface="Century Gothic"/>
              <a:cs typeface="Century Gothic"/>
              <a:sym typeface="Century Gothic"/>
            </a:endParaRPr>
          </a:p>
        </p:txBody>
      </p:sp>
      <p:sp>
        <p:nvSpPr>
          <p:cNvPr id="709" name="Google Shape;70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a:t>
            </a:r>
            <a:endParaRPr b="0" i="0" sz="1400" u="none" cap="none" strike="noStrike">
              <a:solidFill>
                <a:srgbClr val="000000"/>
              </a:solidFill>
              <a:latin typeface="Century Gothic"/>
              <a:ea typeface="Century Gothic"/>
              <a:cs typeface="Century Gothic"/>
              <a:sym typeface="Century Gothic"/>
            </a:endParaRPr>
          </a:p>
        </p:txBody>
      </p:sp>
      <p:sp>
        <p:nvSpPr>
          <p:cNvPr id="710" name="Google Shape;710;p42"/>
          <p:cNvSpPr txBox="1"/>
          <p:nvPr/>
        </p:nvSpPr>
        <p:spPr>
          <a:xfrm>
            <a:off x="5787025" y="1864602"/>
            <a:ext cx="6106167"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Annotate</a:t>
            </a:r>
            <a:r>
              <a:rPr b="0" i="0" lang="en-US" sz="3200" u="none" cap="none" strike="noStrike">
                <a:solidFill>
                  <a:srgbClr val="000000"/>
                </a:solidFill>
                <a:latin typeface="Century Gothic"/>
                <a:ea typeface="Century Gothic"/>
                <a:cs typeface="Century Gothic"/>
                <a:sym typeface="Century Gothic"/>
              </a:rPr>
              <a:t> the text using other Close Read notes for Explain Author’s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Use</a:t>
            </a:r>
            <a:r>
              <a:rPr b="0" i="0" lang="en-US" sz="3200" u="none" cap="none" strike="noStrike">
                <a:solidFill>
                  <a:srgbClr val="000000"/>
                </a:solidFill>
                <a:latin typeface="Century Gothic"/>
                <a:ea typeface="Century Gothic"/>
                <a:cs typeface="Century Gothic"/>
                <a:sym typeface="Century Gothic"/>
              </a:rPr>
              <a:t> the text evidence from your annotations to complete the chart on page 36 in your Student Interactive.</a:t>
            </a:r>
            <a:endParaRPr b="0" i="0" sz="3200" u="none" cap="none" strike="noStrike">
              <a:solidFill>
                <a:srgbClr val="000000"/>
              </a:solidFill>
              <a:latin typeface="Century Gothic"/>
              <a:ea typeface="Century Gothic"/>
              <a:cs typeface="Century Gothic"/>
              <a:sym typeface="Century Gothic"/>
            </a:endParaRPr>
          </a:p>
        </p:txBody>
      </p:sp>
      <p:pic>
        <p:nvPicPr>
          <p:cNvPr id="711" name="Google Shape;711;p42"/>
          <p:cNvPicPr preferRelativeResize="0"/>
          <p:nvPr/>
        </p:nvPicPr>
        <p:blipFill rotWithShape="1">
          <a:blip r:embed="rId6">
            <a:alphaModFix/>
          </a:blip>
          <a:srcRect b="0" l="0" r="0" t="0"/>
          <a:stretch/>
        </p:blipFill>
        <p:spPr>
          <a:xfrm>
            <a:off x="1589492" y="1267034"/>
            <a:ext cx="3735800" cy="50973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2" name="Google Shape;712;p42"/>
          <p:cNvPicPr preferRelativeResize="0"/>
          <p:nvPr/>
        </p:nvPicPr>
        <p:blipFill rotWithShape="1">
          <a:blip r:embed="rId7">
            <a:alphaModFix/>
          </a:blip>
          <a:srcRect b="0" l="0" r="0" t="0"/>
          <a:stretch/>
        </p:blipFill>
        <p:spPr>
          <a:xfrm>
            <a:off x="5891626" y="1078159"/>
            <a:ext cx="2060850" cy="72271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4000" u="none" cap="none" strike="noStrike">
              <a:solidFill>
                <a:srgbClr val="000000"/>
              </a:solidFill>
              <a:latin typeface="Century Gothic"/>
              <a:ea typeface="Century Gothic"/>
              <a:cs typeface="Century Gothic"/>
              <a:sym typeface="Century Gothic"/>
            </a:endParaRPr>
          </a:p>
        </p:txBody>
      </p:sp>
      <p:sp>
        <p:nvSpPr>
          <p:cNvPr id="723" name="Google Shape;723;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p43"/>
          <p:cNvSpPr txBox="1"/>
          <p:nvPr/>
        </p:nvSpPr>
        <p:spPr>
          <a:xfrm>
            <a:off x="6318017" y="3085985"/>
            <a:ext cx="53184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25" name="Google Shape;725;p43"/>
          <p:cNvPicPr preferRelativeResize="0"/>
          <p:nvPr/>
        </p:nvPicPr>
        <p:blipFill rotWithShape="1">
          <a:blip r:embed="rId6">
            <a:alphaModFix/>
          </a:blip>
          <a:srcRect b="0" l="0" r="0" t="0"/>
          <a:stretch/>
        </p:blipFill>
        <p:spPr>
          <a:xfrm>
            <a:off x="1564023" y="1159021"/>
            <a:ext cx="3978589" cy="53776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26" name="Google Shape;726;p43"/>
          <p:cNvPicPr preferRelativeResize="0"/>
          <p:nvPr/>
        </p:nvPicPr>
        <p:blipFill rotWithShape="1">
          <a:blip r:embed="rId7">
            <a:alphaModFix/>
          </a:blip>
          <a:srcRect b="0" l="0" r="0" t="0"/>
          <a:stretch/>
        </p:blipFill>
        <p:spPr>
          <a:xfrm>
            <a:off x="5984526" y="2363259"/>
            <a:ext cx="2060850" cy="7227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8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88"/>
          <p:cNvSpPr txBox="1"/>
          <p:nvPr/>
        </p:nvSpPr>
        <p:spPr>
          <a:xfrm>
            <a:off x="507550" y="1068450"/>
            <a:ext cx="11684400" cy="550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Expand</a:t>
            </a:r>
            <a:r>
              <a:rPr b="0" i="0" lang="en-US" sz="1900" u="none" cap="none" strike="noStrike">
                <a:solidFill>
                  <a:srgbClr val="000000"/>
                </a:solidFill>
                <a:latin typeface="Century Gothic"/>
                <a:ea typeface="Century Gothic"/>
                <a:cs typeface="Century Gothic"/>
                <a:sym typeface="Century Gothic"/>
              </a:rPr>
              <a:t>: When you give something, you </a:t>
            </a:r>
            <a:r>
              <a:rPr b="0" i="0" lang="en-US" sz="1900" u="none" cap="none" strike="noStrike">
                <a:solidFill>
                  <a:srgbClr val="000000"/>
                </a:solidFill>
                <a:highlight>
                  <a:srgbClr val="FFFF00"/>
                </a:highlight>
                <a:latin typeface="Century Gothic"/>
                <a:ea typeface="Century Gothic"/>
                <a:cs typeface="Century Gothic"/>
                <a:sym typeface="Century Gothic"/>
              </a:rPr>
              <a:t>contribute.</a:t>
            </a:r>
            <a:endParaRPr b="0" i="0" sz="1900" u="none" cap="none" strike="noStrike">
              <a:solidFill>
                <a:srgbClr val="000000"/>
              </a:solidFill>
              <a:highlight>
                <a:srgbClr val="FFFF00"/>
              </a:highlight>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Ask</a:t>
            </a:r>
            <a:r>
              <a:rPr b="0" i="0" lang="en-US" sz="1900" u="none" cap="none" strike="noStrike">
                <a:solidFill>
                  <a:srgbClr val="000000"/>
                </a:solidFill>
                <a:latin typeface="Century Gothic"/>
                <a:ea typeface="Century Gothic"/>
                <a:cs typeface="Century Gothic"/>
                <a:sym typeface="Century Gothic"/>
              </a:rPr>
              <a:t>: What would you ask each group member to </a:t>
            </a:r>
            <a:r>
              <a:rPr b="0" i="0" lang="en-US" sz="1900" u="none" cap="none" strike="noStrike">
                <a:solidFill>
                  <a:srgbClr val="000000"/>
                </a:solidFill>
                <a:highlight>
                  <a:srgbClr val="FFFF00"/>
                </a:highlight>
                <a:latin typeface="Century Gothic"/>
                <a:ea typeface="Century Gothic"/>
                <a:cs typeface="Century Gothic"/>
                <a:sym typeface="Century Gothic"/>
              </a:rPr>
              <a:t>contribute</a:t>
            </a:r>
            <a:r>
              <a:rPr b="0" i="0" lang="en-US" sz="1900" u="none" cap="none" strike="noStrike">
                <a:solidFill>
                  <a:srgbClr val="000000"/>
                </a:solidFill>
                <a:latin typeface="Century Gothic"/>
                <a:ea typeface="Century Gothic"/>
                <a:cs typeface="Century Gothic"/>
                <a:sym typeface="Century Gothic"/>
              </a:rPr>
              <a:t> as you work on a project together</a:t>
            </a:r>
            <a:r>
              <a:rPr b="0" i="0" lang="en-US" sz="19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19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Expand</a:t>
            </a:r>
            <a:r>
              <a:rPr b="0" i="0" lang="en-US" sz="1900" u="none" cap="none" strike="noStrike">
                <a:solidFill>
                  <a:srgbClr val="000000"/>
                </a:solidFill>
                <a:latin typeface="Century Gothic"/>
                <a:ea typeface="Century Gothic"/>
                <a:cs typeface="Century Gothic"/>
                <a:sym typeface="Century Gothic"/>
              </a:rPr>
              <a:t>: I took the lid off and </a:t>
            </a:r>
            <a:r>
              <a:rPr b="0" i="0" lang="en-US" sz="1900" u="none" cap="none" strike="noStrike">
                <a:solidFill>
                  <a:srgbClr val="000000"/>
                </a:solidFill>
                <a:highlight>
                  <a:srgbClr val="FFFF00"/>
                </a:highlight>
                <a:latin typeface="Century Gothic"/>
                <a:ea typeface="Century Gothic"/>
                <a:cs typeface="Century Gothic"/>
                <a:sym typeface="Century Gothic"/>
              </a:rPr>
              <a:t>exposed </a:t>
            </a:r>
            <a:r>
              <a:rPr b="0" i="0" lang="en-US" sz="1900" u="none" cap="none" strike="noStrike">
                <a:solidFill>
                  <a:srgbClr val="000000"/>
                </a:solidFill>
                <a:latin typeface="Century Gothic"/>
                <a:ea typeface="Century Gothic"/>
                <a:cs typeface="Century Gothic"/>
                <a:sym typeface="Century Gothic"/>
              </a:rPr>
              <a:t>the contents of the box.</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Ask</a:t>
            </a:r>
            <a:r>
              <a:rPr b="0" i="0" lang="en-US" sz="1900" u="none" cap="none" strike="noStrike">
                <a:solidFill>
                  <a:srgbClr val="000000"/>
                </a:solidFill>
                <a:latin typeface="Century Gothic"/>
                <a:ea typeface="Century Gothic"/>
                <a:cs typeface="Century Gothic"/>
                <a:sym typeface="Century Gothic"/>
              </a:rPr>
              <a:t>: What would be </a:t>
            </a:r>
            <a:r>
              <a:rPr b="0" i="0" lang="en-US" sz="1900" u="none" cap="none" strike="noStrike">
                <a:solidFill>
                  <a:srgbClr val="000000"/>
                </a:solidFill>
                <a:highlight>
                  <a:srgbClr val="FFFF00"/>
                </a:highlight>
                <a:latin typeface="Century Gothic"/>
                <a:ea typeface="Century Gothic"/>
                <a:cs typeface="Century Gothic"/>
                <a:sym typeface="Century Gothic"/>
              </a:rPr>
              <a:t>exposed</a:t>
            </a:r>
            <a:r>
              <a:rPr b="0" i="0" lang="en-US" sz="1900" u="none" cap="none" strike="noStrike">
                <a:solidFill>
                  <a:srgbClr val="000000"/>
                </a:solidFill>
                <a:latin typeface="Century Gothic"/>
                <a:ea typeface="Century Gothic"/>
                <a:cs typeface="Century Gothic"/>
                <a:sym typeface="Century Gothic"/>
              </a:rPr>
              <a:t> if your removed one wall of a building</a:t>
            </a:r>
            <a:r>
              <a:rPr b="0" i="0" lang="en-US" sz="19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1900" u="none" cap="none" strike="noStrike">
                <a:solidFill>
                  <a:schemeClr val="dk1"/>
                </a:solidFill>
                <a:latin typeface="Century Gothic"/>
                <a:ea typeface="Century Gothic"/>
                <a:cs typeface="Century Gothic"/>
                <a:sym typeface="Century Gothic"/>
              </a:rPr>
            </a:br>
            <a:r>
              <a:rPr b="0" i="0" lang="en-US" sz="1900" u="sng" cap="none" strike="noStrike">
                <a:solidFill>
                  <a:srgbClr val="000000"/>
                </a:solidFill>
                <a:latin typeface="Century Gothic"/>
                <a:ea typeface="Century Gothic"/>
                <a:cs typeface="Century Gothic"/>
                <a:sym typeface="Century Gothic"/>
              </a:rPr>
              <a:t>Expand</a:t>
            </a:r>
            <a:r>
              <a:rPr b="0" i="0" lang="en-US" sz="1900" u="none" cap="none" strike="noStrike">
                <a:solidFill>
                  <a:srgbClr val="000000"/>
                </a:solidFill>
                <a:latin typeface="Century Gothic"/>
                <a:ea typeface="Century Gothic"/>
                <a:cs typeface="Century Gothic"/>
                <a:sym typeface="Century Gothic"/>
              </a:rPr>
              <a:t>: Our class is in the </a:t>
            </a:r>
            <a:r>
              <a:rPr b="0" i="0" lang="en-US" sz="1900" u="none" cap="none" strike="noStrike">
                <a:solidFill>
                  <a:srgbClr val="000000"/>
                </a:solidFill>
                <a:highlight>
                  <a:srgbClr val="FFFF00"/>
                </a:highlight>
                <a:latin typeface="Century Gothic"/>
                <a:ea typeface="Century Gothic"/>
                <a:cs typeface="Century Gothic"/>
                <a:sym typeface="Century Gothic"/>
              </a:rPr>
              <a:t>habit</a:t>
            </a:r>
            <a:r>
              <a:rPr b="0" i="0" lang="en-US" sz="1900" u="none" cap="none" strike="noStrike">
                <a:solidFill>
                  <a:srgbClr val="000000"/>
                </a:solidFill>
                <a:latin typeface="Century Gothic"/>
                <a:ea typeface="Century Gothic"/>
                <a:cs typeface="Century Gothic"/>
                <a:sym typeface="Century Gothic"/>
              </a:rPr>
              <a:t> of raising our hands before we speak</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Ask</a:t>
            </a:r>
            <a:r>
              <a:rPr b="0" i="0" lang="en-US" sz="1900" u="none" cap="none" strike="noStrike">
                <a:solidFill>
                  <a:srgbClr val="000000"/>
                </a:solidFill>
                <a:latin typeface="Century Gothic"/>
                <a:ea typeface="Century Gothic"/>
                <a:cs typeface="Century Gothic"/>
                <a:sym typeface="Century Gothic"/>
              </a:rPr>
              <a:t>: How can we work to build healthy </a:t>
            </a:r>
            <a:r>
              <a:rPr b="0" i="0" lang="en-US" sz="1900" u="none" cap="none" strike="noStrike">
                <a:solidFill>
                  <a:srgbClr val="000000"/>
                </a:solidFill>
                <a:highlight>
                  <a:srgbClr val="FFFF00"/>
                </a:highlight>
                <a:latin typeface="Century Gothic"/>
                <a:ea typeface="Century Gothic"/>
                <a:cs typeface="Century Gothic"/>
                <a:sym typeface="Century Gothic"/>
              </a:rPr>
              <a:t>habits</a:t>
            </a:r>
            <a:r>
              <a:rPr b="0" i="0" lang="en-US" sz="19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1900" u="none" cap="none" strike="noStrike">
                <a:solidFill>
                  <a:schemeClr val="dk1"/>
                </a:solidFill>
                <a:latin typeface="Century Gothic"/>
                <a:ea typeface="Century Gothic"/>
                <a:cs typeface="Century Gothic"/>
                <a:sym typeface="Century Gothic"/>
              </a:rPr>
            </a:br>
            <a:r>
              <a:rPr b="0" i="0" lang="en-US" sz="1900" u="sng" cap="none" strike="noStrike">
                <a:solidFill>
                  <a:srgbClr val="000000"/>
                </a:solidFill>
                <a:latin typeface="Century Gothic"/>
                <a:ea typeface="Century Gothic"/>
                <a:cs typeface="Century Gothic"/>
                <a:sym typeface="Century Gothic"/>
              </a:rPr>
              <a:t>Expand</a:t>
            </a:r>
            <a:r>
              <a:rPr b="0" i="0" lang="en-US" sz="1900" u="none" cap="none" strike="noStrike">
                <a:solidFill>
                  <a:srgbClr val="000000"/>
                </a:solidFill>
                <a:latin typeface="Century Gothic"/>
                <a:ea typeface="Century Gothic"/>
                <a:cs typeface="Century Gothic"/>
                <a:sym typeface="Century Gothic"/>
              </a:rPr>
              <a:t>: What we thought would be a mild rain turned into a</a:t>
            </a:r>
            <a:r>
              <a:rPr b="0" i="0" lang="en-US" sz="1900" u="none" cap="none" strike="noStrike">
                <a:solidFill>
                  <a:srgbClr val="000000"/>
                </a:solidFill>
                <a:highlight>
                  <a:srgbClr val="FFFF00"/>
                </a:highlight>
                <a:latin typeface="Century Gothic"/>
                <a:ea typeface="Century Gothic"/>
                <a:cs typeface="Century Gothic"/>
                <a:sym typeface="Century Gothic"/>
              </a:rPr>
              <a:t> severe </a:t>
            </a:r>
            <a:r>
              <a:rPr b="0" i="0" lang="en-US" sz="1900" u="none" cap="none" strike="noStrike">
                <a:solidFill>
                  <a:srgbClr val="000000"/>
                </a:solidFill>
                <a:latin typeface="Century Gothic"/>
                <a:ea typeface="Century Gothic"/>
                <a:cs typeface="Century Gothic"/>
                <a:sym typeface="Century Gothic"/>
              </a:rPr>
              <a:t>storm.</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Ask</a:t>
            </a:r>
            <a:r>
              <a:rPr b="0" i="0" lang="en-US" sz="1900" u="none" cap="none" strike="noStrike">
                <a:solidFill>
                  <a:srgbClr val="000000"/>
                </a:solidFill>
                <a:latin typeface="Century Gothic"/>
                <a:ea typeface="Century Gothic"/>
                <a:cs typeface="Century Gothic"/>
                <a:sym typeface="Century Gothic"/>
              </a:rPr>
              <a:t>: Is a paper cut a </a:t>
            </a:r>
            <a:r>
              <a:rPr b="0" i="0" lang="en-US" sz="1900" u="none" cap="none" strike="noStrike">
                <a:solidFill>
                  <a:srgbClr val="000000"/>
                </a:solidFill>
                <a:highlight>
                  <a:srgbClr val="FFFF00"/>
                </a:highlight>
                <a:latin typeface="Century Gothic"/>
                <a:ea typeface="Century Gothic"/>
                <a:cs typeface="Century Gothic"/>
                <a:sym typeface="Century Gothic"/>
              </a:rPr>
              <a:t>severe</a:t>
            </a:r>
            <a:r>
              <a:rPr b="0" i="0" lang="en-US" sz="1900" u="none" cap="none" strike="noStrike">
                <a:solidFill>
                  <a:srgbClr val="000000"/>
                </a:solidFill>
                <a:latin typeface="Century Gothic"/>
                <a:ea typeface="Century Gothic"/>
                <a:cs typeface="Century Gothic"/>
                <a:sym typeface="Century Gothic"/>
              </a:rPr>
              <a:t> injury or not</a:t>
            </a:r>
            <a:r>
              <a:rPr b="0" i="0" lang="en-US" sz="19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Expand</a:t>
            </a:r>
            <a:r>
              <a:rPr b="0" i="0" lang="en-US" sz="1900" u="none" cap="none" strike="noStrike">
                <a:solidFill>
                  <a:srgbClr val="000000"/>
                </a:solidFill>
                <a:latin typeface="Century Gothic"/>
                <a:ea typeface="Century Gothic"/>
                <a:cs typeface="Century Gothic"/>
                <a:sym typeface="Century Gothic"/>
              </a:rPr>
              <a:t>: Practicing an extra half hour each day made a </a:t>
            </a:r>
            <a:r>
              <a:rPr b="0" i="0" lang="en-US" sz="1900" u="none" cap="none" strike="noStrike">
                <a:solidFill>
                  <a:srgbClr val="000000"/>
                </a:solidFill>
                <a:highlight>
                  <a:srgbClr val="FFFF00"/>
                </a:highlight>
                <a:latin typeface="Century Gothic"/>
                <a:ea typeface="Century Gothic"/>
                <a:cs typeface="Century Gothic"/>
                <a:sym typeface="Century Gothic"/>
              </a:rPr>
              <a:t>significant </a:t>
            </a:r>
            <a:r>
              <a:rPr b="0" i="0" lang="en-US" sz="1900" u="none" cap="none" strike="noStrike">
                <a:solidFill>
                  <a:srgbClr val="000000"/>
                </a:solidFill>
                <a:latin typeface="Century Gothic"/>
                <a:ea typeface="Century Gothic"/>
                <a:cs typeface="Century Gothic"/>
                <a:sym typeface="Century Gothic"/>
              </a:rPr>
              <a:t>difference in her playing.</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1900" u="sng" cap="none" strike="noStrike">
                <a:solidFill>
                  <a:srgbClr val="000000"/>
                </a:solidFill>
                <a:latin typeface="Century Gothic"/>
                <a:ea typeface="Century Gothic"/>
                <a:cs typeface="Century Gothic"/>
                <a:sym typeface="Century Gothic"/>
              </a:rPr>
              <a:t>Ask</a:t>
            </a:r>
            <a:r>
              <a:rPr b="0" i="0" lang="en-US" sz="1900" u="none" cap="none" strike="noStrike">
                <a:solidFill>
                  <a:srgbClr val="000000"/>
                </a:solidFill>
                <a:latin typeface="Century Gothic"/>
                <a:ea typeface="Century Gothic"/>
                <a:cs typeface="Century Gothic"/>
                <a:sym typeface="Century Gothic"/>
              </a:rPr>
              <a:t>: What significant events have taken place in our community lately</a:t>
            </a:r>
            <a:r>
              <a:rPr b="0" i="0" lang="en-US" sz="1900" u="none" cap="none" strike="noStrike">
                <a:solidFill>
                  <a:srgbClr val="000000"/>
                </a:solidFill>
                <a:latin typeface="Arial"/>
                <a:ea typeface="Arial"/>
                <a:cs typeface="Arial"/>
                <a:sym typeface="Arial"/>
              </a:rPr>
              <a:t>?</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900" u="none" cap="none" strike="noStrike">
              <a:solidFill>
                <a:schemeClr val="dk1"/>
              </a:solidFill>
              <a:latin typeface="Arial"/>
              <a:ea typeface="Arial"/>
              <a:cs typeface="Arial"/>
              <a:sym typeface="Arial"/>
            </a:endParaRPr>
          </a:p>
        </p:txBody>
      </p:sp>
      <p:sp>
        <p:nvSpPr>
          <p:cNvPr id="140" name="Google Shape;140;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1" name="Google Shape;141;p8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44"/>
          <p:cNvSpPr txBox="1"/>
          <p:nvPr/>
        </p:nvSpPr>
        <p:spPr>
          <a:xfrm>
            <a:off x="944300" y="1700805"/>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waiting</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44"/>
          <p:cNvSpPr txBox="1"/>
          <p:nvPr/>
        </p:nvSpPr>
        <p:spPr>
          <a:xfrm>
            <a:off x="6096000" y="1703108"/>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waited</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44"/>
          <p:cNvSpPr txBox="1"/>
          <p:nvPr/>
        </p:nvSpPr>
        <p:spPr>
          <a:xfrm>
            <a:off x="944300" y="4958034"/>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listen</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4"/>
          <p:cNvSpPr txBox="1"/>
          <p:nvPr/>
        </p:nvSpPr>
        <p:spPr>
          <a:xfrm>
            <a:off x="6271364" y="4958034"/>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big</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44"/>
          <p:cNvSpPr txBox="1"/>
          <p:nvPr/>
        </p:nvSpPr>
        <p:spPr>
          <a:xfrm>
            <a:off x="3567981" y="3329410"/>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long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A picture containing clock&#10;&#10;Description automatically generated" id="747" name="Google Shape;74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8" name="Google Shape;74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9" name="Google Shape;74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0" name="Google Shape;75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1" name="Google Shape;751;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45"/>
          <p:cNvSpPr txBox="1"/>
          <p:nvPr/>
        </p:nvSpPr>
        <p:spPr>
          <a:xfrm>
            <a:off x="6348457" y="3104914"/>
            <a:ext cx="413741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53" name="Google Shape;753;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pic>
        <p:nvPicPr>
          <p:cNvPr id="754" name="Google Shape;754;p45"/>
          <p:cNvPicPr preferRelativeResize="0"/>
          <p:nvPr/>
        </p:nvPicPr>
        <p:blipFill rotWithShape="1">
          <a:blip r:embed="rId6">
            <a:alphaModFix/>
          </a:blip>
          <a:srcRect b="0" l="0" r="0" t="0"/>
          <a:stretch/>
        </p:blipFill>
        <p:spPr>
          <a:xfrm>
            <a:off x="1706127" y="1109199"/>
            <a:ext cx="3732994" cy="51277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55" name="Google Shape;755;p45"/>
          <p:cNvPicPr preferRelativeResize="0"/>
          <p:nvPr/>
        </p:nvPicPr>
        <p:blipFill rotWithShape="1">
          <a:blip r:embed="rId7">
            <a:alphaModFix/>
          </a:blip>
          <a:srcRect b="0" l="0" r="0" t="0"/>
          <a:stretch/>
        </p:blipFill>
        <p:spPr>
          <a:xfrm>
            <a:off x="5969051" y="2514359"/>
            <a:ext cx="2060850" cy="7227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A picture containing clock&#10;&#10;Description automatically generated" id="761" name="Google Shape;76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2" name="Google Shape;76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3" name="Google Shape;76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4" name="Google Shape;76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5" name="Google Shape;76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66" name="Google Shape;766;p46"/>
          <p:cNvSpPr txBox="1"/>
          <p:nvPr/>
        </p:nvSpPr>
        <p:spPr>
          <a:xfrm>
            <a:off x="761081" y="1659305"/>
            <a:ext cx="67140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Begin recording ideas for setting and events </a:t>
            </a:r>
            <a:r>
              <a:rPr b="0" i="0" lang="en-US" sz="3200" u="none" cap="none" strike="noStrike">
                <a:solidFill>
                  <a:schemeClr val="dk1"/>
                </a:solidFill>
                <a:latin typeface="Century Gothic"/>
                <a:ea typeface="Century Gothic"/>
                <a:cs typeface="Century Gothic"/>
                <a:sym typeface="Century Gothic"/>
              </a:rPr>
              <a:t>in your own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Start writing </a:t>
            </a:r>
            <a:r>
              <a:rPr b="0" i="0" lang="en-US" sz="3200" u="none" cap="none" strike="noStrike">
                <a:solidFill>
                  <a:schemeClr val="dk1"/>
                </a:solidFill>
                <a:latin typeface="Century Gothic"/>
                <a:ea typeface="Century Gothic"/>
                <a:cs typeface="Century Gothic"/>
                <a:sym typeface="Century Gothic"/>
              </a:rPr>
              <a:t>your personal narrative in your own writing notebook.</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67" name="Google Shape;767;p46"/>
          <p:cNvPicPr preferRelativeResize="0"/>
          <p:nvPr/>
        </p:nvPicPr>
        <p:blipFill rotWithShape="1">
          <a:blip r:embed="rId6">
            <a:alphaModFix/>
          </a:blip>
          <a:srcRect b="0" l="0" r="0" t="0"/>
          <a:stretch/>
        </p:blipFill>
        <p:spPr>
          <a:xfrm>
            <a:off x="8023584" y="2274232"/>
            <a:ext cx="2429785" cy="24297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4" name="Google Shape;77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5" name="Google Shape;77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6" name="Google Shape;77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47"/>
          <p:cNvSpPr txBox="1"/>
          <p:nvPr/>
        </p:nvSpPr>
        <p:spPr>
          <a:xfrm>
            <a:off x="483983" y="1748167"/>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cry</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47"/>
          <p:cNvSpPr txBox="1"/>
          <p:nvPr/>
        </p:nvSpPr>
        <p:spPr>
          <a:xfrm>
            <a:off x="4373410" y="1749562"/>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crying</a:t>
            </a:r>
            <a:endParaRPr b="0" i="0" sz="1400" u="none" cap="none" strike="noStrike">
              <a:solidFill>
                <a:srgbClr val="000000"/>
              </a:solidFill>
              <a:latin typeface="Century Gothic"/>
              <a:ea typeface="Century Gothic"/>
              <a:cs typeface="Century Gothic"/>
              <a:sym typeface="Century Gothic"/>
            </a:endParaRPr>
          </a:p>
        </p:txBody>
      </p:sp>
      <p:sp>
        <p:nvSpPr>
          <p:cNvPr id="780" name="Google Shape;780;p47"/>
          <p:cNvSpPr txBox="1"/>
          <p:nvPr/>
        </p:nvSpPr>
        <p:spPr>
          <a:xfrm>
            <a:off x="8262835" y="1748167"/>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crier</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47"/>
          <p:cNvSpPr txBox="1"/>
          <p:nvPr/>
        </p:nvSpPr>
        <p:spPr>
          <a:xfrm>
            <a:off x="483984" y="3156594"/>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skate</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47"/>
          <p:cNvSpPr txBox="1"/>
          <p:nvPr/>
        </p:nvSpPr>
        <p:spPr>
          <a:xfrm>
            <a:off x="4373410" y="3172967"/>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skating</a:t>
            </a:r>
            <a:endParaRPr b="0" i="0" sz="1400" u="none" cap="none" strike="noStrike">
              <a:solidFill>
                <a:srgbClr val="000000"/>
              </a:solidFill>
              <a:latin typeface="Century Gothic"/>
              <a:ea typeface="Century Gothic"/>
              <a:cs typeface="Century Gothic"/>
              <a:sym typeface="Century Gothic"/>
            </a:endParaRPr>
          </a:p>
        </p:txBody>
      </p:sp>
      <p:sp>
        <p:nvSpPr>
          <p:cNvPr id="783" name="Google Shape;783;p47"/>
          <p:cNvSpPr txBox="1"/>
          <p:nvPr/>
        </p:nvSpPr>
        <p:spPr>
          <a:xfrm>
            <a:off x="8262835" y="3110302"/>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skater</a:t>
            </a:r>
            <a:endParaRPr b="0" i="0" sz="1400" u="none" cap="none" strike="noStrike">
              <a:solidFill>
                <a:srgbClr val="000000"/>
              </a:solidFill>
              <a:latin typeface="Century Gothic"/>
              <a:ea typeface="Century Gothic"/>
              <a:cs typeface="Century Gothic"/>
              <a:sym typeface="Century Gothic"/>
            </a:endParaRPr>
          </a:p>
        </p:txBody>
      </p:sp>
      <p:sp>
        <p:nvSpPr>
          <p:cNvPr id="784" name="Google Shape;784;p47"/>
          <p:cNvSpPr txBox="1"/>
          <p:nvPr/>
        </p:nvSpPr>
        <p:spPr>
          <a:xfrm>
            <a:off x="483984" y="4612385"/>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ship</a:t>
            </a:r>
            <a:endParaRPr b="0" i="0" sz="1400" u="none" cap="none" strike="noStrike">
              <a:solidFill>
                <a:srgbClr val="000000"/>
              </a:solidFill>
              <a:latin typeface="Century Gothic"/>
              <a:ea typeface="Century Gothic"/>
              <a:cs typeface="Century Gothic"/>
              <a:sym typeface="Century Gothic"/>
            </a:endParaRPr>
          </a:p>
        </p:txBody>
      </p:sp>
      <p:sp>
        <p:nvSpPr>
          <p:cNvPr id="785" name="Google Shape;785;p47"/>
          <p:cNvSpPr txBox="1"/>
          <p:nvPr/>
        </p:nvSpPr>
        <p:spPr>
          <a:xfrm>
            <a:off x="4373410" y="4622757"/>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shipping</a:t>
            </a:r>
            <a:endParaRPr b="0" i="0" sz="1400" u="none" cap="none" strike="noStrike">
              <a:solidFill>
                <a:srgbClr val="000000"/>
              </a:solidFill>
              <a:latin typeface="Century Gothic"/>
              <a:ea typeface="Century Gothic"/>
              <a:cs typeface="Century Gothic"/>
              <a:sym typeface="Century Gothic"/>
            </a:endParaRPr>
          </a:p>
        </p:txBody>
      </p:sp>
      <p:sp>
        <p:nvSpPr>
          <p:cNvPr id="786" name="Google Shape;786;p47"/>
          <p:cNvSpPr txBox="1"/>
          <p:nvPr/>
        </p:nvSpPr>
        <p:spPr>
          <a:xfrm>
            <a:off x="8262834" y="4537311"/>
            <a:ext cx="260994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shipper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descr="A picture containing clock&#10;&#10;Description automatically generated" id="792" name="Google Shape;79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3" name="Google Shape;79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4" name="Google Shape;79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5" name="Google Shape;79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6" name="Google Shape;79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97" name="Google Shape;797;p48"/>
          <p:cNvSpPr txBox="1"/>
          <p:nvPr/>
        </p:nvSpPr>
        <p:spPr>
          <a:xfrm>
            <a:off x="819040" y="2644190"/>
            <a:ext cx="9567600" cy="1831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4900" u="none" cap="none" strike="noStrike">
                <a:solidFill>
                  <a:schemeClr val="dk1"/>
                </a:solidFill>
                <a:latin typeface="Century Gothic"/>
                <a:ea typeface="Century Gothic"/>
                <a:cs typeface="Century Gothic"/>
                <a:sym typeface="Century Gothic"/>
              </a:rPr>
              <a:t>A pilot flies a plane.</a:t>
            </a:r>
            <a:endParaRPr b="0" i="0" sz="4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descr="A picture containing drawing, lamp&#10;&#10;Description automatically generated" id="803" name="Google Shape;803;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04" name="Google Shape;804;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05" name="Google Shape;805;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06" name="Google Shape;806;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07" name="Google Shape;807;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08" name="Google Shape;808;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A picture containing clock&#10;&#10;Description automatically generated" id="814" name="Google Shape;814;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5" name="Google Shape;815;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6" name="Google Shape;816;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7" name="Google Shape;817;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8" name="Google Shape;818;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9" name="Google Shape;819;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50"/>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21 in your Student Interactive.</a:t>
            </a:r>
            <a:endParaRPr b="0" i="0" sz="3200" u="none" cap="none" strike="noStrike">
              <a:solidFill>
                <a:srgbClr val="000000"/>
              </a:solidFill>
              <a:latin typeface="Arial"/>
              <a:ea typeface="Arial"/>
              <a:cs typeface="Arial"/>
              <a:sym typeface="Arial"/>
            </a:endParaRPr>
          </a:p>
        </p:txBody>
      </p:sp>
      <p:pic>
        <p:nvPicPr>
          <p:cNvPr id="821" name="Google Shape;821;p50"/>
          <p:cNvPicPr preferRelativeResize="0"/>
          <p:nvPr/>
        </p:nvPicPr>
        <p:blipFill rotWithShape="1">
          <a:blip r:embed="rId6">
            <a:alphaModFix/>
          </a:blip>
          <a:srcRect b="0" l="0" r="0" t="0"/>
          <a:stretch/>
        </p:blipFill>
        <p:spPr>
          <a:xfrm>
            <a:off x="1744636" y="1159033"/>
            <a:ext cx="4021364"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8" name="Google Shape;828;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9" name="Google Shape;829;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0" name="Google Shape;830;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1" name="Google Shape;831;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53"/>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29 in your Student Interactive.</a:t>
            </a:r>
            <a:endParaRPr b="0" i="0" sz="3200" u="none" cap="none" strike="noStrike">
              <a:solidFill>
                <a:srgbClr val="000000"/>
              </a:solidFill>
              <a:latin typeface="Arial"/>
              <a:ea typeface="Arial"/>
              <a:cs typeface="Arial"/>
              <a:sym typeface="Arial"/>
            </a:endParaRPr>
          </a:p>
        </p:txBody>
      </p:sp>
      <p:pic>
        <p:nvPicPr>
          <p:cNvPr id="834" name="Google Shape;834;p53"/>
          <p:cNvPicPr preferRelativeResize="0"/>
          <p:nvPr/>
        </p:nvPicPr>
        <p:blipFill rotWithShape="1">
          <a:blip r:embed="rId6">
            <a:alphaModFix/>
          </a:blip>
          <a:srcRect b="0" l="0" r="0" t="0"/>
          <a:stretch/>
        </p:blipFill>
        <p:spPr>
          <a:xfrm>
            <a:off x="1614808" y="1159009"/>
            <a:ext cx="3927803"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descr="A picture containing clock&#10;&#10;Description automatically generated" id="840" name="Google Shape;84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1" name="Google Shape;84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2" name="Google Shape;84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3" name="Google Shape;84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4" name="Google Shape;84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45" name="Google Shape;845;p57"/>
          <p:cNvSpPr txBox="1"/>
          <p:nvPr/>
        </p:nvSpPr>
        <p:spPr>
          <a:xfrm>
            <a:off x="6227757" y="2005526"/>
            <a:ext cx="5346291"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Annotate </a:t>
            </a:r>
            <a:r>
              <a:rPr b="0" i="0" lang="en-US" sz="3200" u="none" cap="none" strike="noStrike">
                <a:solidFill>
                  <a:srgbClr val="000000"/>
                </a:solidFill>
                <a:latin typeface="Century Gothic"/>
                <a:ea typeface="Century Gothic"/>
                <a:cs typeface="Century Gothic"/>
                <a:sym typeface="Century Gothic"/>
              </a:rPr>
              <a:t>the text using the other Close Reading notes for Use Text Evidence.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Use </a:t>
            </a:r>
            <a:r>
              <a:rPr b="0" i="0" lang="en-US" sz="3200" u="none" cap="none" strike="noStrike">
                <a:solidFill>
                  <a:srgbClr val="000000"/>
                </a:solidFill>
                <a:latin typeface="Century Gothic"/>
                <a:ea typeface="Century Gothic"/>
                <a:cs typeface="Century Gothic"/>
                <a:sym typeface="Century Gothic"/>
              </a:rPr>
              <a:t>the text evidence from your annotations to complete page 37 in your Student Interactive.  </a:t>
            </a:r>
            <a:endParaRPr b="0" i="0" sz="3200" u="none" cap="none" strike="noStrike">
              <a:solidFill>
                <a:srgbClr val="000000"/>
              </a:solidFill>
              <a:latin typeface="Arial"/>
              <a:ea typeface="Arial"/>
              <a:cs typeface="Arial"/>
              <a:sym typeface="Arial"/>
            </a:endParaRPr>
          </a:p>
        </p:txBody>
      </p:sp>
      <p:sp>
        <p:nvSpPr>
          <p:cNvPr id="846" name="Google Shape;846;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pic>
        <p:nvPicPr>
          <p:cNvPr id="847" name="Google Shape;847;p57"/>
          <p:cNvPicPr preferRelativeResize="0"/>
          <p:nvPr/>
        </p:nvPicPr>
        <p:blipFill rotWithShape="1">
          <a:blip r:embed="rId6">
            <a:alphaModFix/>
          </a:blip>
          <a:srcRect b="0" l="0" r="0" t="0"/>
          <a:stretch/>
        </p:blipFill>
        <p:spPr>
          <a:xfrm>
            <a:off x="1632941" y="1277676"/>
            <a:ext cx="3795390" cy="52362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48" name="Google Shape;848;p57"/>
          <p:cNvPicPr preferRelativeResize="0"/>
          <p:nvPr/>
        </p:nvPicPr>
        <p:blipFill rotWithShape="1">
          <a:blip r:embed="rId7">
            <a:alphaModFix/>
          </a:blip>
          <a:srcRect b="0" l="0" r="0" t="0"/>
          <a:stretch/>
        </p:blipFill>
        <p:spPr>
          <a:xfrm>
            <a:off x="6227751" y="1148622"/>
            <a:ext cx="2060850" cy="72271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picture containing clock&#10;&#10;Description automatically generated" id="854" name="Google Shape;854;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5" name="Google Shape;855;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6" name="Google Shape;856;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7" name="Google Shape;857;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8" name="Google Shape;858;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859" name="Google Shape;859;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860" name="Google Shape;860;p58"/>
          <p:cNvSpPr txBox="1"/>
          <p:nvPr/>
        </p:nvSpPr>
        <p:spPr>
          <a:xfrm>
            <a:off x="6173755" y="3447573"/>
            <a:ext cx="491130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61" name="Google Shape;861;p58"/>
          <p:cNvPicPr preferRelativeResize="0"/>
          <p:nvPr/>
        </p:nvPicPr>
        <p:blipFill rotWithShape="1">
          <a:blip r:embed="rId6">
            <a:alphaModFix/>
          </a:blip>
          <a:srcRect b="0" l="0" r="0" t="0"/>
          <a:stretch/>
        </p:blipFill>
        <p:spPr>
          <a:xfrm>
            <a:off x="1564435" y="1217882"/>
            <a:ext cx="3896912" cy="53074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2" name="Google Shape;862;p58"/>
          <p:cNvPicPr preferRelativeResize="0"/>
          <p:nvPr/>
        </p:nvPicPr>
        <p:blipFill rotWithShape="1">
          <a:blip r:embed="rId7">
            <a:alphaModFix/>
          </a:blip>
          <a:srcRect b="0" l="0" r="0" t="0"/>
          <a:stretch/>
        </p:blipFill>
        <p:spPr>
          <a:xfrm>
            <a:off x="5969051" y="2514359"/>
            <a:ext cx="2060850" cy="7227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clock&#10;&#10;Description automatically generated" id="147" name="Google Shape;147;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8" name="Google Shape;148;p8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9" name="Google Shape;14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2" name="Google Shape;152;p8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3" name="Google Shape;153;p89"/>
          <p:cNvSpPr txBox="1"/>
          <p:nvPr/>
        </p:nvSpPr>
        <p:spPr>
          <a:xfrm>
            <a:off x="6096000" y="3175368"/>
            <a:ext cx="5663099" cy="24057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chart on page 13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54" name="Google Shape;154;p89"/>
          <p:cNvPicPr preferRelativeResize="0"/>
          <p:nvPr/>
        </p:nvPicPr>
        <p:blipFill rotWithShape="1">
          <a:blip r:embed="rId6">
            <a:alphaModFix/>
          </a:blip>
          <a:srcRect b="0" l="0" r="0" t="0"/>
          <a:stretch/>
        </p:blipFill>
        <p:spPr>
          <a:xfrm>
            <a:off x="6161981" y="2376964"/>
            <a:ext cx="4877486" cy="703575"/>
          </a:xfrm>
          <a:prstGeom prst="rect">
            <a:avLst/>
          </a:prstGeom>
          <a:noFill/>
          <a:ln>
            <a:noFill/>
          </a:ln>
        </p:spPr>
      </p:pic>
      <p:pic>
        <p:nvPicPr>
          <p:cNvPr id="155" name="Google Shape;155;p89"/>
          <p:cNvPicPr preferRelativeResize="0"/>
          <p:nvPr/>
        </p:nvPicPr>
        <p:blipFill rotWithShape="1">
          <a:blip r:embed="rId7">
            <a:alphaModFix/>
          </a:blip>
          <a:srcRect b="0" l="0" r="0" t="0"/>
          <a:stretch/>
        </p:blipFill>
        <p:spPr>
          <a:xfrm>
            <a:off x="1563528" y="1128879"/>
            <a:ext cx="3944403" cy="53335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A picture containing clock&#10;&#10;Description automatically generated" id="868" name="Google Shape;868;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9" name="Google Shape;869;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0" name="Google Shape;870;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1" name="Google Shape;871;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2" name="Google Shape;872;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0" sz="1400" u="none" cap="none" strike="noStrike">
              <a:solidFill>
                <a:srgbClr val="000000"/>
              </a:solidFill>
              <a:latin typeface="Century Gothic"/>
              <a:ea typeface="Century Gothic"/>
              <a:cs typeface="Century Gothic"/>
              <a:sym typeface="Century Gothic"/>
            </a:endParaRPr>
          </a:p>
        </p:txBody>
      </p:sp>
      <p:sp>
        <p:nvSpPr>
          <p:cNvPr id="873" name="Google Shape;873;p59"/>
          <p:cNvSpPr txBox="1"/>
          <p:nvPr/>
        </p:nvSpPr>
        <p:spPr>
          <a:xfrm>
            <a:off x="1723374" y="1985078"/>
            <a:ext cx="1404732" cy="830956"/>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800" u="none" cap="none" strike="noStrike">
                <a:solidFill>
                  <a:schemeClr val="dk1"/>
                </a:solidFill>
                <a:latin typeface="Century Gothic"/>
                <a:ea typeface="Century Gothic"/>
                <a:cs typeface="Century Gothic"/>
                <a:sym typeface="Century Gothic"/>
              </a:rPr>
              <a:t>-er</a:t>
            </a:r>
            <a:endParaRPr b="0" i="0" sz="4800" u="none" cap="none" strike="noStrike">
              <a:solidFill>
                <a:schemeClr val="dk1"/>
              </a:solidFill>
              <a:latin typeface="Century Gothic"/>
              <a:ea typeface="Century Gothic"/>
              <a:cs typeface="Century Gothic"/>
              <a:sym typeface="Century Gothic"/>
            </a:endParaRPr>
          </a:p>
        </p:txBody>
      </p:sp>
      <p:sp>
        <p:nvSpPr>
          <p:cNvPr id="874" name="Google Shape;874;p59"/>
          <p:cNvSpPr txBox="1"/>
          <p:nvPr/>
        </p:nvSpPr>
        <p:spPr>
          <a:xfrm>
            <a:off x="4488717" y="1851938"/>
            <a:ext cx="6937755"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Pick </a:t>
            </a:r>
            <a:r>
              <a:rPr b="0" i="0" lang="en-US" sz="3200" u="none" cap="none" strike="noStrike">
                <a:solidFill>
                  <a:schemeClr val="dk1"/>
                </a:solidFill>
                <a:latin typeface="Century Gothic"/>
                <a:ea typeface="Century Gothic"/>
                <a:cs typeface="Century Gothic"/>
                <a:sym typeface="Century Gothic"/>
              </a:rPr>
              <a:t>an adjective that ends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Century Gothic"/>
                <a:ea typeface="Century Gothic"/>
                <a:cs typeface="Century Gothic"/>
                <a:sym typeface="Century Gothic"/>
              </a:rPr>
              <a:t>–est.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Work</a:t>
            </a:r>
            <a:r>
              <a:rPr b="0" i="0" lang="en-US" sz="3200" u="none" cap="none" strike="noStrike">
                <a:solidFill>
                  <a:schemeClr val="dk1"/>
                </a:solidFill>
                <a:latin typeface="Century Gothic"/>
                <a:ea typeface="Century Gothic"/>
                <a:cs typeface="Century Gothic"/>
                <a:sym typeface="Century Gothic"/>
              </a:rPr>
              <a:t> with a partner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a person or thing these combined adjectives could describe.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875" name="Google Shape;875;p59"/>
          <p:cNvSpPr txBox="1"/>
          <p:nvPr/>
        </p:nvSpPr>
        <p:spPr>
          <a:xfrm>
            <a:off x="1723372" y="4127078"/>
            <a:ext cx="1404734" cy="830956"/>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800" u="none" cap="none" strike="noStrike">
                <a:solidFill>
                  <a:schemeClr val="dk1"/>
                </a:solidFill>
                <a:latin typeface="Century Gothic"/>
                <a:ea typeface="Century Gothic"/>
                <a:cs typeface="Century Gothic"/>
                <a:sym typeface="Century Gothic"/>
              </a:rPr>
              <a:t>-est</a:t>
            </a:r>
            <a:endParaRPr b="0" i="0" sz="4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descr="A picture containing clock&#10;&#10;Description automatically generated" id="881" name="Google Shape;881;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2" name="Google Shape;882;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3" name="Google Shape;883;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4" name="Google Shape;884;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5" name="Google Shape;885;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86" name="Google Shape;886;p54"/>
          <p:cNvSpPr txBox="1"/>
          <p:nvPr/>
        </p:nvSpPr>
        <p:spPr>
          <a:xfrm>
            <a:off x="6348457" y="3104914"/>
            <a:ext cx="413741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87" name="Google Shape;887;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pic>
        <p:nvPicPr>
          <p:cNvPr id="888" name="Google Shape;888;p54"/>
          <p:cNvPicPr preferRelativeResize="0"/>
          <p:nvPr/>
        </p:nvPicPr>
        <p:blipFill rotWithShape="1">
          <a:blip r:embed="rId6">
            <a:alphaModFix/>
          </a:blip>
          <a:srcRect b="0" l="0" r="0" t="0"/>
          <a:stretch/>
        </p:blipFill>
        <p:spPr>
          <a:xfrm>
            <a:off x="1595258" y="1159252"/>
            <a:ext cx="3809485" cy="52784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89" name="Google Shape;889;p54"/>
          <p:cNvPicPr preferRelativeResize="0"/>
          <p:nvPr/>
        </p:nvPicPr>
        <p:blipFill rotWithShape="1">
          <a:blip r:embed="rId7">
            <a:alphaModFix/>
          </a:blip>
          <a:srcRect b="0" l="0" r="0" t="0"/>
          <a:stretch/>
        </p:blipFill>
        <p:spPr>
          <a:xfrm>
            <a:off x="6348451" y="2382209"/>
            <a:ext cx="2060850" cy="72271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descr="A picture containing clock&#10;&#10;Description automatically generated" id="895" name="Google Shape;89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6" name="Google Shape;89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7" name="Google Shape;89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8" name="Google Shape;89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9" name="Google Shape;89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00" name="Google Shape;900;p61"/>
          <p:cNvSpPr txBox="1"/>
          <p:nvPr/>
        </p:nvSpPr>
        <p:spPr>
          <a:xfrm>
            <a:off x="1339275" y="2151450"/>
            <a:ext cx="7517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Finalize </a:t>
            </a:r>
            <a:r>
              <a:rPr b="0" i="0" lang="en-US" sz="3200" u="none" cap="none" strike="noStrike">
                <a:solidFill>
                  <a:schemeClr val="dk1"/>
                </a:solidFill>
                <a:latin typeface="Century Gothic"/>
                <a:ea typeface="Century Gothic"/>
                <a:cs typeface="Century Gothic"/>
                <a:sym typeface="Century Gothic"/>
              </a:rPr>
              <a:t>your topic of choice.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making modifications </a:t>
            </a:r>
            <a:r>
              <a:rPr b="0" i="0" lang="en-US" sz="3200" u="none" cap="none" strike="noStrike">
                <a:solidFill>
                  <a:schemeClr val="dk1"/>
                </a:solidFill>
                <a:latin typeface="Century Gothic"/>
                <a:ea typeface="Century Gothic"/>
                <a:cs typeface="Century Gothic"/>
                <a:sym typeface="Century Gothic"/>
              </a:rPr>
              <a:t>based on today’s minilesson.</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01" name="Google Shape;901;p61"/>
          <p:cNvPicPr preferRelativeResize="0"/>
          <p:nvPr/>
        </p:nvPicPr>
        <p:blipFill rotWithShape="1">
          <a:blip r:embed="rId6">
            <a:alphaModFix/>
          </a:blip>
          <a:srcRect b="0" l="0" r="0" t="0"/>
          <a:stretch/>
        </p:blipFill>
        <p:spPr>
          <a:xfrm>
            <a:off x="8623009" y="3207157"/>
            <a:ext cx="2429785" cy="24297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62"/>
          <p:cNvSpPr txBox="1"/>
          <p:nvPr/>
        </p:nvSpPr>
        <p:spPr>
          <a:xfrm>
            <a:off x="542568" y="2329328"/>
            <a:ext cx="10660200" cy="21702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500" u="none" cap="none" strike="noStrike">
                <a:solidFill>
                  <a:schemeClr val="dk1"/>
                </a:solidFill>
                <a:latin typeface="Century Gothic"/>
                <a:ea typeface="Century Gothic"/>
                <a:cs typeface="Century Gothic"/>
                <a:sym typeface="Century Gothic"/>
              </a:rPr>
              <a:t>The lazyest puppy was prettyer, and it stopped criing when we brought supplys.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A picture containing clock&#10;&#10;Description automatically generated" id="918" name="Google Shape;918;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9" name="Google Shape;919;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0" name="Google Shape;920;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1" name="Google Shape;921;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23" name="Google Shape;923;p63"/>
          <p:cNvSpPr txBox="1"/>
          <p:nvPr/>
        </p:nvSpPr>
        <p:spPr>
          <a:xfrm>
            <a:off x="5887439" y="2941842"/>
            <a:ext cx="4499094"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the draft. </a:t>
            </a:r>
            <a:endParaRPr b="0" i="0" sz="3200" u="none" cap="none" strike="noStrike">
              <a:solidFill>
                <a:schemeClr val="dk1"/>
              </a:solidFill>
              <a:latin typeface="Century Gothic"/>
              <a:ea typeface="Century Gothic"/>
              <a:cs typeface="Century Gothic"/>
              <a:sym typeface="Century Gothic"/>
            </a:endParaRPr>
          </a:p>
        </p:txBody>
      </p:sp>
      <p:sp>
        <p:nvSpPr>
          <p:cNvPr id="924" name="Google Shape;924;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925" name="Google Shape;925;p63"/>
          <p:cNvPicPr preferRelativeResize="0"/>
          <p:nvPr/>
        </p:nvPicPr>
        <p:blipFill rotWithShape="1">
          <a:blip r:embed="rId6">
            <a:alphaModFix/>
          </a:blip>
          <a:srcRect b="0" l="0" r="0" t="0"/>
          <a:stretch/>
        </p:blipFill>
        <p:spPr>
          <a:xfrm>
            <a:off x="1700388" y="1297881"/>
            <a:ext cx="3825931" cy="51808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26" name="Google Shape;926;p63"/>
          <p:cNvPicPr preferRelativeResize="0"/>
          <p:nvPr/>
        </p:nvPicPr>
        <p:blipFill rotWithShape="1">
          <a:blip r:embed="rId7">
            <a:alphaModFix/>
          </a:blip>
          <a:srcRect b="0" l="0" r="0" t="0"/>
          <a:stretch/>
        </p:blipFill>
        <p:spPr>
          <a:xfrm>
            <a:off x="5887451" y="2111859"/>
            <a:ext cx="2060850" cy="72271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descr="A picture containing drawing, lamp&#10;&#10;Description automatically generated" id="931" name="Google Shape;931;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32" name="Google Shape;932;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33" name="Google Shape;933;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35" name="Google Shape;935;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36" name="Google Shape;936;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3" name="Google Shape;943;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4" name="Google Shape;94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5" name="Google Shape;945;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6" name="Google Shape;946;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47" name="Google Shape;947;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66"/>
          <p:cNvSpPr txBox="1"/>
          <p:nvPr/>
        </p:nvSpPr>
        <p:spPr>
          <a:xfrm>
            <a:off x="6194228" y="2904584"/>
            <a:ext cx="419230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38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49" name="Google Shape;949;p66"/>
          <p:cNvPicPr preferRelativeResize="0"/>
          <p:nvPr/>
        </p:nvPicPr>
        <p:blipFill rotWithShape="1">
          <a:blip r:embed="rId6">
            <a:alphaModFix/>
          </a:blip>
          <a:srcRect b="0" l="0" r="0" t="0"/>
          <a:stretch/>
        </p:blipFill>
        <p:spPr>
          <a:xfrm>
            <a:off x="1562830" y="1159009"/>
            <a:ext cx="4035452"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descr="A picture containing clock&#10;&#10;Description automatically generated" id="955" name="Google Shape;955;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6" name="Google Shape;956;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7" name="Google Shape;957;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8" name="Google Shape;95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9" name="Google Shape;95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60" name="Google Shape;960;p67"/>
          <p:cNvPicPr preferRelativeResize="0"/>
          <p:nvPr/>
        </p:nvPicPr>
        <p:blipFill rotWithShape="1">
          <a:blip r:embed="rId6">
            <a:alphaModFix/>
          </a:blip>
          <a:srcRect b="35517" l="0" r="61885" t="19603"/>
          <a:stretch/>
        </p:blipFill>
        <p:spPr>
          <a:xfrm>
            <a:off x="5121360" y="1763571"/>
            <a:ext cx="5265173" cy="1238865"/>
          </a:xfrm>
          <a:prstGeom prst="rect">
            <a:avLst/>
          </a:prstGeom>
          <a:noFill/>
          <a:ln>
            <a:noFill/>
          </a:ln>
        </p:spPr>
      </p:pic>
      <p:sp>
        <p:nvSpPr>
          <p:cNvPr id="961" name="Google Shape;961;p67"/>
          <p:cNvSpPr txBox="1"/>
          <p:nvPr/>
        </p:nvSpPr>
        <p:spPr>
          <a:xfrm>
            <a:off x="5542611" y="3171417"/>
            <a:ext cx="6476645"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How can visiting new places expand our understanding of our place 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the world</a:t>
            </a:r>
            <a:r>
              <a:rPr b="0" i="0" lang="en-US"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pic>
        <p:nvPicPr>
          <p:cNvPr id="962" name="Google Shape;962;p67"/>
          <p:cNvPicPr preferRelativeResize="0"/>
          <p:nvPr/>
        </p:nvPicPr>
        <p:blipFill rotWithShape="1">
          <a:blip r:embed="rId7">
            <a:alphaModFix/>
          </a:blip>
          <a:srcRect b="0" l="0" r="0" t="0"/>
          <a:stretch/>
        </p:blipFill>
        <p:spPr>
          <a:xfrm>
            <a:off x="928214" y="1139825"/>
            <a:ext cx="3950550" cy="529788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descr="A picture containing clock&#10;&#10;Description automatically generated" id="968" name="Google Shape;968;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9" name="Google Shape;969;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0" name="Google Shape;970;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1" name="Google Shape;971;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2" name="Google Shape;972;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973" name="Google Shape;973;p68"/>
          <p:cNvSpPr txBox="1"/>
          <p:nvPr/>
        </p:nvSpPr>
        <p:spPr>
          <a:xfrm>
            <a:off x="651355" y="2524579"/>
            <a:ext cx="10020900" cy="21702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500" u="none" cap="none" strike="noStrike">
                <a:solidFill>
                  <a:schemeClr val="dk1"/>
                </a:solidFill>
                <a:latin typeface="Century Gothic"/>
                <a:ea typeface="Century Gothic"/>
                <a:cs typeface="Century Gothic"/>
                <a:sym typeface="Century Gothic"/>
              </a:rPr>
              <a:t>The bear hibernates last winter and in the spring he was hungrier than a lion.</a:t>
            </a:r>
            <a:endParaRPr b="0" i="0" sz="5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descr="A picture containing clock&#10;&#10;Description automatically generated" id="979" name="Google Shape;979;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0" name="Google Shape;980;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1" name="Google Shape;981;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2" name="Google Shape;982;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3" name="Google Shape;983;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84" name="Google Shape;984;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pic>
        <p:nvPicPr>
          <p:cNvPr id="985" name="Google Shape;985;p69"/>
          <p:cNvPicPr preferRelativeResize="0"/>
          <p:nvPr/>
        </p:nvPicPr>
        <p:blipFill rotWithShape="1">
          <a:blip r:embed="rId6">
            <a:alphaModFix/>
          </a:blip>
          <a:srcRect b="0" l="0" r="0" t="0"/>
          <a:stretch/>
        </p:blipFill>
        <p:spPr>
          <a:xfrm>
            <a:off x="1460112" y="1187375"/>
            <a:ext cx="3806845" cy="52503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86" name="Google Shape;986;p69"/>
          <p:cNvSpPr txBox="1"/>
          <p:nvPr/>
        </p:nvSpPr>
        <p:spPr>
          <a:xfrm>
            <a:off x="6194228" y="2904584"/>
            <a:ext cx="419230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drawing, lamp&#10;&#10;Description automatically generated" id="160" name="Google Shape;160;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61" name="Google Shape;161;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62" name="Google Shape;162;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64" name="Google Shape;164;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65" name="Google Shape;165;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descr="A picture containing clock&#10;&#10;Description automatically generated" id="992" name="Google Shape;992;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3" name="Google Shape;993;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4" name="Google Shape;994;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5" name="Google Shape;995;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6" name="Google Shape;996;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 Writing Club</a:t>
            </a:r>
            <a:endParaRPr b="0" i="0" sz="1400" u="none" cap="none" strike="noStrike">
              <a:solidFill>
                <a:srgbClr val="000000"/>
              </a:solidFill>
              <a:latin typeface="Century Gothic"/>
              <a:ea typeface="Century Gothic"/>
              <a:cs typeface="Century Gothic"/>
              <a:sym typeface="Century Gothic"/>
            </a:endParaRPr>
          </a:p>
        </p:txBody>
      </p:sp>
      <p:sp>
        <p:nvSpPr>
          <p:cNvPr id="997" name="Google Shape;997;p104"/>
          <p:cNvSpPr txBox="1"/>
          <p:nvPr/>
        </p:nvSpPr>
        <p:spPr>
          <a:xfrm>
            <a:off x="646472" y="1100411"/>
            <a:ext cx="106602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Conversation Starters</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key elements should a personal narrative have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role does the narrator play in this piece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How does the setting contribute to the personal narrative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Why does the topic in a personal narrative have to be interesting to the audience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Where should the turning point fall in a personal narrative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Books outline" id="998" name="Google Shape;998;p104"/>
          <p:cNvPicPr preferRelativeResize="0"/>
          <p:nvPr/>
        </p:nvPicPr>
        <p:blipFill rotWithShape="1">
          <a:blip r:embed="rId6">
            <a:alphaModFix/>
          </a:blip>
          <a:srcRect b="0" l="0" r="0" t="0"/>
          <a:stretch/>
        </p:blipFill>
        <p:spPr>
          <a:xfrm>
            <a:off x="13459184" y="1512232"/>
            <a:ext cx="2429785" cy="242978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55"/>
          <p:cNvSpPr txBox="1"/>
          <p:nvPr/>
        </p:nvSpPr>
        <p:spPr>
          <a:xfrm>
            <a:off x="397666" y="1408221"/>
            <a:ext cx="11208300" cy="44022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shipping</a:t>
            </a:r>
            <a:r>
              <a:rPr b="0" i="0" lang="en-US" sz="2800" u="none" cap="none" strike="noStrike">
                <a:solidFill>
                  <a:srgbClr val="000000"/>
                </a:solidFill>
                <a:latin typeface="Century Gothic"/>
                <a:ea typeface="Century Gothic"/>
                <a:cs typeface="Century Gothic"/>
                <a:sym typeface="Century Gothic"/>
              </a:rPr>
              <a:t> box was too heavy for me to carry.</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I am</a:t>
            </a:r>
            <a:r>
              <a:rPr b="1" i="0" lang="en-US" sz="2800" u="none" cap="none" strike="noStrike">
                <a:solidFill>
                  <a:srgbClr val="000000"/>
                </a:solidFill>
                <a:latin typeface="Century Gothic"/>
                <a:ea typeface="Century Gothic"/>
                <a:cs typeface="Century Gothic"/>
                <a:sym typeface="Century Gothic"/>
              </a:rPr>
              <a:t> lazier </a:t>
            </a:r>
            <a:r>
              <a:rPr b="0" i="0" lang="en-US" sz="2800" u="none" cap="none" strike="noStrike">
                <a:solidFill>
                  <a:srgbClr val="000000"/>
                </a:solidFill>
                <a:latin typeface="Century Gothic"/>
                <a:ea typeface="Century Gothic"/>
                <a:cs typeface="Century Gothic"/>
                <a:sym typeface="Century Gothic"/>
              </a:rPr>
              <a:t>on the weekend.</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movie was </a:t>
            </a:r>
            <a:r>
              <a:rPr b="1" i="0" lang="en-US" sz="2800" u="none" cap="none" strike="noStrike">
                <a:solidFill>
                  <a:srgbClr val="000000"/>
                </a:solidFill>
                <a:latin typeface="Century Gothic"/>
                <a:ea typeface="Century Gothic"/>
                <a:cs typeface="Century Gothic"/>
                <a:sym typeface="Century Gothic"/>
              </a:rPr>
              <a:t>sadder</a:t>
            </a:r>
            <a:r>
              <a:rPr b="0" i="0" lang="en-US" sz="2800" u="none" cap="none" strike="noStrike">
                <a:solidFill>
                  <a:srgbClr val="000000"/>
                </a:solidFill>
                <a:latin typeface="Century Gothic"/>
                <a:ea typeface="Century Gothic"/>
                <a:cs typeface="Century Gothic"/>
                <a:sym typeface="Century Gothic"/>
              </a:rPr>
              <a:t> than I expected.</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Diego brought his</a:t>
            </a:r>
            <a:r>
              <a:rPr b="1" i="0" lang="en-US" sz="2800" u="none" cap="none" strike="noStrike">
                <a:solidFill>
                  <a:srgbClr val="000000"/>
                </a:solidFill>
                <a:latin typeface="Century Gothic"/>
                <a:ea typeface="Century Gothic"/>
                <a:cs typeface="Century Gothic"/>
                <a:sym typeface="Century Gothic"/>
              </a:rPr>
              <a:t> supplies </a:t>
            </a:r>
            <a:r>
              <a:rPr b="0" i="0" lang="en-US" sz="2800" u="none" cap="none" strike="noStrike">
                <a:solidFill>
                  <a:srgbClr val="000000"/>
                </a:solidFill>
                <a:latin typeface="Century Gothic"/>
                <a:ea typeface="Century Gothic"/>
                <a:cs typeface="Century Gothic"/>
                <a:sym typeface="Century Gothic"/>
              </a:rPr>
              <a:t>to class.</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puppy</a:t>
            </a:r>
            <a:r>
              <a:rPr b="1" i="0" lang="en-US" sz="2800" u="none" cap="none" strike="noStrike">
                <a:solidFill>
                  <a:srgbClr val="000000"/>
                </a:solidFill>
                <a:latin typeface="Century Gothic"/>
                <a:ea typeface="Century Gothic"/>
                <a:cs typeface="Century Gothic"/>
                <a:sym typeface="Century Gothic"/>
              </a:rPr>
              <a:t> cried </a:t>
            </a:r>
            <a:r>
              <a:rPr b="0" i="0" lang="en-US" sz="2800" u="none" cap="none" strike="noStrike">
                <a:solidFill>
                  <a:srgbClr val="000000"/>
                </a:solidFill>
                <a:latin typeface="Century Gothic"/>
                <a:ea typeface="Century Gothic"/>
                <a:cs typeface="Century Gothic"/>
                <a:sym typeface="Century Gothic"/>
              </a:rPr>
              <a:t>when he was lonely.</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Amanda had the </a:t>
            </a:r>
            <a:r>
              <a:rPr b="1" i="0" lang="en-US" sz="2800" u="none" cap="none" strike="noStrike">
                <a:solidFill>
                  <a:srgbClr val="000000"/>
                </a:solidFill>
                <a:latin typeface="Century Gothic"/>
                <a:ea typeface="Century Gothic"/>
                <a:cs typeface="Century Gothic"/>
                <a:sym typeface="Century Gothic"/>
              </a:rPr>
              <a:t>prettiest </a:t>
            </a:r>
            <a:r>
              <a:rPr b="0" i="0" lang="en-US" sz="2800" u="none" cap="none" strike="noStrike">
                <a:solidFill>
                  <a:srgbClr val="000000"/>
                </a:solidFill>
                <a:latin typeface="Century Gothic"/>
                <a:ea typeface="Century Gothic"/>
                <a:cs typeface="Century Gothic"/>
                <a:sym typeface="Century Gothic"/>
              </a:rPr>
              <a:t>costume in the school play.  </a:t>
            </a:r>
            <a:endParaRPr b="0" i="0" sz="2800" u="none" cap="none" strike="noStrike">
              <a:solidFill>
                <a:schemeClr val="dk1"/>
              </a:solidFill>
              <a:latin typeface="Century Gothic"/>
              <a:ea typeface="Century Gothic"/>
              <a:cs typeface="Century Gothic"/>
              <a:sym typeface="Century Gothic"/>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father comforted the</a:t>
            </a:r>
            <a:r>
              <a:rPr b="1" i="0" lang="en-US" sz="2800" u="none" cap="none" strike="noStrike">
                <a:solidFill>
                  <a:srgbClr val="000000"/>
                </a:solidFill>
                <a:latin typeface="Century Gothic"/>
                <a:ea typeface="Century Gothic"/>
                <a:cs typeface="Century Gothic"/>
                <a:sym typeface="Century Gothic"/>
              </a:rPr>
              <a:t> crying </a:t>
            </a:r>
            <a:r>
              <a:rPr b="0" i="0" lang="en-US" sz="2800" u="none" cap="none" strike="noStrike">
                <a:solidFill>
                  <a:srgbClr val="000000"/>
                </a:solidFill>
                <a:latin typeface="Century Gothic"/>
                <a:ea typeface="Century Gothic"/>
                <a:cs typeface="Century Gothic"/>
                <a:sym typeface="Century Gothic"/>
              </a:rPr>
              <a:t>baby.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witness </a:t>
            </a:r>
            <a:r>
              <a:rPr b="1" i="0" lang="en-US" sz="2800" u="none" cap="none" strike="noStrike">
                <a:solidFill>
                  <a:srgbClr val="000000"/>
                </a:solidFill>
                <a:latin typeface="Century Gothic"/>
                <a:ea typeface="Century Gothic"/>
                <a:cs typeface="Century Gothic"/>
                <a:sym typeface="Century Gothic"/>
              </a:rPr>
              <a:t>denied</a:t>
            </a:r>
            <a:r>
              <a:rPr b="0" i="0" lang="en-US" sz="2800" u="none" cap="none" strike="noStrike">
                <a:solidFill>
                  <a:srgbClr val="000000"/>
                </a:solidFill>
                <a:latin typeface="Century Gothic"/>
                <a:ea typeface="Century Gothic"/>
                <a:cs typeface="Century Gothic"/>
                <a:sym typeface="Century Gothic"/>
              </a:rPr>
              <a:t> any involvement in the crime. </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Going down the mountain is </a:t>
            </a:r>
            <a:r>
              <a:rPr b="1" i="0" lang="en-US" sz="2800" u="none" cap="none" strike="noStrike">
                <a:solidFill>
                  <a:srgbClr val="000000"/>
                </a:solidFill>
                <a:latin typeface="Century Gothic"/>
                <a:ea typeface="Century Gothic"/>
                <a:cs typeface="Century Gothic"/>
                <a:sym typeface="Century Gothic"/>
              </a:rPr>
              <a:t>scarier</a:t>
            </a:r>
            <a:r>
              <a:rPr b="0" i="0" lang="en-US" sz="2800" u="none" cap="none" strike="noStrike">
                <a:solidFill>
                  <a:srgbClr val="000000"/>
                </a:solidFill>
                <a:latin typeface="Century Gothic"/>
                <a:ea typeface="Century Gothic"/>
                <a:cs typeface="Century Gothic"/>
                <a:sym typeface="Century Gothic"/>
              </a:rPr>
              <a:t> than ascending.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earliest </a:t>
            </a:r>
            <a:r>
              <a:rPr b="0" i="0" lang="en-US" sz="2800" u="none" cap="none" strike="noStrike">
                <a:solidFill>
                  <a:srgbClr val="000000"/>
                </a:solidFill>
                <a:latin typeface="Century Gothic"/>
                <a:ea typeface="Century Gothic"/>
                <a:cs typeface="Century Gothic"/>
                <a:sym typeface="Century Gothic"/>
              </a:rPr>
              <a:t>time I can visit is tomorrow. </a:t>
            </a:r>
            <a:endParaRPr b="0" i="0" sz="2800" u="none" cap="none" strike="noStrike">
              <a:solidFill>
                <a:schemeClr val="dk1"/>
              </a:solidFill>
              <a:latin typeface="Century Gothic"/>
              <a:ea typeface="Century Gothic"/>
              <a:cs typeface="Century Gothic"/>
              <a:sym typeface="Century Gothic"/>
            </a:endParaRPr>
          </a:p>
        </p:txBody>
      </p:sp>
      <p:pic>
        <p:nvPicPr>
          <p:cNvPr descr="A picture containing clock&#10;&#10;Description automatically generated" id="1005" name="Google Shape;1005;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6" name="Google Shape;1006;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7" name="Google Shape;1007;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8" name="Google Shape;1008;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9" name="Google Shape;1009;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10" name="Google Shape;1010;p55"/>
          <p:cNvSpPr/>
          <p:nvPr/>
        </p:nvSpPr>
        <p:spPr>
          <a:xfrm>
            <a:off x="8326978" y="5352244"/>
            <a:ext cx="13218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1" name="Google Shape;1011;p55"/>
          <p:cNvSpPr/>
          <p:nvPr/>
        </p:nvSpPr>
        <p:spPr>
          <a:xfrm>
            <a:off x="9469011" y="4366999"/>
            <a:ext cx="1403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2" name="Google Shape;1012;p55"/>
          <p:cNvSpPr/>
          <p:nvPr/>
        </p:nvSpPr>
        <p:spPr>
          <a:xfrm>
            <a:off x="6457086" y="1922248"/>
            <a:ext cx="1079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3" name="Google Shape;1013;p55"/>
          <p:cNvSpPr/>
          <p:nvPr/>
        </p:nvSpPr>
        <p:spPr>
          <a:xfrm>
            <a:off x="10305017" y="4796101"/>
            <a:ext cx="1640400" cy="43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4" name="Google Shape;1014;p55"/>
          <p:cNvSpPr/>
          <p:nvPr/>
        </p:nvSpPr>
        <p:spPr>
          <a:xfrm>
            <a:off x="9598774" y="1410871"/>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5" name="Google Shape;1015;p55"/>
          <p:cNvSpPr/>
          <p:nvPr/>
        </p:nvSpPr>
        <p:spPr>
          <a:xfrm>
            <a:off x="8652935" y="2334158"/>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6" name="Google Shape;1016;p55"/>
          <p:cNvSpPr/>
          <p:nvPr/>
        </p:nvSpPr>
        <p:spPr>
          <a:xfrm>
            <a:off x="7942330" y="2750626"/>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7" name="Google Shape;1017;p55"/>
          <p:cNvSpPr/>
          <p:nvPr/>
        </p:nvSpPr>
        <p:spPr>
          <a:xfrm>
            <a:off x="7858478" y="3212341"/>
            <a:ext cx="1079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55"/>
          <p:cNvSpPr/>
          <p:nvPr/>
        </p:nvSpPr>
        <p:spPr>
          <a:xfrm>
            <a:off x="10492869" y="3597212"/>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9" name="Google Shape;1019;p55"/>
          <p:cNvSpPr/>
          <p:nvPr/>
        </p:nvSpPr>
        <p:spPr>
          <a:xfrm>
            <a:off x="7858478" y="4090381"/>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descr="A picture containing clock&#10;&#10;Description automatically generated" id="1025" name="Google Shape;102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6" name="Google Shape;102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7" name="Google Shape;102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8" name="Google Shape;102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9" name="Google Shape;102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30" name="Google Shape;1030;p72"/>
          <p:cNvSpPr txBox="1"/>
          <p:nvPr/>
        </p:nvSpPr>
        <p:spPr>
          <a:xfrm>
            <a:off x="819040" y="1637598"/>
            <a:ext cx="10505063" cy="584735"/>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The red robin sang a pretty tune from its nest.</a:t>
            </a:r>
            <a:endParaRPr b="0" i="0" sz="3200" u="none" cap="none" strike="noStrike">
              <a:solidFill>
                <a:schemeClr val="dk1"/>
              </a:solidFill>
              <a:latin typeface="Century Gothic"/>
              <a:ea typeface="Century Gothic"/>
              <a:cs typeface="Century Gothic"/>
              <a:sym typeface="Century Gothic"/>
            </a:endParaRPr>
          </a:p>
        </p:txBody>
      </p:sp>
      <p:sp>
        <p:nvSpPr>
          <p:cNvPr id="1031" name="Google Shape;1031;p72"/>
          <p:cNvSpPr txBox="1"/>
          <p:nvPr/>
        </p:nvSpPr>
        <p:spPr>
          <a:xfrm>
            <a:off x="819040" y="2664803"/>
            <a:ext cx="1071743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Which</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correctly </a:t>
            </a:r>
            <a:r>
              <a:rPr b="1" i="0" lang="en-US" sz="3200" u="none" cap="none" strike="noStrike">
                <a:solidFill>
                  <a:schemeClr val="dk1"/>
                </a:solidFill>
                <a:latin typeface="Century Gothic"/>
                <a:ea typeface="Century Gothic"/>
                <a:cs typeface="Century Gothic"/>
                <a:sym typeface="Century Gothic"/>
              </a:rPr>
              <a:t>identifies the complete subject </a:t>
            </a:r>
            <a:r>
              <a:rPr b="0" i="0" lang="en-US" sz="3200" u="none" cap="none" strike="noStrike">
                <a:solidFill>
                  <a:schemeClr val="dk1"/>
                </a:solidFill>
                <a:latin typeface="Century Gothic"/>
                <a:ea typeface="Century Gothic"/>
                <a:cs typeface="Century Gothic"/>
                <a:sym typeface="Century Gothic"/>
              </a:rPr>
              <a:t>of this sentence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LcPeriod"/>
            </a:pPr>
            <a:r>
              <a:rPr b="0" i="0" lang="en-US" sz="3200" u="none" cap="none" strike="noStrike">
                <a:solidFill>
                  <a:schemeClr val="dk1"/>
                </a:solidFill>
                <a:latin typeface="Century Gothic"/>
                <a:ea typeface="Century Gothic"/>
                <a:cs typeface="Century Gothic"/>
                <a:sym typeface="Century Gothic"/>
              </a:rPr>
              <a:t>The red robin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LcPeriod"/>
            </a:pPr>
            <a:r>
              <a:rPr b="0" i="0" lang="en-US" sz="3200" u="none" cap="none" strike="noStrike">
                <a:solidFill>
                  <a:schemeClr val="dk1"/>
                </a:solidFill>
                <a:latin typeface="Century Gothic"/>
                <a:ea typeface="Century Gothic"/>
                <a:cs typeface="Century Gothic"/>
                <a:sym typeface="Century Gothic"/>
              </a:rPr>
              <a:t>robin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LcPeriod"/>
            </a:pPr>
            <a:r>
              <a:rPr b="0" i="0" lang="en-US" sz="3200" u="none" cap="none" strike="noStrike">
                <a:solidFill>
                  <a:schemeClr val="dk1"/>
                </a:solidFill>
                <a:latin typeface="Century Gothic"/>
                <a:ea typeface="Century Gothic"/>
                <a:cs typeface="Century Gothic"/>
                <a:sym typeface="Century Gothic"/>
              </a:rPr>
              <a:t>a pretty tune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LcPeriod"/>
            </a:pPr>
            <a:r>
              <a:rPr b="0" i="0" lang="en-US" sz="3200" u="none" cap="none" strike="noStrike">
                <a:solidFill>
                  <a:schemeClr val="dk1"/>
                </a:solidFill>
                <a:latin typeface="Century Gothic"/>
                <a:ea typeface="Century Gothic"/>
                <a:cs typeface="Century Gothic"/>
                <a:sym typeface="Century Gothic"/>
              </a:rPr>
              <a:t>The red robin sang.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8" name="Google Shape;1038;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39" name="Google Shape;1039;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0" name="Google Shape;1040;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41" name="Google Shape;1041;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42" name="Google Shape;1042;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3" name="Google Shape;1043;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Pages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14-15</a:t>
            </a:r>
            <a:endParaRPr b="0" i="0" sz="1400" u="none" cap="none" strike="noStrike">
              <a:solidFill>
                <a:srgbClr val="000000"/>
              </a:solidFill>
              <a:latin typeface="Century Gothic"/>
              <a:ea typeface="Century Gothic"/>
              <a:cs typeface="Century Gothic"/>
              <a:sym typeface="Century Gothic"/>
            </a:endParaRPr>
          </a:p>
        </p:txBody>
      </p:sp>
      <p:pic>
        <p:nvPicPr>
          <p:cNvPr id="177" name="Google Shape;177;p4"/>
          <p:cNvPicPr preferRelativeResize="0"/>
          <p:nvPr/>
        </p:nvPicPr>
        <p:blipFill rotWithShape="1">
          <a:blip r:embed="rId6">
            <a:alphaModFix/>
          </a:blip>
          <a:srcRect b="0" l="0" r="0" t="0"/>
          <a:stretch/>
        </p:blipFill>
        <p:spPr>
          <a:xfrm>
            <a:off x="530463" y="1371862"/>
            <a:ext cx="6775849" cy="4635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8" name="Google Shape;178;p4"/>
          <p:cNvPicPr preferRelativeResize="0"/>
          <p:nvPr/>
        </p:nvPicPr>
        <p:blipFill rotWithShape="1">
          <a:blip r:embed="rId7">
            <a:alphaModFix/>
          </a:blip>
          <a:srcRect b="0" l="0" r="0" t="0"/>
          <a:stretch/>
        </p:blipFill>
        <p:spPr>
          <a:xfrm>
            <a:off x="7448963" y="1833153"/>
            <a:ext cx="4675785" cy="673728"/>
          </a:xfrm>
          <a:prstGeom prst="rect">
            <a:avLst/>
          </a:prstGeom>
          <a:noFill/>
          <a:ln>
            <a:noFill/>
          </a:ln>
        </p:spPr>
      </p:pic>
      <p:sp>
        <p:nvSpPr>
          <p:cNvPr id="179" name="Google Shape;179;p4"/>
          <p:cNvSpPr txBox="1"/>
          <p:nvPr/>
        </p:nvSpPr>
        <p:spPr>
          <a:xfrm>
            <a:off x="7624313" y="2506875"/>
            <a:ext cx="43251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How is Iceland different from where you live?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Century Gothic"/>
                <a:ea typeface="Century Gothic"/>
                <a:cs typeface="Century Gothic"/>
                <a:sym typeface="Century Gothic"/>
              </a:rPr>
              <a:t>Engage</a:t>
            </a:r>
            <a:r>
              <a:rPr b="0" i="0" lang="en-US" sz="2600" u="none" cap="none" strike="noStrike">
                <a:solidFill>
                  <a:srgbClr val="000000"/>
                </a:solidFill>
                <a:latin typeface="Century Gothic"/>
                <a:ea typeface="Century Gothic"/>
                <a:cs typeface="Century Gothic"/>
                <a:sym typeface="Century Gothic"/>
              </a:rPr>
              <a:t> in a one-on-one discussion with your partner.  </a:t>
            </a:r>
            <a:r>
              <a:rPr b="1" i="0" lang="en-US" sz="2600" u="none" cap="none" strike="noStrike">
                <a:solidFill>
                  <a:srgbClr val="000000"/>
                </a:solidFill>
                <a:latin typeface="Century Gothic"/>
                <a:ea typeface="Century Gothic"/>
                <a:cs typeface="Century Gothic"/>
                <a:sym typeface="Century Gothic"/>
              </a:rPr>
              <a:t>Listen</a:t>
            </a:r>
            <a:r>
              <a:rPr b="0" i="0" lang="en-US" sz="2600" u="none" cap="none" strike="noStrike">
                <a:solidFill>
                  <a:srgbClr val="000000"/>
                </a:solidFill>
                <a:latin typeface="Century Gothic"/>
                <a:ea typeface="Century Gothic"/>
                <a:cs typeface="Century Gothic"/>
                <a:sym typeface="Century Gothic"/>
              </a:rPr>
              <a:t> carefully and build on your partner’s comments.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6" name="Google Shape;186;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7" name="Google Shape;187;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8" name="Google Shape;188;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9" name="Google Shape;189;p5"/>
          <p:cNvSpPr/>
          <p:nvPr/>
        </p:nvSpPr>
        <p:spPr>
          <a:xfrm>
            <a:off x="212449" y="285508"/>
            <a:ext cx="11178802"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Listening Comprehension </a:t>
            </a:r>
            <a:endParaRPr b="0" i="0" sz="4000" u="none" cap="none" strike="noStrike">
              <a:solidFill>
                <a:srgbClr val="000000"/>
              </a:solidFill>
              <a:latin typeface="Century Gothic"/>
              <a:ea typeface="Century Gothic"/>
              <a:cs typeface="Century Gothic"/>
              <a:sym typeface="Century Gothic"/>
            </a:endParaRPr>
          </a:p>
        </p:txBody>
      </p:sp>
      <p:graphicFrame>
        <p:nvGraphicFramePr>
          <p:cNvPr id="190" name="Google Shape;190;p5"/>
          <p:cNvGraphicFramePr/>
          <p:nvPr/>
        </p:nvGraphicFramePr>
        <p:xfrm>
          <a:off x="1662588" y="2096793"/>
          <a:ext cx="3000000" cy="3000000"/>
        </p:xfrm>
        <a:graphic>
          <a:graphicData uri="http://schemas.openxmlformats.org/drawingml/2006/table">
            <a:tbl>
              <a:tblPr bandRow="1" firstRow="1">
                <a:noFill/>
                <a:tableStyleId>{1A057874-0179-42CB-B113-6C53ABF2B26F}</a:tableStyleId>
              </a:tblPr>
              <a:tblGrid>
                <a:gridCol w="4064000"/>
                <a:gridCol w="4064000"/>
              </a:tblGrid>
              <a:tr h="815550">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People</a:t>
                      </a:r>
                      <a:endParaRPr sz="2100" u="none" cap="none" strike="noStrike"/>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Events</a:t>
                      </a:r>
                      <a:endParaRPr sz="2100" u="none" cap="none" strike="noStrike"/>
                    </a:p>
                  </a:txBody>
                  <a:tcPr marT="45725" marB="45725" marR="91450" marL="91450">
                    <a:solidFill>
                      <a:schemeClr val="accent1"/>
                    </a:solidFill>
                  </a:tcPr>
                </a:tc>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graphicFrame>
        <p:nvGraphicFramePr>
          <p:cNvPr id="191" name="Google Shape;191;p5"/>
          <p:cNvGraphicFramePr/>
          <p:nvPr/>
        </p:nvGraphicFramePr>
        <p:xfrm>
          <a:off x="1662588" y="1367887"/>
          <a:ext cx="3000000" cy="3000000"/>
        </p:xfrm>
        <a:graphic>
          <a:graphicData uri="http://schemas.openxmlformats.org/drawingml/2006/table">
            <a:tbl>
              <a:tblPr bandRow="1" firstRow="1">
                <a:noFill/>
                <a:tableStyleId>{1A057874-0179-42CB-B113-6C53ABF2B26F}</a:tableStyleId>
              </a:tblPr>
              <a:tblGrid>
                <a:gridCol w="8128000"/>
              </a:tblGrid>
              <a:tr h="7289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Century Gothic"/>
                          <a:ea typeface="Century Gothic"/>
                          <a:cs typeface="Century Gothic"/>
                          <a:sym typeface="Century Gothic"/>
                        </a:rPr>
                        <a:t>Networks</a:t>
                      </a:r>
                      <a:endParaRPr sz="1400" u="none" cap="none" strike="noStrike"/>
                    </a:p>
                  </a:txBody>
                  <a:tcPr marT="45725" marB="45725" marR="91450" marL="91450">
                    <a:solidFill>
                      <a:schemeClr val="accen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Vincent Lipe</dc:creator>
</cp:coreProperties>
</file>